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33.xml" ContentType="application/vnd.openxmlformats-officedocument.presentationml.notesSlide+xml"/>
  <Override PartName="/ppt/charts/chart21.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60" r:id="rId5"/>
    <p:sldId id="261" r:id="rId6"/>
    <p:sldId id="262" r:id="rId7"/>
    <p:sldId id="264" r:id="rId8"/>
    <p:sldId id="265" r:id="rId9"/>
    <p:sldId id="277" r:id="rId10"/>
    <p:sldId id="278" r:id="rId11"/>
    <p:sldId id="266" r:id="rId12"/>
    <p:sldId id="263" r:id="rId13"/>
    <p:sldId id="268" r:id="rId14"/>
    <p:sldId id="271" r:id="rId15"/>
    <p:sldId id="270" r:id="rId16"/>
    <p:sldId id="272" r:id="rId17"/>
    <p:sldId id="288" r:id="rId18"/>
    <p:sldId id="273" r:id="rId19"/>
    <p:sldId id="276" r:id="rId20"/>
    <p:sldId id="274" r:id="rId21"/>
    <p:sldId id="275" r:id="rId22"/>
    <p:sldId id="279" r:id="rId23"/>
    <p:sldId id="280" r:id="rId24"/>
    <p:sldId id="289" r:id="rId25"/>
    <p:sldId id="281" r:id="rId26"/>
    <p:sldId id="282" r:id="rId27"/>
    <p:sldId id="269" r:id="rId28"/>
    <p:sldId id="283" r:id="rId29"/>
    <p:sldId id="284" r:id="rId30"/>
    <p:sldId id="287" r:id="rId31"/>
    <p:sldId id="285" r:id="rId32"/>
    <p:sldId id="267" r:id="rId33"/>
    <p:sldId id="300" r:id="rId34"/>
    <p:sldId id="290" r:id="rId35"/>
    <p:sldId id="293" r:id="rId36"/>
    <p:sldId id="294" r:id="rId37"/>
    <p:sldId id="291" r:id="rId38"/>
    <p:sldId id="295" r:id="rId39"/>
    <p:sldId id="296" r:id="rId40"/>
    <p:sldId id="297" r:id="rId41"/>
    <p:sldId id="302" r:id="rId42"/>
    <p:sldId id="292" r:id="rId43"/>
    <p:sldId id="298" r:id="rId44"/>
    <p:sldId id="303" r:id="rId45"/>
    <p:sldId id="304" r:id="rId46"/>
    <p:sldId id="305" r:id="rId47"/>
    <p:sldId id="299" r:id="rId48"/>
    <p:sldId id="301" r:id="rId49"/>
    <p:sldId id="286"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660"/>
  </p:normalViewPr>
  <p:slideViewPr>
    <p:cSldViewPr>
      <p:cViewPr varScale="1">
        <p:scale>
          <a:sx n="70" d="100"/>
          <a:sy n="70" d="100"/>
        </p:scale>
        <p:origin x="-11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Lbls>
            <c:dLbl>
              <c:idx val="0"/>
              <c:tx>
                <c:rich>
                  <a:bodyPr/>
                  <a:lstStyle/>
                  <a:p>
                    <a:r>
                      <a:rPr lang="en-US" smtClean="0"/>
                      <a:t>8.0</a:t>
                    </a:r>
                    <a:endParaRPr lang="en-US"/>
                  </a:p>
                </c:rich>
              </c:tx>
              <c:showVal val="1"/>
            </c:dLbl>
            <c:showVal val="1"/>
          </c:dLbls>
          <c:cat>
            <c:strRef>
              <c:f>Sheet1!$A$2:$A$5</c:f>
              <c:strCache>
                <c:ptCount val="4"/>
                <c:pt idx="0">
                  <c:v>0 to 10 Assets</c:v>
                </c:pt>
                <c:pt idx="1">
                  <c:v>11 to 20 Assets</c:v>
                </c:pt>
                <c:pt idx="2">
                  <c:v>21 to 30 Assets</c:v>
                </c:pt>
                <c:pt idx="3">
                  <c:v>31 to 40 Assets</c:v>
                </c:pt>
              </c:strCache>
            </c:strRef>
          </c:cat>
          <c:val>
            <c:numRef>
              <c:f>Sheet1!$B$2:$B$5</c:f>
              <c:numCache>
                <c:formatCode>General</c:formatCode>
                <c:ptCount val="4"/>
                <c:pt idx="0">
                  <c:v>8</c:v>
                </c:pt>
                <c:pt idx="1">
                  <c:v>4.4000000000000004</c:v>
                </c:pt>
                <c:pt idx="2">
                  <c:v>1.8</c:v>
                </c:pt>
                <c:pt idx="3">
                  <c:v>0.60000000000000064</c:v>
                </c:pt>
              </c:numCache>
            </c:numRef>
          </c:val>
        </c:ser>
        <c:axId val="69077632"/>
        <c:axId val="69079424"/>
      </c:barChart>
      <c:catAx>
        <c:axId val="69077632"/>
        <c:scaling>
          <c:orientation val="minMax"/>
        </c:scaling>
        <c:axPos val="b"/>
        <c:tickLblPos val="nextTo"/>
        <c:crossAx val="69079424"/>
        <c:crosses val="autoZero"/>
        <c:auto val="1"/>
        <c:lblAlgn val="ctr"/>
        <c:lblOffset val="100"/>
      </c:catAx>
      <c:valAx>
        <c:axId val="69079424"/>
        <c:scaling>
          <c:orientation val="minMax"/>
          <c:max val="24"/>
          <c:min val="0"/>
        </c:scaling>
        <c:axPos val="l"/>
        <c:majorGridlines/>
        <c:title>
          <c:tx>
            <c:rich>
              <a:bodyPr rot="-5400000" vert="horz"/>
              <a:lstStyle/>
              <a:p>
                <a:pPr>
                  <a:defRPr/>
                </a:pPr>
                <a:r>
                  <a:rPr lang="en-US"/>
                  <a:t>Average Number of Risk-Taking Behaviors</a:t>
                </a:r>
              </a:p>
            </c:rich>
          </c:tx>
        </c:title>
        <c:numFmt formatCode="General" sourceLinked="1"/>
        <c:tickLblPos val="nextTo"/>
        <c:crossAx val="69077632"/>
        <c:crosses val="autoZero"/>
        <c:crossBetween val="between"/>
        <c:majorUnit val="4"/>
      </c:valAx>
    </c:plotArea>
    <c:plotVisOnly val="1"/>
  </c:chart>
  <c:txPr>
    <a:bodyPr/>
    <a:lstStyle/>
    <a:p>
      <a:pPr>
        <a:defRPr sz="15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379E-2"/>
          <c:y val="8.5929149069723543E-2"/>
          <c:w val="0.80586117534392576"/>
          <c:h val="0.61169716803481311"/>
        </c:manualLayout>
      </c:layout>
      <c:barChart>
        <c:barDir val="col"/>
        <c:grouping val="clustered"/>
        <c:ser>
          <c:idx val="0"/>
          <c:order val="0"/>
          <c:tx>
            <c:strRef>
              <c:f>Sheet1!$B$1</c:f>
              <c:strCache>
                <c:ptCount val="1"/>
                <c:pt idx="0">
                  <c:v>4th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Sheet1!$B$2:$B$5</c:f>
              <c:numCache>
                <c:formatCode>General</c:formatCode>
                <c:ptCount val="4"/>
                <c:pt idx="0">
                  <c:v>64</c:v>
                </c:pt>
                <c:pt idx="1">
                  <c:v>72</c:v>
                </c:pt>
                <c:pt idx="2">
                  <c:v>47</c:v>
                </c:pt>
                <c:pt idx="3">
                  <c:v>60</c:v>
                </c:pt>
              </c:numCache>
            </c:numRef>
          </c:val>
        </c:ser>
        <c:ser>
          <c:idx val="1"/>
          <c:order val="1"/>
          <c:tx>
            <c:strRef>
              <c:f>Sheet1!$C$1</c:f>
              <c:strCache>
                <c:ptCount val="1"/>
                <c:pt idx="0">
                  <c:v>5th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Sheet1!$C$2:$C$5</c:f>
              <c:numCache>
                <c:formatCode>General</c:formatCode>
                <c:ptCount val="4"/>
                <c:pt idx="0">
                  <c:v>63</c:v>
                </c:pt>
                <c:pt idx="1">
                  <c:v>74</c:v>
                </c:pt>
                <c:pt idx="2">
                  <c:v>44</c:v>
                </c:pt>
                <c:pt idx="3">
                  <c:v>62</c:v>
                </c:pt>
              </c:numCache>
            </c:numRef>
          </c:val>
        </c:ser>
        <c:ser>
          <c:idx val="2"/>
          <c:order val="2"/>
          <c:tx>
            <c:strRef>
              <c:f>Sheet1!$D$1</c:f>
              <c:strCache>
                <c:ptCount val="1"/>
                <c:pt idx="0">
                  <c:v>6th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Sheet1!$D$2:$D$5</c:f>
              <c:numCache>
                <c:formatCode>General</c:formatCode>
                <c:ptCount val="4"/>
                <c:pt idx="0">
                  <c:v>42</c:v>
                </c:pt>
                <c:pt idx="1">
                  <c:v>52</c:v>
                </c:pt>
                <c:pt idx="2">
                  <c:v>65</c:v>
                </c:pt>
                <c:pt idx="3">
                  <c:v>75</c:v>
                </c:pt>
              </c:numCache>
            </c:numRef>
          </c:val>
        </c:ser>
        <c:ser>
          <c:idx val="3"/>
          <c:order val="3"/>
          <c:tx>
            <c:strRef>
              <c:f>Sheet1!$E$1</c:f>
              <c:strCache>
                <c:ptCount val="1"/>
                <c:pt idx="0">
                  <c:v>7th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Sheet1!$E$2:$E$5</c:f>
              <c:numCache>
                <c:formatCode>General</c:formatCode>
                <c:ptCount val="4"/>
                <c:pt idx="0">
                  <c:v>45</c:v>
                </c:pt>
                <c:pt idx="1">
                  <c:v>54</c:v>
                </c:pt>
                <c:pt idx="2">
                  <c:v>65</c:v>
                </c:pt>
                <c:pt idx="3">
                  <c:v>76</c:v>
                </c:pt>
              </c:numCache>
            </c:numRef>
          </c:val>
        </c:ser>
        <c:ser>
          <c:idx val="4"/>
          <c:order val="4"/>
          <c:tx>
            <c:strRef>
              <c:f>Sheet1!$F$1</c:f>
              <c:strCache>
                <c:ptCount val="1"/>
                <c:pt idx="0">
                  <c:v>8th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Sheet1!$F$2:$F$5</c:f>
              <c:numCache>
                <c:formatCode>General</c:formatCode>
                <c:ptCount val="4"/>
                <c:pt idx="0">
                  <c:v>42</c:v>
                </c:pt>
                <c:pt idx="1">
                  <c:v>49</c:v>
                </c:pt>
                <c:pt idx="2">
                  <c:v>61</c:v>
                </c:pt>
                <c:pt idx="3">
                  <c:v>70</c:v>
                </c:pt>
              </c:numCache>
            </c:numRef>
          </c:val>
        </c:ser>
        <c:ser>
          <c:idx val="5"/>
          <c:order val="5"/>
          <c:tx>
            <c:strRef>
              <c:f>Sheet1!$G$1</c:f>
              <c:strCache>
                <c:ptCount val="1"/>
                <c:pt idx="0">
                  <c:v>9th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Sheet1!$G$2:$G$5</c:f>
              <c:numCache>
                <c:formatCode>General</c:formatCode>
                <c:ptCount val="4"/>
                <c:pt idx="0">
                  <c:v>42</c:v>
                </c:pt>
                <c:pt idx="1">
                  <c:v>46</c:v>
                </c:pt>
                <c:pt idx="2">
                  <c:v>59</c:v>
                </c:pt>
                <c:pt idx="3">
                  <c:v>73</c:v>
                </c:pt>
              </c:numCache>
            </c:numRef>
          </c:val>
        </c:ser>
        <c:ser>
          <c:idx val="6"/>
          <c:order val="6"/>
          <c:tx>
            <c:strRef>
              <c:f>Sheet1!$H$1</c:f>
              <c:strCache>
                <c:ptCount val="1"/>
                <c:pt idx="0">
                  <c:v>10th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Sheet1!$H$2:$H$5</c:f>
              <c:numCache>
                <c:formatCode>General</c:formatCode>
                <c:ptCount val="4"/>
                <c:pt idx="0">
                  <c:v>44</c:v>
                </c:pt>
                <c:pt idx="1">
                  <c:v>47</c:v>
                </c:pt>
                <c:pt idx="2">
                  <c:v>57</c:v>
                </c:pt>
                <c:pt idx="3">
                  <c:v>71</c:v>
                </c:pt>
              </c:numCache>
            </c:numRef>
          </c:val>
        </c:ser>
        <c:ser>
          <c:idx val="7"/>
          <c:order val="7"/>
          <c:tx>
            <c:strRef>
              <c:f>Sheet1!$I$1</c:f>
              <c:strCache>
                <c:ptCount val="1"/>
                <c:pt idx="0">
                  <c:v>11th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Sheet1!$I$2:$I$5</c:f>
              <c:numCache>
                <c:formatCode>General</c:formatCode>
                <c:ptCount val="4"/>
                <c:pt idx="0">
                  <c:v>49</c:v>
                </c:pt>
                <c:pt idx="1">
                  <c:v>50</c:v>
                </c:pt>
                <c:pt idx="2">
                  <c:v>64</c:v>
                </c:pt>
                <c:pt idx="3">
                  <c:v>75</c:v>
                </c:pt>
              </c:numCache>
            </c:numRef>
          </c:val>
        </c:ser>
        <c:ser>
          <c:idx val="8"/>
          <c:order val="8"/>
          <c:tx>
            <c:strRef>
              <c:f>Sheet1!$J$1</c:f>
              <c:strCache>
                <c:ptCount val="1"/>
                <c:pt idx="0">
                  <c:v>12th</c:v>
                </c:pt>
              </c:strCache>
            </c:strRef>
          </c:tx>
          <c:cat>
            <c:strRef>
              <c:f>Sheet1!$A$2:$A$5</c:f>
              <c:strCache>
                <c:ptCount val="4"/>
                <c:pt idx="0">
                  <c:v>37. Personal power</c:v>
                </c:pt>
                <c:pt idx="1">
                  <c:v>38. Self-esteem</c:v>
                </c:pt>
                <c:pt idx="2">
                  <c:v>39. Sense of purpose</c:v>
                </c:pt>
                <c:pt idx="3">
                  <c:v>40. Positive view of personal future</c:v>
                </c:pt>
              </c:strCache>
            </c:strRef>
          </c:cat>
          <c:val>
            <c:numRef>
              <c:f>Sheet1!$J$2:$J$5</c:f>
              <c:numCache>
                <c:formatCode>General</c:formatCode>
                <c:ptCount val="4"/>
                <c:pt idx="0">
                  <c:v>54</c:v>
                </c:pt>
                <c:pt idx="1">
                  <c:v>55</c:v>
                </c:pt>
                <c:pt idx="2">
                  <c:v>67</c:v>
                </c:pt>
                <c:pt idx="3">
                  <c:v>75</c:v>
                </c:pt>
              </c:numCache>
            </c:numRef>
          </c:val>
        </c:ser>
        <c:axId val="81505664"/>
        <c:axId val="81613952"/>
      </c:barChart>
      <c:catAx>
        <c:axId val="81505664"/>
        <c:scaling>
          <c:orientation val="minMax"/>
        </c:scaling>
        <c:axPos val="b"/>
        <c:tickLblPos val="nextTo"/>
        <c:txPr>
          <a:bodyPr rot="0" vert="horz"/>
          <a:lstStyle/>
          <a:p>
            <a:pPr>
              <a:defRPr/>
            </a:pPr>
            <a:endParaRPr lang="en-US"/>
          </a:p>
        </c:txPr>
        <c:crossAx val="81613952"/>
        <c:crosses val="autoZero"/>
        <c:auto val="1"/>
        <c:lblAlgn val="ctr"/>
        <c:lblOffset val="100"/>
      </c:catAx>
      <c:valAx>
        <c:axId val="81613952"/>
        <c:scaling>
          <c:orientation val="minMax"/>
          <c:max val="100"/>
        </c:scaling>
        <c:axPos val="l"/>
        <c:majorGridlines/>
        <c:title>
          <c:tx>
            <c:rich>
              <a:bodyPr rot="-5400000" vert="horz"/>
              <a:lstStyle/>
              <a:p>
                <a:pPr>
                  <a:defRPr/>
                </a:pPr>
                <a:r>
                  <a:rPr lang="en-US"/>
                  <a:t>Percent</a:t>
                </a:r>
              </a:p>
            </c:rich>
          </c:tx>
          <c:layout>
            <c:manualLayout>
              <c:xMode val="edge"/>
              <c:yMode val="edge"/>
              <c:x val="1.0728935719989363E-2"/>
              <c:y val="0.24691177456411462"/>
            </c:manualLayout>
          </c:layout>
        </c:title>
        <c:numFmt formatCode="General" sourceLinked="1"/>
        <c:tickLblPos val="nextTo"/>
        <c:crossAx val="81505664"/>
        <c:crosses val="autoZero"/>
        <c:crossBetween val="between"/>
      </c:valAx>
    </c:plotArea>
    <c:legend>
      <c:legendPos val="r"/>
      <c:layout>
        <c:manualLayout>
          <c:xMode val="edge"/>
          <c:yMode val="edge"/>
          <c:x val="0.92321613280495896"/>
          <c:y val="4.2879919683789375E-2"/>
          <c:w val="6.3909144331050008E-2"/>
          <c:h val="0.80482770266001835"/>
        </c:manualLayout>
      </c:layout>
    </c:legend>
    <c:plotVisOnly val="1"/>
  </c:chart>
  <c:txPr>
    <a:bodyPr/>
    <a:lstStyle/>
    <a:p>
      <a:pPr>
        <a:defRPr sz="13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1486311606882471"/>
          <c:y val="4.4057617797775513E-2"/>
          <c:w val="0.84987186497521161"/>
          <c:h val="0.4666235470566179"/>
        </c:manualLayout>
      </c:layout>
      <c:barChart>
        <c:barDir val="col"/>
        <c:grouping val="clustered"/>
        <c:ser>
          <c:idx val="0"/>
          <c:order val="0"/>
          <c:tx>
            <c:strRef>
              <c:f>Sheet1!$B$1</c:f>
              <c:strCache>
                <c:ptCount val="1"/>
                <c:pt idx="0">
                  <c:v>Unmarried, with at most, a high school diploma</c:v>
                </c:pt>
              </c:strCache>
            </c:strRef>
          </c:tx>
          <c:dPt>
            <c:idx val="3"/>
            <c:spPr>
              <a:solidFill>
                <a:schemeClr val="accent1">
                  <a:lumMod val="50000"/>
                </a:schemeClr>
              </a:solidFill>
            </c:spPr>
          </c:dPt>
          <c:dLbls>
            <c:showVal val="1"/>
          </c:dLbls>
          <c:cat>
            <c:strRef>
              <c:f>Sheet1!$A$2:$A$13</c:f>
              <c:strCache>
                <c:ptCount val="12"/>
                <c:pt idx="0">
                  <c:v>United States</c:v>
                </c:pt>
                <c:pt idx="1">
                  <c:v>Minnesota</c:v>
                </c:pt>
                <c:pt idx="2">
                  <c:v>North Dakota</c:v>
                </c:pt>
                <c:pt idx="3">
                  <c:v>FM Metro Area</c:v>
                </c:pt>
                <c:pt idx="4">
                  <c:v>Clay County, MN</c:v>
                </c:pt>
                <c:pt idx="5">
                  <c:v>Cass County, ND</c:v>
                </c:pt>
                <c:pt idx="6">
                  <c:v>Moorhead, MN</c:v>
                </c:pt>
                <c:pt idx="7">
                  <c:v>Fargo, ND</c:v>
                </c:pt>
                <c:pt idx="8">
                  <c:v>West Fargo, ND</c:v>
                </c:pt>
                <c:pt idx="9">
                  <c:v>Moorhead Public School District</c:v>
                </c:pt>
                <c:pt idx="10">
                  <c:v>Fargo Public School District</c:v>
                </c:pt>
                <c:pt idx="11">
                  <c:v>West Fargo Public School District</c:v>
                </c:pt>
              </c:strCache>
            </c:strRef>
          </c:cat>
          <c:val>
            <c:numRef>
              <c:f>Sheet1!$B$2:$B$13</c:f>
              <c:numCache>
                <c:formatCode>0.0%</c:formatCode>
                <c:ptCount val="12"/>
                <c:pt idx="0">
                  <c:v>0.21600000000000041</c:v>
                </c:pt>
                <c:pt idx="1">
                  <c:v>0.161</c:v>
                </c:pt>
                <c:pt idx="2">
                  <c:v>0.16200000000000001</c:v>
                </c:pt>
                <c:pt idx="3">
                  <c:v>0.17100000000000001</c:v>
                </c:pt>
                <c:pt idx="4">
                  <c:v>0.18500000000000041</c:v>
                </c:pt>
                <c:pt idx="5">
                  <c:v>0.16600000000000001</c:v>
                </c:pt>
                <c:pt idx="6">
                  <c:v>0.19800000000000001</c:v>
                </c:pt>
                <c:pt idx="7">
                  <c:v>0.17500000000000004</c:v>
                </c:pt>
                <c:pt idx="8">
                  <c:v>0.17200000000000001</c:v>
                </c:pt>
                <c:pt idx="9">
                  <c:v>0.192</c:v>
                </c:pt>
                <c:pt idx="10">
                  <c:v>0.15800000000000075</c:v>
                </c:pt>
                <c:pt idx="11">
                  <c:v>0.19900000000000001</c:v>
                </c:pt>
              </c:numCache>
            </c:numRef>
          </c:val>
        </c:ser>
        <c:axId val="81682816"/>
        <c:axId val="81684352"/>
      </c:barChart>
      <c:catAx>
        <c:axId val="81682816"/>
        <c:scaling>
          <c:orientation val="minMax"/>
        </c:scaling>
        <c:axPos val="b"/>
        <c:numFmt formatCode="General" sourceLinked="1"/>
        <c:tickLblPos val="nextTo"/>
        <c:crossAx val="81684352"/>
        <c:crosses val="autoZero"/>
        <c:auto val="1"/>
        <c:lblAlgn val="ctr"/>
        <c:lblOffset val="100"/>
      </c:catAx>
      <c:valAx>
        <c:axId val="81684352"/>
        <c:scaling>
          <c:orientation val="minMax"/>
          <c:max val="0.60000000000000064"/>
          <c:min val="0"/>
        </c:scaling>
        <c:axPos val="l"/>
        <c:majorGridlines/>
        <c:title>
          <c:tx>
            <c:rich>
              <a:bodyPr rot="-5400000" vert="horz"/>
              <a:lstStyle/>
              <a:p>
                <a:pPr>
                  <a:defRPr/>
                </a:pPr>
                <a:r>
                  <a:rPr lang="en-US"/>
                  <a:t>Percent</a:t>
                </a:r>
              </a:p>
            </c:rich>
          </c:tx>
          <c:layout>
            <c:manualLayout>
              <c:xMode val="edge"/>
              <c:yMode val="edge"/>
              <c:x val="1.8518518518518583E-2"/>
              <c:y val="0.20865079365079364"/>
            </c:manualLayout>
          </c:layout>
        </c:title>
        <c:numFmt formatCode="0%" sourceLinked="0"/>
        <c:tickLblPos val="nextTo"/>
        <c:crossAx val="81682816"/>
        <c:crosses val="autoZero"/>
        <c:crossBetween val="between"/>
      </c:valAx>
    </c:plotArea>
    <c:plotVisOnly val="1"/>
  </c:chart>
  <c:txPr>
    <a:bodyPr/>
    <a:lstStyle/>
    <a:p>
      <a:pPr>
        <a:defRPr sz="13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2988741865674733"/>
          <c:y val="4.4057617797775513E-2"/>
          <c:w val="0.75628703806200892"/>
          <c:h val="0.4666235470566179"/>
        </c:manualLayout>
      </c:layout>
      <c:barChart>
        <c:barDir val="col"/>
        <c:grouping val="clustered"/>
        <c:ser>
          <c:idx val="0"/>
          <c:order val="0"/>
          <c:tx>
            <c:strRef>
              <c:f>Sheet1!$B$1</c:f>
              <c:strCache>
                <c:ptCount val="1"/>
                <c:pt idx="0">
                  <c:v>2008</c:v>
                </c:pt>
              </c:strCache>
            </c:strRef>
          </c:tx>
          <c:dLbls>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Sheet1!$B$2:$B$15</c:f>
              <c:numCache>
                <c:formatCode>General</c:formatCode>
                <c:ptCount val="14"/>
                <c:pt idx="0" formatCode="0.0%">
                  <c:v>0.13700000000000001</c:v>
                </c:pt>
                <c:pt idx="5" formatCode="0.0%">
                  <c:v>0.10500000000000002</c:v>
                </c:pt>
                <c:pt idx="6" formatCode="0.0%">
                  <c:v>9.8000000000000226E-2</c:v>
                </c:pt>
              </c:numCache>
            </c:numRef>
          </c:val>
        </c:ser>
        <c:ser>
          <c:idx val="1"/>
          <c:order val="1"/>
          <c:tx>
            <c:strRef>
              <c:f>Sheet1!$C$1</c:f>
              <c:strCache>
                <c:ptCount val="1"/>
                <c:pt idx="0">
                  <c:v>2000</c:v>
                </c:pt>
              </c:strCache>
            </c:strRef>
          </c:tx>
          <c:dLbls>
            <c:dLbl>
              <c:idx val="0"/>
              <c:layout>
                <c:manualLayout>
                  <c:x val="1.5024366006400124E-2"/>
                  <c:y val="1.1895477158498341E-2"/>
                </c:manualLayout>
              </c:layout>
              <c:showVal val="1"/>
            </c:dLbl>
            <c:dLbl>
              <c:idx val="5"/>
              <c:layout>
                <c:manualLayout>
                  <c:x val="6.9444444444444935E-3"/>
                  <c:y val="3.9682539682539802E-3"/>
                </c:manualLayout>
              </c:layout>
              <c:showVal val="1"/>
            </c:dLbl>
            <c:dLbl>
              <c:idx val="6"/>
              <c:layout>
                <c:manualLayout>
                  <c:x val="8.7538479868786226E-3"/>
                  <c:y val="1.587000272877875E-2"/>
                </c:manualLayout>
              </c:layout>
              <c:showVal val="1"/>
            </c:dLbl>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Sheet1!$C$2:$C$15</c:f>
              <c:numCache>
                <c:formatCode>0.0%</c:formatCode>
                <c:ptCount val="14"/>
                <c:pt idx="0">
                  <c:v>0.125</c:v>
                </c:pt>
                <c:pt idx="1">
                  <c:v>6.0000000000000032E-2</c:v>
                </c:pt>
                <c:pt idx="2">
                  <c:v>0.16200000000000001</c:v>
                </c:pt>
                <c:pt idx="3">
                  <c:v>0.114</c:v>
                </c:pt>
                <c:pt idx="4">
                  <c:v>0.15000000000000024</c:v>
                </c:pt>
                <c:pt idx="5">
                  <c:v>8.5000000000000006E-2</c:v>
                </c:pt>
                <c:pt idx="6">
                  <c:v>6.9000000000000034E-2</c:v>
                </c:pt>
                <c:pt idx="7">
                  <c:v>7.2000000000000022E-2</c:v>
                </c:pt>
                <c:pt idx="8">
                  <c:v>0.113</c:v>
                </c:pt>
                <c:pt idx="9">
                  <c:v>4.7000000000000014E-2</c:v>
                </c:pt>
                <c:pt idx="10">
                  <c:v>0.16700000000000001</c:v>
                </c:pt>
                <c:pt idx="11">
                  <c:v>5.1000000000000004E-2</c:v>
                </c:pt>
                <c:pt idx="12">
                  <c:v>9.8000000000000226E-2</c:v>
                </c:pt>
                <c:pt idx="13">
                  <c:v>0.10500000000000002</c:v>
                </c:pt>
              </c:numCache>
            </c:numRef>
          </c:val>
        </c:ser>
        <c:axId val="82045952"/>
        <c:axId val="81839232"/>
      </c:barChart>
      <c:catAx>
        <c:axId val="82045952"/>
        <c:scaling>
          <c:orientation val="minMax"/>
        </c:scaling>
        <c:axPos val="b"/>
        <c:title>
          <c:tx>
            <c:rich>
              <a:bodyPr/>
              <a:lstStyle/>
              <a:p>
                <a:pPr>
                  <a:defRPr/>
                </a:pPr>
                <a:r>
                  <a:rPr lang="en-US"/>
                  <a:t>School Districts in Clay County, MN and Cass County, ND</a:t>
                </a:r>
              </a:p>
            </c:rich>
          </c:tx>
          <c:layout>
            <c:manualLayout>
              <c:xMode val="edge"/>
              <c:yMode val="edge"/>
              <c:x val="0.22346438466025201"/>
              <c:y val="0.8483927009123855"/>
            </c:manualLayout>
          </c:layout>
        </c:title>
        <c:numFmt formatCode="General" sourceLinked="1"/>
        <c:tickLblPos val="nextTo"/>
        <c:crossAx val="81839232"/>
        <c:crosses val="autoZero"/>
        <c:auto val="1"/>
        <c:lblAlgn val="ctr"/>
        <c:lblOffset val="100"/>
      </c:catAx>
      <c:valAx>
        <c:axId val="81839232"/>
        <c:scaling>
          <c:orientation val="minMax"/>
        </c:scaling>
        <c:axPos val="l"/>
        <c:majorGridlines/>
        <c:title>
          <c:tx>
            <c:rich>
              <a:bodyPr rot="-5400000" vert="horz"/>
              <a:lstStyle/>
              <a:p>
                <a:pPr>
                  <a:defRPr/>
                </a:pPr>
                <a:r>
                  <a:rPr lang="en-US"/>
                  <a:t>Percent</a:t>
                </a:r>
              </a:p>
            </c:rich>
          </c:tx>
          <c:layout>
            <c:manualLayout>
              <c:xMode val="edge"/>
              <c:yMode val="edge"/>
              <c:x val="2.5462962962962982E-2"/>
              <c:y val="0.20865079365079364"/>
            </c:manualLayout>
          </c:layout>
        </c:title>
        <c:numFmt formatCode="0%" sourceLinked="0"/>
        <c:tickLblPos val="nextTo"/>
        <c:crossAx val="82045952"/>
        <c:crosses val="autoZero"/>
        <c:crossBetween val="between"/>
      </c:valAx>
    </c:plotArea>
    <c:legend>
      <c:legendPos val="r"/>
      <c:layout>
        <c:manualLayout>
          <c:xMode val="edge"/>
          <c:yMode val="edge"/>
          <c:x val="0.89985072178477687"/>
          <c:y val="0.15046462942132557"/>
          <c:w val="8.6260389326334203E-2"/>
          <c:h val="0.14351518560180274"/>
        </c:manualLayout>
      </c:layout>
    </c:legend>
    <c:plotVisOnly val="1"/>
  </c:chart>
  <c:txPr>
    <a:bodyPr/>
    <a:lstStyle/>
    <a:p>
      <a:pPr>
        <a:defRPr sz="13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2120735953783664"/>
          <c:y val="4.4057617797775513E-2"/>
          <c:w val="0.85608432063311901"/>
          <c:h val="0.62258681049431064"/>
        </c:manualLayout>
      </c:layout>
      <c:barChart>
        <c:barDir val="col"/>
        <c:grouping val="clustered"/>
        <c:ser>
          <c:idx val="0"/>
          <c:order val="0"/>
          <c:tx>
            <c:strRef>
              <c:f>Sheet1!$B$1</c:f>
              <c:strCache>
                <c:ptCount val="1"/>
                <c:pt idx="0">
                  <c:v>Column1</c:v>
                </c:pt>
              </c:strCache>
            </c:strRef>
          </c:tx>
          <c:dPt>
            <c:idx val="3"/>
            <c:spPr>
              <a:solidFill>
                <a:schemeClr val="accent1">
                  <a:lumMod val="50000"/>
                </a:schemeClr>
              </a:solidFill>
            </c:spPr>
          </c:dPt>
          <c:dLbls>
            <c:showVal val="1"/>
          </c:dLbls>
          <c:cat>
            <c:strRef>
              <c:f>Sheet1!$A$2:$A$10</c:f>
              <c:strCache>
                <c:ptCount val="9"/>
                <c:pt idx="0">
                  <c:v>United States</c:v>
                </c:pt>
                <c:pt idx="1">
                  <c:v>Minnesota</c:v>
                </c:pt>
                <c:pt idx="2">
                  <c:v>North Dakota</c:v>
                </c:pt>
                <c:pt idx="3">
                  <c:v>FM Metro Area</c:v>
                </c:pt>
                <c:pt idx="4">
                  <c:v>Clay County, MN</c:v>
                </c:pt>
                <c:pt idx="5">
                  <c:v>Cass County, ND</c:v>
                </c:pt>
                <c:pt idx="6">
                  <c:v>Fargo, ND</c:v>
                </c:pt>
                <c:pt idx="7">
                  <c:v>Moorhead Public School District</c:v>
                </c:pt>
                <c:pt idx="8">
                  <c:v>Fargo Public School District</c:v>
                </c:pt>
              </c:strCache>
            </c:strRef>
          </c:cat>
          <c:val>
            <c:numRef>
              <c:f>Sheet1!$B$2:$B$10</c:f>
              <c:numCache>
                <c:formatCode>0.0%</c:formatCode>
                <c:ptCount val="9"/>
                <c:pt idx="0">
                  <c:v>0.255</c:v>
                </c:pt>
                <c:pt idx="1">
                  <c:v>0.30000000000000032</c:v>
                </c:pt>
                <c:pt idx="2">
                  <c:v>8.2000000000000003E-2</c:v>
                </c:pt>
                <c:pt idx="3">
                  <c:v>0.16400000000000001</c:v>
                </c:pt>
                <c:pt idx="4">
                  <c:v>0.36400000000000032</c:v>
                </c:pt>
                <c:pt idx="5">
                  <c:v>0.05</c:v>
                </c:pt>
                <c:pt idx="6">
                  <c:v>4.5999999999999999E-2</c:v>
                </c:pt>
                <c:pt idx="7">
                  <c:v>0.41200000000000031</c:v>
                </c:pt>
                <c:pt idx="8">
                  <c:v>3.4000000000000002E-2</c:v>
                </c:pt>
              </c:numCache>
            </c:numRef>
          </c:val>
        </c:ser>
        <c:axId val="82048896"/>
        <c:axId val="82050432"/>
      </c:barChart>
      <c:catAx>
        <c:axId val="82048896"/>
        <c:scaling>
          <c:orientation val="minMax"/>
        </c:scaling>
        <c:axPos val="b"/>
        <c:numFmt formatCode="General" sourceLinked="1"/>
        <c:tickLblPos val="nextTo"/>
        <c:txPr>
          <a:bodyPr rot="0" vert="horz"/>
          <a:lstStyle/>
          <a:p>
            <a:pPr>
              <a:defRPr/>
            </a:pPr>
            <a:endParaRPr lang="en-US"/>
          </a:p>
        </c:txPr>
        <c:crossAx val="82050432"/>
        <c:crosses val="autoZero"/>
        <c:auto val="1"/>
        <c:lblAlgn val="ctr"/>
        <c:lblOffset val="100"/>
      </c:catAx>
      <c:valAx>
        <c:axId val="82050432"/>
        <c:scaling>
          <c:orientation val="minMax"/>
        </c:scaling>
        <c:axPos val="l"/>
        <c:majorGridlines/>
        <c:title>
          <c:tx>
            <c:rich>
              <a:bodyPr rot="-5400000" vert="horz"/>
              <a:lstStyle/>
              <a:p>
                <a:pPr>
                  <a:defRPr/>
                </a:pPr>
                <a:r>
                  <a:rPr lang="en-US"/>
                  <a:t>Percent</a:t>
                </a:r>
              </a:p>
            </c:rich>
          </c:tx>
          <c:layout>
            <c:manualLayout>
              <c:xMode val="edge"/>
              <c:yMode val="edge"/>
              <c:x val="2.5462962962962982E-2"/>
              <c:y val="0.20865079365079364"/>
            </c:manualLayout>
          </c:layout>
        </c:title>
        <c:numFmt formatCode="0%" sourceLinked="0"/>
        <c:tickLblPos val="nextTo"/>
        <c:crossAx val="82048896"/>
        <c:crosses val="autoZero"/>
        <c:crossBetween val="between"/>
        <c:majorUnit val="0.1"/>
      </c:valAx>
    </c:plotArea>
    <c:plotVisOnly val="1"/>
  </c:chart>
  <c:txPr>
    <a:bodyPr/>
    <a:lstStyle/>
    <a:p>
      <a:pPr>
        <a:defRPr sz="13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barChart>
        <c:barDir val="col"/>
        <c:grouping val="clustered"/>
        <c:ser>
          <c:idx val="0"/>
          <c:order val="0"/>
          <c:tx>
            <c:strRef>
              <c:f>Sheet1!$B$1</c:f>
              <c:strCache>
                <c:ptCount val="1"/>
                <c:pt idx="0">
                  <c:v>2007-08</c:v>
                </c:pt>
              </c:strCache>
            </c:strRef>
          </c:tx>
          <c:dLbls>
            <c:showVal val="1"/>
          </c:dLbls>
          <c:cat>
            <c:strRef>
              <c:f>Sheet1!$A$2:$A$3</c:f>
              <c:strCache>
                <c:ptCount val="2"/>
                <c:pt idx="0">
                  <c:v>Clay County School Districts</c:v>
                </c:pt>
                <c:pt idx="1">
                  <c:v>Fargo &amp; West Fargo School Districts</c:v>
                </c:pt>
              </c:strCache>
            </c:strRef>
          </c:cat>
          <c:val>
            <c:numRef>
              <c:f>Sheet1!$B$2:$B$3</c:f>
              <c:numCache>
                <c:formatCode>General</c:formatCode>
                <c:ptCount val="2"/>
                <c:pt idx="0">
                  <c:v>115</c:v>
                </c:pt>
                <c:pt idx="1">
                  <c:v>121</c:v>
                </c:pt>
              </c:numCache>
            </c:numRef>
          </c:val>
        </c:ser>
        <c:ser>
          <c:idx val="1"/>
          <c:order val="1"/>
          <c:tx>
            <c:strRef>
              <c:f>Sheet1!$C$1</c:f>
              <c:strCache>
                <c:ptCount val="1"/>
                <c:pt idx="0">
                  <c:v>2008-09</c:v>
                </c:pt>
              </c:strCache>
            </c:strRef>
          </c:tx>
          <c:dLbls>
            <c:showVal val="1"/>
          </c:dLbls>
          <c:cat>
            <c:strRef>
              <c:f>Sheet1!$A$2:$A$3</c:f>
              <c:strCache>
                <c:ptCount val="2"/>
                <c:pt idx="0">
                  <c:v>Clay County School Districts</c:v>
                </c:pt>
                <c:pt idx="1">
                  <c:v>Fargo &amp; West Fargo School Districts</c:v>
                </c:pt>
              </c:strCache>
            </c:strRef>
          </c:cat>
          <c:val>
            <c:numRef>
              <c:f>Sheet1!$C$2:$C$3</c:f>
              <c:numCache>
                <c:formatCode>General</c:formatCode>
                <c:ptCount val="2"/>
                <c:pt idx="0">
                  <c:v>76</c:v>
                </c:pt>
              </c:numCache>
            </c:numRef>
          </c:val>
        </c:ser>
        <c:axId val="82277120"/>
        <c:axId val="82278656"/>
      </c:barChart>
      <c:catAx>
        <c:axId val="82277120"/>
        <c:scaling>
          <c:orientation val="minMax"/>
        </c:scaling>
        <c:axPos val="b"/>
        <c:numFmt formatCode="General" sourceLinked="1"/>
        <c:tickLblPos val="nextTo"/>
        <c:crossAx val="82278656"/>
        <c:crosses val="autoZero"/>
        <c:auto val="1"/>
        <c:lblAlgn val="ctr"/>
        <c:lblOffset val="100"/>
      </c:catAx>
      <c:valAx>
        <c:axId val="82278656"/>
        <c:scaling>
          <c:orientation val="minMax"/>
        </c:scaling>
        <c:axPos val="l"/>
        <c:majorGridlines/>
        <c:title>
          <c:tx>
            <c:rich>
              <a:bodyPr rot="-5400000" vert="horz"/>
              <a:lstStyle/>
              <a:p>
                <a:pPr>
                  <a:defRPr/>
                </a:pPr>
                <a:r>
                  <a:rPr lang="en-US"/>
                  <a:t>Homeless Students</a:t>
                </a:r>
              </a:p>
            </c:rich>
          </c:tx>
        </c:title>
        <c:numFmt formatCode="General" sourceLinked="1"/>
        <c:tickLblPos val="nextTo"/>
        <c:crossAx val="82277120"/>
        <c:crosses val="autoZero"/>
        <c:crossBetween val="between"/>
      </c:valAx>
    </c:plotArea>
    <c:legend>
      <c:legendPos val="r"/>
    </c:legend>
    <c:plotVisOnly val="1"/>
  </c:chart>
  <c:txPr>
    <a:bodyPr/>
    <a:lstStyle/>
    <a:p>
      <a:pPr>
        <a:defRPr sz="14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2875200495771361"/>
          <c:y val="4.4057617797775513E-2"/>
          <c:w val="0.76653853164188213"/>
          <c:h val="0.51027434070740485"/>
        </c:manualLayout>
      </c:layout>
      <c:barChart>
        <c:barDir val="col"/>
        <c:grouping val="clustered"/>
        <c:ser>
          <c:idx val="0"/>
          <c:order val="0"/>
          <c:tx>
            <c:strRef>
              <c:f>Sheet1!$B$1</c:f>
              <c:strCache>
                <c:ptCount val="1"/>
                <c:pt idx="0">
                  <c:v>2008</c:v>
                </c:pt>
              </c:strCache>
            </c:strRef>
          </c:tx>
          <c:dLbls>
            <c:dLbl>
              <c:idx val="0"/>
              <c:layout>
                <c:manualLayout>
                  <c:x val="-2.3148148148148147E-3"/>
                  <c:y val="1.9841269841269934E-2"/>
                </c:manualLayout>
              </c:layout>
              <c:showVal val="1"/>
            </c:dLbl>
            <c:numFmt formatCode="0%" sourceLinked="0"/>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Sheet1!$B$2:$B$15</c:f>
              <c:numCache>
                <c:formatCode>General</c:formatCode>
                <c:ptCount val="14"/>
                <c:pt idx="0" formatCode="0.0%">
                  <c:v>0.75400000000000278</c:v>
                </c:pt>
                <c:pt idx="5" formatCode="0.0%">
                  <c:v>0.78800000000000003</c:v>
                </c:pt>
                <c:pt idx="6" formatCode="0.0%">
                  <c:v>0.76200000000000279</c:v>
                </c:pt>
              </c:numCache>
            </c:numRef>
          </c:val>
        </c:ser>
        <c:ser>
          <c:idx val="1"/>
          <c:order val="1"/>
          <c:tx>
            <c:strRef>
              <c:f>Sheet1!$C$1</c:f>
              <c:strCache>
                <c:ptCount val="1"/>
                <c:pt idx="0">
                  <c:v>2000</c:v>
                </c:pt>
              </c:strCache>
            </c:strRef>
          </c:tx>
          <c:dLbls>
            <c:dLbl>
              <c:idx val="0"/>
              <c:layout>
                <c:manualLayout>
                  <c:x val="1.1574074074074073E-2"/>
                  <c:y val="0"/>
                </c:manualLayout>
              </c:layout>
              <c:showVal val="1"/>
            </c:dLbl>
            <c:dLbl>
              <c:idx val="5"/>
              <c:layout>
                <c:manualLayout>
                  <c:x val="9.2592592592594235E-3"/>
                  <c:y val="7.9365079365079014E-3"/>
                </c:manualLayout>
              </c:layout>
              <c:showVal val="1"/>
            </c:dLbl>
            <c:dLbl>
              <c:idx val="6"/>
              <c:layout>
                <c:manualLayout>
                  <c:x val="2.3148148148148147E-2"/>
                  <c:y val="0"/>
                </c:manualLayout>
              </c:layout>
              <c:showVal val="1"/>
            </c:dLbl>
            <c:numFmt formatCode="0%" sourceLinked="0"/>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Sheet1!$C$2:$C$15</c:f>
              <c:numCache>
                <c:formatCode>0.0%</c:formatCode>
                <c:ptCount val="14"/>
                <c:pt idx="0">
                  <c:v>0.7740000000000028</c:v>
                </c:pt>
                <c:pt idx="1">
                  <c:v>0.73800000000000165</c:v>
                </c:pt>
                <c:pt idx="2">
                  <c:v>0.77900000000000313</c:v>
                </c:pt>
                <c:pt idx="3">
                  <c:v>0.65200000000000313</c:v>
                </c:pt>
                <c:pt idx="4">
                  <c:v>0.75500000000000278</c:v>
                </c:pt>
                <c:pt idx="5">
                  <c:v>0.72500000000000064</c:v>
                </c:pt>
                <c:pt idx="6">
                  <c:v>0.76600000000000279</c:v>
                </c:pt>
                <c:pt idx="7">
                  <c:v>0.69499999999999995</c:v>
                </c:pt>
                <c:pt idx="8">
                  <c:v>0.68</c:v>
                </c:pt>
                <c:pt idx="9">
                  <c:v>0.73300000000000065</c:v>
                </c:pt>
                <c:pt idx="10">
                  <c:v>0.67500000000000315</c:v>
                </c:pt>
                <c:pt idx="11">
                  <c:v>0.78700000000000003</c:v>
                </c:pt>
                <c:pt idx="12">
                  <c:v>0.70400000000000063</c:v>
                </c:pt>
                <c:pt idx="13">
                  <c:v>0.62500000000000255</c:v>
                </c:pt>
              </c:numCache>
            </c:numRef>
          </c:val>
        </c:ser>
        <c:axId val="82531456"/>
        <c:axId val="82533376"/>
      </c:barChart>
      <c:catAx>
        <c:axId val="82531456"/>
        <c:scaling>
          <c:orientation val="minMax"/>
        </c:scaling>
        <c:axPos val="b"/>
        <c:title>
          <c:tx>
            <c:rich>
              <a:bodyPr/>
              <a:lstStyle/>
              <a:p>
                <a:pPr>
                  <a:defRPr/>
                </a:pPr>
                <a:r>
                  <a:rPr lang="en-US"/>
                  <a:t>School Districts in Cass County, ND and Clay County, MN</a:t>
                </a:r>
              </a:p>
            </c:rich>
          </c:tx>
          <c:layout>
            <c:manualLayout>
              <c:xMode val="edge"/>
              <c:yMode val="edge"/>
              <c:x val="0.21992053076698892"/>
              <c:y val="0.87617047869017273"/>
            </c:manualLayout>
          </c:layout>
        </c:title>
        <c:numFmt formatCode="General" sourceLinked="1"/>
        <c:tickLblPos val="nextTo"/>
        <c:crossAx val="82533376"/>
        <c:crosses val="autoZero"/>
        <c:auto val="1"/>
        <c:lblAlgn val="ctr"/>
        <c:lblOffset val="100"/>
      </c:catAx>
      <c:valAx>
        <c:axId val="82533376"/>
        <c:scaling>
          <c:orientation val="minMax"/>
          <c:max val="1"/>
        </c:scaling>
        <c:axPos val="l"/>
        <c:majorGridlines/>
        <c:title>
          <c:tx>
            <c:rich>
              <a:bodyPr rot="-5400000" vert="horz"/>
              <a:lstStyle/>
              <a:p>
                <a:pPr>
                  <a:defRPr/>
                </a:pPr>
                <a:r>
                  <a:rPr lang="en-US"/>
                  <a:t>Percent</a:t>
                </a:r>
              </a:p>
            </c:rich>
          </c:tx>
          <c:layout>
            <c:manualLayout>
              <c:xMode val="edge"/>
              <c:yMode val="edge"/>
              <c:x val="2.5462962962962982E-2"/>
              <c:y val="0.20865079365079364"/>
            </c:manualLayout>
          </c:layout>
        </c:title>
        <c:numFmt formatCode="0%" sourceLinked="0"/>
        <c:tickLblPos val="nextTo"/>
        <c:crossAx val="82531456"/>
        <c:crosses val="autoZero"/>
        <c:crossBetween val="between"/>
        <c:majorUnit val="0.2"/>
      </c:valAx>
    </c:plotArea>
    <c:legend>
      <c:legendPos val="r"/>
      <c:layout>
        <c:manualLayout>
          <c:xMode val="edge"/>
          <c:yMode val="edge"/>
          <c:x val="0.89985072178477687"/>
          <c:y val="0.15046462942132602"/>
          <c:w val="8.6260389326334203E-2"/>
          <c:h val="0.14351518560180307"/>
        </c:manualLayout>
      </c:layout>
    </c:legend>
    <c:plotVisOnly val="1"/>
  </c:chart>
  <c:txPr>
    <a:bodyPr/>
    <a:lstStyle/>
    <a:p>
      <a:pPr>
        <a:defRPr sz="12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2643719014290047"/>
          <c:y val="6.3898887639045124E-2"/>
          <c:w val="0.75496445756780906"/>
          <c:h val="0.75630608673915767"/>
        </c:manualLayout>
      </c:layout>
      <c:barChart>
        <c:barDir val="col"/>
        <c:grouping val="clustered"/>
        <c:ser>
          <c:idx val="0"/>
          <c:order val="0"/>
          <c:tx>
            <c:strRef>
              <c:f>Sheet1!$B$1</c:f>
              <c:strCache>
                <c:ptCount val="1"/>
                <c:pt idx="0">
                  <c:v>2003</c:v>
                </c:pt>
              </c:strCache>
            </c:strRef>
          </c:tx>
          <c:dLbls>
            <c:numFmt formatCode="0%" sourceLinked="0"/>
            <c:showVal val="1"/>
          </c:dLbls>
          <c:cat>
            <c:strRef>
              <c:f>Sheet1!$A$2:$A$3</c:f>
              <c:strCache>
                <c:ptCount val="2"/>
                <c:pt idx="0">
                  <c:v>Minnesota</c:v>
                </c:pt>
                <c:pt idx="1">
                  <c:v>North Dakota</c:v>
                </c:pt>
              </c:strCache>
            </c:strRef>
          </c:cat>
          <c:val>
            <c:numRef>
              <c:f>Sheet1!$B$2:$B$3</c:f>
              <c:numCache>
                <c:formatCode>General</c:formatCode>
                <c:ptCount val="2"/>
                <c:pt idx="0">
                  <c:v>0.22600000000000001</c:v>
                </c:pt>
                <c:pt idx="1">
                  <c:v>0.21000000000000021</c:v>
                </c:pt>
              </c:numCache>
            </c:numRef>
          </c:val>
        </c:ser>
        <c:ser>
          <c:idx val="1"/>
          <c:order val="1"/>
          <c:tx>
            <c:strRef>
              <c:f>Sheet1!$C$1</c:f>
              <c:strCache>
                <c:ptCount val="1"/>
                <c:pt idx="0">
                  <c:v>2007</c:v>
                </c:pt>
              </c:strCache>
            </c:strRef>
          </c:tx>
          <c:dLbls>
            <c:numFmt formatCode="0%" sourceLinked="0"/>
            <c:showVal val="1"/>
          </c:dLbls>
          <c:cat>
            <c:strRef>
              <c:f>Sheet1!$A$2:$A$3</c:f>
              <c:strCache>
                <c:ptCount val="2"/>
                <c:pt idx="0">
                  <c:v>Minnesota</c:v>
                </c:pt>
                <c:pt idx="1">
                  <c:v>North Dakota</c:v>
                </c:pt>
              </c:strCache>
            </c:strRef>
          </c:cat>
          <c:val>
            <c:numRef>
              <c:f>Sheet1!$C$2:$C$3</c:f>
              <c:numCache>
                <c:formatCode>General</c:formatCode>
                <c:ptCount val="2"/>
                <c:pt idx="0">
                  <c:v>0.18500000000000041</c:v>
                </c:pt>
                <c:pt idx="1">
                  <c:v>0.22700000000000001</c:v>
                </c:pt>
              </c:numCache>
            </c:numRef>
          </c:val>
        </c:ser>
        <c:axId val="82604800"/>
        <c:axId val="82606336"/>
      </c:barChart>
      <c:catAx>
        <c:axId val="82604800"/>
        <c:scaling>
          <c:orientation val="minMax"/>
        </c:scaling>
        <c:axPos val="b"/>
        <c:numFmt formatCode="General" sourceLinked="1"/>
        <c:tickLblPos val="nextTo"/>
        <c:crossAx val="82606336"/>
        <c:crosses val="autoZero"/>
        <c:auto val="1"/>
        <c:lblAlgn val="ctr"/>
        <c:lblOffset val="100"/>
      </c:catAx>
      <c:valAx>
        <c:axId val="82606336"/>
        <c:scaling>
          <c:orientation val="minMax"/>
        </c:scaling>
        <c:axPos val="l"/>
        <c:majorGridlines/>
        <c:title>
          <c:tx>
            <c:rich>
              <a:bodyPr rot="-5400000" vert="horz"/>
              <a:lstStyle/>
              <a:p>
                <a:pPr>
                  <a:defRPr/>
                </a:pPr>
                <a:r>
                  <a:rPr lang="en-US"/>
                  <a:t>Percent</a:t>
                </a:r>
              </a:p>
            </c:rich>
          </c:tx>
          <c:layout>
            <c:manualLayout>
              <c:xMode val="edge"/>
              <c:yMode val="edge"/>
              <c:x val="2.5462962962962982E-2"/>
              <c:y val="0.35944444444444845"/>
            </c:manualLayout>
          </c:layout>
        </c:title>
        <c:numFmt formatCode="0%" sourceLinked="0"/>
        <c:tickLblPos val="nextTo"/>
        <c:crossAx val="82604800"/>
        <c:crosses val="autoZero"/>
        <c:crossBetween val="between"/>
      </c:valAx>
    </c:plotArea>
    <c:legend>
      <c:legendPos val="r"/>
      <c:layout>
        <c:manualLayout>
          <c:xMode val="edge"/>
          <c:yMode val="edge"/>
          <c:x val="0.89985072178477687"/>
          <c:y val="0.15046462942132577"/>
          <c:w val="8.6260389326334203E-2"/>
          <c:h val="0.14351518560180287"/>
        </c:manualLayout>
      </c:layout>
    </c:legend>
    <c:plotVisOnly val="1"/>
  </c:chart>
  <c:txPr>
    <a:bodyPr/>
    <a:lstStyle/>
    <a:p>
      <a:pPr>
        <a:defRPr sz="15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Clay County, MN</c:v>
                </c:pt>
              </c:strCache>
            </c:strRef>
          </c:tx>
          <c:marker>
            <c:symbol val="none"/>
          </c:marker>
          <c:cat>
            <c:numRef>
              <c:f>Sheet1!$A$2:$A$19</c:f>
              <c:numCache>
                <c:formatCode>General</c:formatCode>
                <c:ptCount val="1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cat>
          <c:val>
            <c:numRef>
              <c:f>Sheet1!$B$2:$B$19</c:f>
              <c:numCache>
                <c:formatCode>0.0</c:formatCode>
                <c:ptCount val="18"/>
                <c:pt idx="0">
                  <c:v>16</c:v>
                </c:pt>
                <c:pt idx="1">
                  <c:v>13</c:v>
                </c:pt>
                <c:pt idx="2">
                  <c:v>14</c:v>
                </c:pt>
                <c:pt idx="3">
                  <c:v>19</c:v>
                </c:pt>
                <c:pt idx="4">
                  <c:v>20</c:v>
                </c:pt>
                <c:pt idx="5">
                  <c:v>20</c:v>
                </c:pt>
                <c:pt idx="6">
                  <c:v>22</c:v>
                </c:pt>
                <c:pt idx="7">
                  <c:v>21</c:v>
                </c:pt>
                <c:pt idx="8">
                  <c:v>24</c:v>
                </c:pt>
                <c:pt idx="9">
                  <c:v>25</c:v>
                </c:pt>
                <c:pt idx="10">
                  <c:v>18</c:v>
                </c:pt>
                <c:pt idx="11">
                  <c:v>16</c:v>
                </c:pt>
                <c:pt idx="12">
                  <c:v>14</c:v>
                </c:pt>
                <c:pt idx="13">
                  <c:v>15</c:v>
                </c:pt>
                <c:pt idx="14">
                  <c:v>15</c:v>
                </c:pt>
                <c:pt idx="15">
                  <c:v>15</c:v>
                </c:pt>
                <c:pt idx="16">
                  <c:v>11.9</c:v>
                </c:pt>
              </c:numCache>
            </c:numRef>
          </c:val>
        </c:ser>
        <c:ser>
          <c:idx val="1"/>
          <c:order val="1"/>
          <c:tx>
            <c:strRef>
              <c:f>Sheet1!$C$1</c:f>
              <c:strCache>
                <c:ptCount val="1"/>
                <c:pt idx="0">
                  <c:v>Cass County, ND</c:v>
                </c:pt>
              </c:strCache>
            </c:strRef>
          </c:tx>
          <c:marker>
            <c:symbol val="none"/>
          </c:marker>
          <c:cat>
            <c:numRef>
              <c:f>Sheet1!$A$2:$A$19</c:f>
              <c:numCache>
                <c:formatCode>General</c:formatCode>
                <c:ptCount val="1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cat>
          <c:val>
            <c:numRef>
              <c:f>Sheet1!$C$2:$C$19</c:f>
              <c:numCache>
                <c:formatCode>General</c:formatCode>
                <c:ptCount val="18"/>
                <c:pt idx="9" formatCode="0.0">
                  <c:v>12.9</c:v>
                </c:pt>
                <c:pt idx="10" formatCode="0.0">
                  <c:v>13.6</c:v>
                </c:pt>
                <c:pt idx="11" formatCode="0.0">
                  <c:v>14.8</c:v>
                </c:pt>
                <c:pt idx="12" formatCode="0.0">
                  <c:v>16.100000000000001</c:v>
                </c:pt>
                <c:pt idx="13" formatCode="0.0">
                  <c:v>17.399999999999999</c:v>
                </c:pt>
                <c:pt idx="14" formatCode="0.0">
                  <c:v>17.5</c:v>
                </c:pt>
                <c:pt idx="15" formatCode="0.0">
                  <c:v>17</c:v>
                </c:pt>
                <c:pt idx="16" formatCode="0.0">
                  <c:v>16.5</c:v>
                </c:pt>
                <c:pt idx="17" formatCode="0.0">
                  <c:v>15.1</c:v>
                </c:pt>
              </c:numCache>
            </c:numRef>
          </c:val>
        </c:ser>
        <c:ser>
          <c:idx val="2"/>
          <c:order val="2"/>
          <c:tx>
            <c:strRef>
              <c:f>Sheet1!$D$1</c:f>
              <c:strCache>
                <c:ptCount val="1"/>
                <c:pt idx="0">
                  <c:v>North Dakota</c:v>
                </c:pt>
              </c:strCache>
            </c:strRef>
          </c:tx>
          <c:spPr>
            <a:ln w="25400">
              <a:prstDash val="sysDot"/>
            </a:ln>
          </c:spPr>
          <c:marker>
            <c:symbol val="none"/>
          </c:marker>
          <c:cat>
            <c:numRef>
              <c:f>Sheet1!$A$2:$A$19</c:f>
              <c:numCache>
                <c:formatCode>General</c:formatCode>
                <c:ptCount val="1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cat>
          <c:val>
            <c:numRef>
              <c:f>Sheet1!$D$2:$D$19</c:f>
              <c:numCache>
                <c:formatCode>General</c:formatCode>
                <c:ptCount val="18"/>
                <c:pt idx="9" formatCode="0.0">
                  <c:v>11.5</c:v>
                </c:pt>
                <c:pt idx="10" formatCode="0.0">
                  <c:v>11.6</c:v>
                </c:pt>
                <c:pt idx="11" formatCode="0.0">
                  <c:v>12.8</c:v>
                </c:pt>
                <c:pt idx="12" formatCode="0.0">
                  <c:v>13.7</c:v>
                </c:pt>
                <c:pt idx="13" formatCode="0.0">
                  <c:v>14</c:v>
                </c:pt>
                <c:pt idx="14" formatCode="0.0">
                  <c:v>14.9</c:v>
                </c:pt>
                <c:pt idx="15" formatCode="0.0">
                  <c:v>14.4</c:v>
                </c:pt>
                <c:pt idx="16" formatCode="0.0">
                  <c:v>14.1</c:v>
                </c:pt>
                <c:pt idx="17" formatCode="0.0">
                  <c:v>14</c:v>
                </c:pt>
              </c:numCache>
            </c:numRef>
          </c:val>
        </c:ser>
        <c:ser>
          <c:idx val="3"/>
          <c:order val="3"/>
          <c:tx>
            <c:strRef>
              <c:f>Sheet1!$E$1</c:f>
              <c:strCache>
                <c:ptCount val="1"/>
                <c:pt idx="0">
                  <c:v>Minnesota</c:v>
                </c:pt>
              </c:strCache>
            </c:strRef>
          </c:tx>
          <c:spPr>
            <a:ln w="25400">
              <a:prstDash val="sysDot"/>
            </a:ln>
          </c:spPr>
          <c:marker>
            <c:symbol val="none"/>
          </c:marker>
          <c:cat>
            <c:numRef>
              <c:f>Sheet1!$A$2:$A$19</c:f>
              <c:numCache>
                <c:formatCode>General</c:formatCode>
                <c:ptCount val="1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cat>
          <c:val>
            <c:numRef>
              <c:f>Sheet1!$E$2:$E$19</c:f>
              <c:numCache>
                <c:formatCode>0.0</c:formatCode>
                <c:ptCount val="18"/>
                <c:pt idx="0">
                  <c:v>13.9</c:v>
                </c:pt>
                <c:pt idx="1">
                  <c:v>14.8</c:v>
                </c:pt>
                <c:pt idx="2">
                  <c:v>15</c:v>
                </c:pt>
                <c:pt idx="3">
                  <c:v>15.6</c:v>
                </c:pt>
                <c:pt idx="4">
                  <c:v>14.9</c:v>
                </c:pt>
                <c:pt idx="5">
                  <c:v>14</c:v>
                </c:pt>
                <c:pt idx="6">
                  <c:v>14.7</c:v>
                </c:pt>
                <c:pt idx="7">
                  <c:v>15</c:v>
                </c:pt>
                <c:pt idx="8">
                  <c:v>14.8</c:v>
                </c:pt>
                <c:pt idx="9">
                  <c:v>14</c:v>
                </c:pt>
                <c:pt idx="10">
                  <c:v>13.6</c:v>
                </c:pt>
                <c:pt idx="11">
                  <c:v>13.4</c:v>
                </c:pt>
                <c:pt idx="12">
                  <c:v>13.2</c:v>
                </c:pt>
                <c:pt idx="13">
                  <c:v>11.6</c:v>
                </c:pt>
                <c:pt idx="14">
                  <c:v>12</c:v>
                </c:pt>
                <c:pt idx="15">
                  <c:v>11.7</c:v>
                </c:pt>
                <c:pt idx="16">
                  <c:v>11.5</c:v>
                </c:pt>
              </c:numCache>
            </c:numRef>
          </c:val>
        </c:ser>
        <c:marker val="1"/>
        <c:axId val="82785408"/>
        <c:axId val="82786944"/>
      </c:lineChart>
      <c:catAx>
        <c:axId val="82785408"/>
        <c:scaling>
          <c:orientation val="minMax"/>
        </c:scaling>
        <c:axPos val="b"/>
        <c:numFmt formatCode="General" sourceLinked="1"/>
        <c:majorTickMark val="none"/>
        <c:tickLblPos val="nextTo"/>
        <c:crossAx val="82786944"/>
        <c:crosses val="autoZero"/>
        <c:auto val="1"/>
        <c:lblAlgn val="ctr"/>
        <c:lblOffset val="100"/>
      </c:catAx>
      <c:valAx>
        <c:axId val="82786944"/>
        <c:scaling>
          <c:orientation val="minMax"/>
        </c:scaling>
        <c:axPos val="l"/>
        <c:majorGridlines/>
        <c:title>
          <c:tx>
            <c:rich>
              <a:bodyPr rot="-5400000" vert="horz"/>
              <a:lstStyle/>
              <a:p>
                <a:pPr>
                  <a:defRPr b="1"/>
                </a:pPr>
                <a:r>
                  <a:rPr lang="en-US" b="1"/>
                  <a:t>Rate per 1,000 children</a:t>
                </a:r>
              </a:p>
            </c:rich>
          </c:tx>
          <c:layout>
            <c:manualLayout>
              <c:xMode val="edge"/>
              <c:yMode val="edge"/>
              <c:x val="0.12009350812860185"/>
              <c:y val="0.16441891062406624"/>
            </c:manualLayout>
          </c:layout>
        </c:title>
        <c:numFmt formatCode="0" sourceLinked="0"/>
        <c:majorTickMark val="none"/>
        <c:tickLblPos val="nextTo"/>
        <c:crossAx val="82785408"/>
        <c:crosses val="autoZero"/>
        <c:crossBetween val="between"/>
      </c:valAx>
      <c:dTable>
        <c:showHorzBorder val="1"/>
        <c:showVertBorder val="1"/>
        <c:showOutline val="1"/>
        <c:showKeys val="1"/>
        <c:txPr>
          <a:bodyPr/>
          <a:lstStyle/>
          <a:p>
            <a:pPr rtl="0">
              <a:defRPr sz="1100"/>
            </a:pPr>
            <a:endParaRPr lang="en-US"/>
          </a:p>
        </c:txPr>
      </c:dTable>
    </c:plotArea>
    <c:plotVisOnly val="1"/>
  </c:chart>
  <c:txPr>
    <a:bodyPr/>
    <a:lstStyle/>
    <a:p>
      <a:pPr>
        <a:defRPr sz="12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Pt>
            <c:idx val="7"/>
            <c:spPr>
              <a:solidFill>
                <a:srgbClr val="4F81BD">
                  <a:alpha val="50000"/>
                </a:srgbClr>
              </a:solidFill>
            </c:spPr>
          </c:dPt>
          <c:dPt>
            <c:idx val="8"/>
            <c:spPr>
              <a:solidFill>
                <a:srgbClr val="4F81BD">
                  <a:alpha val="50000"/>
                </a:srgbClr>
              </a:solidFill>
            </c:spPr>
          </c:dPt>
          <c:dLbls>
            <c:numFmt formatCode="0%" sourceLinked="0"/>
            <c:showVal val="1"/>
          </c:dLbls>
          <c:cat>
            <c:strRef>
              <c:f>Sheet1!$A$2:$A$11</c:f>
              <c:strCache>
                <c:ptCount val="10"/>
                <c:pt idx="0">
                  <c:v>Grade 6</c:v>
                </c:pt>
                <c:pt idx="1">
                  <c:v>Grade 7</c:v>
                </c:pt>
                <c:pt idx="2">
                  <c:v>Grade 8</c:v>
                </c:pt>
                <c:pt idx="3">
                  <c:v>Grade 9</c:v>
                </c:pt>
                <c:pt idx="4">
                  <c:v>Grade 10</c:v>
                </c:pt>
                <c:pt idx="5">
                  <c:v>Grade 11</c:v>
                </c:pt>
                <c:pt idx="6">
                  <c:v>Grade 12</c:v>
                </c:pt>
                <c:pt idx="7">
                  <c:v>Males: 6th-12th Grade</c:v>
                </c:pt>
                <c:pt idx="8">
                  <c:v>Females: 6th-12th Grade</c:v>
                </c:pt>
                <c:pt idx="9">
                  <c:v>Total: 6th-12th Grade</c:v>
                </c:pt>
              </c:strCache>
            </c:strRef>
          </c:cat>
          <c:val>
            <c:numRef>
              <c:f>Sheet1!$B$2:$B$11</c:f>
              <c:numCache>
                <c:formatCode>General</c:formatCode>
                <c:ptCount val="10"/>
                <c:pt idx="0">
                  <c:v>0.05</c:v>
                </c:pt>
                <c:pt idx="1">
                  <c:v>9.0000000000000024E-2</c:v>
                </c:pt>
                <c:pt idx="2">
                  <c:v>0.2</c:v>
                </c:pt>
                <c:pt idx="3">
                  <c:v>0.27</c:v>
                </c:pt>
                <c:pt idx="4">
                  <c:v>0.31000000000000066</c:v>
                </c:pt>
                <c:pt idx="5">
                  <c:v>0.37000000000000038</c:v>
                </c:pt>
                <c:pt idx="6">
                  <c:v>0.46</c:v>
                </c:pt>
                <c:pt idx="7">
                  <c:v>0.24000000000000021</c:v>
                </c:pt>
                <c:pt idx="8">
                  <c:v>0.23</c:v>
                </c:pt>
                <c:pt idx="9">
                  <c:v>0.24000000000000021</c:v>
                </c:pt>
              </c:numCache>
            </c:numRef>
          </c:val>
        </c:ser>
        <c:axId val="82960384"/>
        <c:axId val="82961920"/>
      </c:barChart>
      <c:catAx>
        <c:axId val="82960384"/>
        <c:scaling>
          <c:orientation val="minMax"/>
        </c:scaling>
        <c:axPos val="b"/>
        <c:tickLblPos val="nextTo"/>
        <c:crossAx val="82961920"/>
        <c:crosses val="autoZero"/>
        <c:auto val="1"/>
        <c:lblAlgn val="ctr"/>
        <c:lblOffset val="100"/>
      </c:catAx>
      <c:valAx>
        <c:axId val="82961920"/>
        <c:scaling>
          <c:orientation val="minMax"/>
        </c:scaling>
        <c:axPos val="l"/>
        <c:majorGridlines/>
        <c:title>
          <c:tx>
            <c:rich>
              <a:bodyPr rot="-5400000" vert="horz"/>
              <a:lstStyle/>
              <a:p>
                <a:pPr>
                  <a:defRPr/>
                </a:pPr>
                <a:r>
                  <a:rPr lang="en-US"/>
                  <a:t>Percent</a:t>
                </a:r>
              </a:p>
            </c:rich>
          </c:tx>
        </c:title>
        <c:numFmt formatCode="0%" sourceLinked="0"/>
        <c:tickLblPos val="nextTo"/>
        <c:crossAx val="82960384"/>
        <c:crosses val="autoZero"/>
        <c:crossBetween val="between"/>
      </c:valAx>
    </c:plotArea>
    <c:plotVisOnly val="1"/>
  </c:chart>
  <c:txPr>
    <a:bodyPr/>
    <a:lstStyle/>
    <a:p>
      <a:pPr>
        <a:defRPr sz="13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1254830125400991"/>
          <c:y val="4.4057617797775513E-2"/>
          <c:w val="0.60084483759294438"/>
          <c:h val="0.73646481689789622"/>
        </c:manualLayout>
      </c:layout>
      <c:lineChart>
        <c:grouping val="standard"/>
        <c:ser>
          <c:idx val="0"/>
          <c:order val="0"/>
          <c:tx>
            <c:strRef>
              <c:f>Sheet1!$B$1</c:f>
              <c:strCache>
                <c:ptCount val="1"/>
                <c:pt idx="0">
                  <c:v>Planning Region V*</c:v>
                </c:pt>
              </c:strCache>
            </c:strRef>
          </c:tx>
          <c:spPr>
            <a:ln>
              <a:solidFill>
                <a:srgbClr val="4F81BD">
                  <a:shade val="95000"/>
                  <a:satMod val="105000"/>
                </a:srgbClr>
              </a:solidFill>
            </a:ln>
          </c:spPr>
          <c:dLbls>
            <c:dLblPos val="b"/>
            <c:showVal val="1"/>
          </c:dLbls>
          <c:cat>
            <c:strRef>
              <c:f>Sheet1!$A$2:$A$7</c:f>
              <c:strCache>
                <c:ptCount val="6"/>
                <c:pt idx="0">
                  <c:v>1995</c:v>
                </c:pt>
                <c:pt idx="1">
                  <c:v>1999</c:v>
                </c:pt>
                <c:pt idx="2">
                  <c:v>2001</c:v>
                </c:pt>
                <c:pt idx="3">
                  <c:v>2003</c:v>
                </c:pt>
                <c:pt idx="4">
                  <c:v>2005</c:v>
                </c:pt>
                <c:pt idx="5">
                  <c:v>2007</c:v>
                </c:pt>
              </c:strCache>
            </c:strRef>
          </c:cat>
          <c:val>
            <c:numRef>
              <c:f>Sheet1!$B$2:$B$7</c:f>
              <c:numCache>
                <c:formatCode>General</c:formatCode>
                <c:ptCount val="6"/>
                <c:pt idx="2" formatCode="0.0%">
                  <c:v>0.39700000000000091</c:v>
                </c:pt>
                <c:pt idx="3" formatCode="0.0%">
                  <c:v>0.39100000000000085</c:v>
                </c:pt>
                <c:pt idx="4" formatCode="0.0%">
                  <c:v>0.36500000000000032</c:v>
                </c:pt>
                <c:pt idx="5" formatCode="0.0%">
                  <c:v>0.38300000000000073</c:v>
                </c:pt>
              </c:numCache>
            </c:numRef>
          </c:val>
        </c:ser>
        <c:ser>
          <c:idx val="1"/>
          <c:order val="1"/>
          <c:tx>
            <c:strRef>
              <c:f>Sheet1!$C$1</c:f>
              <c:strCache>
                <c:ptCount val="1"/>
                <c:pt idx="0">
                  <c:v>North Dakota</c:v>
                </c:pt>
              </c:strCache>
            </c:strRef>
          </c:tx>
          <c:spPr>
            <a:ln>
              <a:prstDash val="dash"/>
            </a:ln>
          </c:spPr>
          <c:dLbls>
            <c:dLbl>
              <c:idx val="2"/>
              <c:layout>
                <c:manualLayout>
                  <c:x val="-7.2045684662153719E-2"/>
                  <c:y val="0"/>
                </c:manualLayout>
              </c:layout>
              <c:dLblPos val="r"/>
              <c:showVal val="1"/>
            </c:dLbl>
            <c:dLbl>
              <c:idx val="3"/>
              <c:layout>
                <c:manualLayout>
                  <c:x val="-5.5663727182309834E-3"/>
                  <c:y val="-2.0748294596376241E-2"/>
                </c:manualLayout>
              </c:layout>
              <c:dLblPos val="r"/>
              <c:showVal val="1"/>
            </c:dLbl>
            <c:dLbl>
              <c:idx val="4"/>
              <c:layout>
                <c:manualLayout>
                  <c:x val="-9.8605524310045566E-3"/>
                  <c:y val="-3.1122441894564336E-2"/>
                </c:manualLayout>
              </c:layout>
              <c:dLblPos val="r"/>
              <c:showVal val="1"/>
            </c:dLbl>
            <c:dLbl>
              <c:idx val="5"/>
              <c:layout>
                <c:manualLayout>
                  <c:x val="-9.8605524310045566E-3"/>
                  <c:y val="-1.5561220947282295E-2"/>
                </c:manualLayout>
              </c:layout>
              <c:dLblPos val="r"/>
              <c:showVal val="1"/>
            </c:dLbl>
            <c:dLblPos val="ctr"/>
            <c:showVal val="1"/>
          </c:dLbls>
          <c:cat>
            <c:strRef>
              <c:f>Sheet1!$A$2:$A$7</c:f>
              <c:strCache>
                <c:ptCount val="6"/>
                <c:pt idx="0">
                  <c:v>1995</c:v>
                </c:pt>
                <c:pt idx="1">
                  <c:v>1999</c:v>
                </c:pt>
                <c:pt idx="2">
                  <c:v>2001</c:v>
                </c:pt>
                <c:pt idx="3">
                  <c:v>2003</c:v>
                </c:pt>
                <c:pt idx="4">
                  <c:v>2005</c:v>
                </c:pt>
                <c:pt idx="5">
                  <c:v>2007</c:v>
                </c:pt>
              </c:strCache>
            </c:strRef>
          </c:cat>
          <c:val>
            <c:numRef>
              <c:f>Sheet1!$C$2:$C$7</c:f>
              <c:numCache>
                <c:formatCode>General</c:formatCode>
                <c:ptCount val="6"/>
                <c:pt idx="2" formatCode="0.0%">
                  <c:v>0.42000000000000032</c:v>
                </c:pt>
                <c:pt idx="3" formatCode="0.0%">
                  <c:v>0.42800000000000032</c:v>
                </c:pt>
                <c:pt idx="4" formatCode="0.0%">
                  <c:v>0.41200000000000031</c:v>
                </c:pt>
                <c:pt idx="5" formatCode="0.0%">
                  <c:v>0.42600000000000032</c:v>
                </c:pt>
              </c:numCache>
            </c:numRef>
          </c:val>
        </c:ser>
        <c:ser>
          <c:idx val="2"/>
          <c:order val="2"/>
          <c:tx>
            <c:strRef>
              <c:f>Sheet1!$D$1</c:f>
              <c:strCache>
                <c:ptCount val="1"/>
                <c:pt idx="0">
                  <c:v>United States</c:v>
                </c:pt>
              </c:strCache>
            </c:strRef>
          </c:tx>
          <c:spPr>
            <a:ln>
              <a:prstDash val="sysDot"/>
            </a:ln>
          </c:spPr>
          <c:marker>
            <c:symbol val="none"/>
          </c:marker>
          <c:dLbls>
            <c:dLbl>
              <c:idx val="2"/>
              <c:layout>
                <c:manualLayout>
                  <c:x val="-4.8508169845965753E-2"/>
                  <c:y val="-4.0887210146733473E-2"/>
                </c:manualLayout>
              </c:layout>
              <c:dLblPos val="r"/>
              <c:showVal val="1"/>
            </c:dLbl>
            <c:dLbl>
              <c:idx val="3"/>
              <c:layout>
                <c:manualLayout>
                  <c:x val="-5.0655259702352094E-2"/>
                  <c:y val="-2.013932398135268E-2"/>
                </c:manualLayout>
              </c:layout>
              <c:dLblPos val="r"/>
              <c:showVal val="1"/>
            </c:dLbl>
            <c:dLbl>
              <c:idx val="4"/>
              <c:layout>
                <c:manualLayout>
                  <c:x val="-3.1331450994871834E-2"/>
                  <c:y val="-3.0513062848544801E-2"/>
                </c:manualLayout>
              </c:layout>
              <c:dLblPos val="r"/>
              <c:showVal val="1"/>
            </c:dLbl>
            <c:dLbl>
              <c:idx val="5"/>
              <c:layout>
                <c:manualLayout>
                  <c:x val="-2.4890181425711651E-2"/>
                  <c:y val="-3.5700136497638861E-2"/>
                </c:manualLayout>
              </c:layout>
              <c:dLblPos val="r"/>
              <c:showVal val="1"/>
            </c:dLbl>
            <c:dLblPos val="t"/>
            <c:showVal val="1"/>
          </c:dLbls>
          <c:cat>
            <c:strRef>
              <c:f>Sheet1!$A$2:$A$7</c:f>
              <c:strCache>
                <c:ptCount val="6"/>
                <c:pt idx="0">
                  <c:v>1995</c:v>
                </c:pt>
                <c:pt idx="1">
                  <c:v>1999</c:v>
                </c:pt>
                <c:pt idx="2">
                  <c:v>2001</c:v>
                </c:pt>
                <c:pt idx="3">
                  <c:v>2003</c:v>
                </c:pt>
                <c:pt idx="4">
                  <c:v>2005</c:v>
                </c:pt>
                <c:pt idx="5">
                  <c:v>2007</c:v>
                </c:pt>
              </c:strCache>
            </c:strRef>
          </c:cat>
          <c:val>
            <c:numRef>
              <c:f>Sheet1!$D$2:$D$7</c:f>
              <c:numCache>
                <c:formatCode>0.0%</c:formatCode>
                <c:ptCount val="6"/>
                <c:pt idx="0">
                  <c:v>0.53100000000000003</c:v>
                </c:pt>
                <c:pt idx="1">
                  <c:v>0.49900000000000067</c:v>
                </c:pt>
                <c:pt idx="2">
                  <c:v>0.45600000000000002</c:v>
                </c:pt>
                <c:pt idx="3">
                  <c:v>0.46700000000000008</c:v>
                </c:pt>
                <c:pt idx="4">
                  <c:v>0.46800000000000008</c:v>
                </c:pt>
                <c:pt idx="5">
                  <c:v>0.47800000000000031</c:v>
                </c:pt>
              </c:numCache>
            </c:numRef>
          </c:val>
        </c:ser>
        <c:marker val="1"/>
        <c:axId val="83091840"/>
        <c:axId val="83093376"/>
      </c:lineChart>
      <c:catAx>
        <c:axId val="83091840"/>
        <c:scaling>
          <c:orientation val="minMax"/>
        </c:scaling>
        <c:axPos val="b"/>
        <c:numFmt formatCode="General" sourceLinked="1"/>
        <c:tickLblPos val="nextTo"/>
        <c:crossAx val="83093376"/>
        <c:crosses val="autoZero"/>
        <c:auto val="1"/>
        <c:lblAlgn val="ctr"/>
        <c:lblOffset val="100"/>
      </c:catAx>
      <c:valAx>
        <c:axId val="83093376"/>
        <c:scaling>
          <c:orientation val="minMax"/>
        </c:scaling>
        <c:axPos val="l"/>
        <c:majorGridlines/>
        <c:title>
          <c:tx>
            <c:rich>
              <a:bodyPr rot="-5400000" vert="horz"/>
              <a:lstStyle/>
              <a:p>
                <a:pPr>
                  <a:defRPr/>
                </a:pPr>
                <a:r>
                  <a:rPr lang="en-US"/>
                  <a:t>Percent</a:t>
                </a:r>
              </a:p>
            </c:rich>
          </c:tx>
          <c:layout>
            <c:manualLayout>
              <c:xMode val="edge"/>
              <c:yMode val="edge"/>
              <c:x val="2.0833333333333412E-2"/>
              <c:y val="0.31579365079365085"/>
            </c:manualLayout>
          </c:layout>
        </c:title>
        <c:numFmt formatCode="0%" sourceLinked="0"/>
        <c:tickLblPos val="nextTo"/>
        <c:crossAx val="83091840"/>
        <c:crosses val="autoZero"/>
        <c:crossBetween val="between"/>
      </c:valAx>
    </c:plotArea>
    <c:legend>
      <c:legendPos val="tr"/>
      <c:layout>
        <c:manualLayout>
          <c:xMode val="edge"/>
          <c:yMode val="edge"/>
          <c:x val="0.70770833333334249"/>
          <c:y val="2.3809523809523812E-2"/>
          <c:w val="0.28534722222222231"/>
          <c:h val="0.25426276860787012"/>
        </c:manualLayout>
      </c:layout>
    </c:legend>
    <c:plotVisOnly val="1"/>
  </c:chart>
  <c:txPr>
    <a:bodyPr/>
    <a:lstStyle/>
    <a:p>
      <a:pPr>
        <a:defRPr sz="13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Lbls>
            <c:dLbl>
              <c:idx val="1"/>
              <c:tx>
                <c:rich>
                  <a:bodyPr/>
                  <a:lstStyle/>
                  <a:p>
                    <a:r>
                      <a:rPr lang="en-US" smtClean="0"/>
                      <a:t>4.0</a:t>
                    </a:r>
                    <a:endParaRPr lang="en-US"/>
                  </a:p>
                </c:rich>
              </c:tx>
              <c:showVal val="1"/>
            </c:dLbl>
            <c:showVal val="1"/>
          </c:dLbls>
          <c:cat>
            <c:strRef>
              <c:f>Sheet1!$A$2:$A$5</c:f>
              <c:strCache>
                <c:ptCount val="4"/>
                <c:pt idx="0">
                  <c:v>0 to 10 Assets</c:v>
                </c:pt>
                <c:pt idx="1">
                  <c:v>11 to 20 Assets</c:v>
                </c:pt>
                <c:pt idx="2">
                  <c:v>21 to 30 Assets</c:v>
                </c:pt>
                <c:pt idx="3">
                  <c:v>31 to 40 Assets</c:v>
                </c:pt>
              </c:strCache>
            </c:strRef>
          </c:cat>
          <c:val>
            <c:numRef>
              <c:f>Sheet1!$B$2:$B$5</c:f>
              <c:numCache>
                <c:formatCode>General</c:formatCode>
                <c:ptCount val="4"/>
                <c:pt idx="0">
                  <c:v>2.8</c:v>
                </c:pt>
                <c:pt idx="1">
                  <c:v>4</c:v>
                </c:pt>
                <c:pt idx="2">
                  <c:v>5.0999999999999996</c:v>
                </c:pt>
                <c:pt idx="3">
                  <c:v>6.3</c:v>
                </c:pt>
              </c:numCache>
            </c:numRef>
          </c:val>
        </c:ser>
        <c:axId val="69169536"/>
        <c:axId val="69171072"/>
      </c:barChart>
      <c:catAx>
        <c:axId val="69169536"/>
        <c:scaling>
          <c:orientation val="minMax"/>
        </c:scaling>
        <c:axPos val="b"/>
        <c:tickLblPos val="nextTo"/>
        <c:crossAx val="69171072"/>
        <c:crosses val="autoZero"/>
        <c:auto val="1"/>
        <c:lblAlgn val="ctr"/>
        <c:lblOffset val="100"/>
      </c:catAx>
      <c:valAx>
        <c:axId val="69171072"/>
        <c:scaling>
          <c:orientation val="minMax"/>
          <c:max val="8"/>
          <c:min val="0"/>
        </c:scaling>
        <c:axPos val="l"/>
        <c:majorGridlines/>
        <c:title>
          <c:tx>
            <c:rich>
              <a:bodyPr rot="-5400000" vert="horz"/>
              <a:lstStyle/>
              <a:p>
                <a:pPr>
                  <a:defRPr/>
                </a:pPr>
                <a:r>
                  <a:rPr lang="en-US"/>
                  <a:t>Average Number of Thriving Indicators</a:t>
                </a:r>
              </a:p>
            </c:rich>
          </c:tx>
        </c:title>
        <c:numFmt formatCode="General" sourceLinked="1"/>
        <c:tickLblPos val="nextTo"/>
        <c:crossAx val="69169536"/>
        <c:crosses val="autoZero"/>
        <c:crossBetween val="between"/>
        <c:majorUnit val="2"/>
      </c:valAx>
    </c:plotArea>
    <c:plotVisOnly val="1"/>
  </c:chart>
  <c:txPr>
    <a:bodyPr/>
    <a:lstStyle/>
    <a:p>
      <a:pPr>
        <a:defRPr sz="15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Pt>
            <c:idx val="7"/>
            <c:spPr>
              <a:solidFill>
                <a:srgbClr val="4F81BD">
                  <a:alpha val="50000"/>
                </a:srgbClr>
              </a:solidFill>
            </c:spPr>
          </c:dPt>
          <c:dPt>
            <c:idx val="8"/>
            <c:spPr>
              <a:solidFill>
                <a:srgbClr val="4F81BD">
                  <a:alpha val="50000"/>
                </a:srgbClr>
              </a:solidFill>
            </c:spPr>
          </c:dPt>
          <c:dLbls>
            <c:numFmt formatCode="0%" sourceLinked="0"/>
            <c:showVal val="1"/>
          </c:dLbls>
          <c:cat>
            <c:strRef>
              <c:f>Sheet1!$A$2:$A$11</c:f>
              <c:strCache>
                <c:ptCount val="10"/>
                <c:pt idx="0">
                  <c:v>Grade 6</c:v>
                </c:pt>
                <c:pt idx="1">
                  <c:v>Grade 7</c:v>
                </c:pt>
                <c:pt idx="2">
                  <c:v>Grade 8</c:v>
                </c:pt>
                <c:pt idx="3">
                  <c:v>Grade 9</c:v>
                </c:pt>
                <c:pt idx="4">
                  <c:v>Grade 10</c:v>
                </c:pt>
                <c:pt idx="5">
                  <c:v>Grade 11</c:v>
                </c:pt>
                <c:pt idx="6">
                  <c:v>Grade 12</c:v>
                </c:pt>
                <c:pt idx="7">
                  <c:v>Males: 6th-12th Grade</c:v>
                </c:pt>
                <c:pt idx="8">
                  <c:v>Females: 6th-12th Grade</c:v>
                </c:pt>
                <c:pt idx="9">
                  <c:v>Total: 6th-12th Grade</c:v>
                </c:pt>
              </c:strCache>
            </c:strRef>
          </c:cat>
          <c:val>
            <c:numRef>
              <c:f>Sheet1!$B$2:$B$11</c:f>
              <c:numCache>
                <c:formatCode>General</c:formatCode>
                <c:ptCount val="10"/>
                <c:pt idx="0">
                  <c:v>6.0000000000000032E-2</c:v>
                </c:pt>
                <c:pt idx="1">
                  <c:v>8.0000000000000043E-2</c:v>
                </c:pt>
                <c:pt idx="2">
                  <c:v>0.15000000000000024</c:v>
                </c:pt>
                <c:pt idx="3">
                  <c:v>0.22</c:v>
                </c:pt>
                <c:pt idx="4">
                  <c:v>0.35000000000000031</c:v>
                </c:pt>
                <c:pt idx="5">
                  <c:v>0.41000000000000031</c:v>
                </c:pt>
                <c:pt idx="6">
                  <c:v>0.5</c:v>
                </c:pt>
                <c:pt idx="7">
                  <c:v>0.25</c:v>
                </c:pt>
                <c:pt idx="8">
                  <c:v>0.22</c:v>
                </c:pt>
                <c:pt idx="9">
                  <c:v>0.24000000000000021</c:v>
                </c:pt>
              </c:numCache>
            </c:numRef>
          </c:val>
        </c:ser>
        <c:axId val="84519936"/>
        <c:axId val="84521728"/>
      </c:barChart>
      <c:catAx>
        <c:axId val="84519936"/>
        <c:scaling>
          <c:orientation val="minMax"/>
        </c:scaling>
        <c:axPos val="b"/>
        <c:tickLblPos val="nextTo"/>
        <c:crossAx val="84521728"/>
        <c:crosses val="autoZero"/>
        <c:auto val="1"/>
        <c:lblAlgn val="ctr"/>
        <c:lblOffset val="100"/>
      </c:catAx>
      <c:valAx>
        <c:axId val="84521728"/>
        <c:scaling>
          <c:orientation val="minMax"/>
        </c:scaling>
        <c:axPos val="l"/>
        <c:majorGridlines/>
        <c:title>
          <c:tx>
            <c:rich>
              <a:bodyPr rot="-5400000" vert="horz"/>
              <a:lstStyle/>
              <a:p>
                <a:pPr>
                  <a:defRPr/>
                </a:pPr>
                <a:r>
                  <a:rPr lang="en-US"/>
                  <a:t>Percent</a:t>
                </a:r>
              </a:p>
            </c:rich>
          </c:tx>
        </c:title>
        <c:numFmt formatCode="0%" sourceLinked="0"/>
        <c:tickLblPos val="nextTo"/>
        <c:crossAx val="84519936"/>
        <c:crosses val="autoZero"/>
        <c:crossBetween val="between"/>
      </c:valAx>
    </c:plotArea>
    <c:plotVisOnly val="1"/>
  </c:chart>
  <c:txPr>
    <a:bodyPr/>
    <a:lstStyle/>
    <a:p>
      <a:pPr>
        <a:defRPr sz="13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5883044468989924"/>
          <c:y val="8.1515050823810165E-2"/>
          <c:w val="0.7202564959402471"/>
          <c:h val="0.583784793455009"/>
        </c:manualLayout>
      </c:layout>
      <c:barChart>
        <c:barDir val="col"/>
        <c:grouping val="clustered"/>
        <c:ser>
          <c:idx val="0"/>
          <c:order val="0"/>
          <c:tx>
            <c:strRef>
              <c:f>Sheet1!$B$1</c:f>
              <c:strCache>
                <c:ptCount val="1"/>
                <c:pt idx="0">
                  <c:v>Rate</c:v>
                </c:pt>
              </c:strCache>
            </c:strRef>
          </c:tx>
          <c:dLbls>
            <c:dLbl>
              <c:idx val="0"/>
              <c:layout>
                <c:manualLayout>
                  <c:x val="0"/>
                  <c:y val="7.9365079365079413E-3"/>
                </c:manualLayout>
              </c:layout>
              <c:showVal val="1"/>
            </c:dLbl>
            <c:dLbl>
              <c:idx val="1"/>
              <c:layout>
                <c:manualLayout>
                  <c:x val="0"/>
                  <c:y val="1.5873015873015879E-2"/>
                </c:manualLayout>
              </c:layout>
              <c:showVal val="1"/>
            </c:dLbl>
            <c:dLbl>
              <c:idx val="2"/>
              <c:layout>
                <c:manualLayout>
                  <c:x val="0"/>
                  <c:y val="1.1904761904761921E-2"/>
                </c:manualLayout>
              </c:layout>
              <c:showVal val="1"/>
            </c:dLbl>
            <c:dLbl>
              <c:idx val="3"/>
              <c:layout>
                <c:manualLayout>
                  <c:x val="0"/>
                  <c:y val="1.1904761904761921E-2"/>
                </c:manualLayout>
              </c:layout>
              <c:showVal val="1"/>
            </c:dLbl>
            <c:dLbl>
              <c:idx val="4"/>
              <c:layout>
                <c:manualLayout>
                  <c:x val="-4.2437781360068922E-17"/>
                  <c:y val="1.1904761904761921E-2"/>
                </c:manualLayout>
              </c:layout>
              <c:showVal val="1"/>
            </c:dLbl>
            <c:dLbl>
              <c:idx val="8"/>
              <c:layout>
                <c:manualLayout>
                  <c:x val="0"/>
                  <c:y val="7.9365079365079413E-3"/>
                </c:manualLayout>
              </c:layout>
              <c:showVal val="1"/>
            </c:dLbl>
            <c:dLbl>
              <c:idx val="9"/>
              <c:layout>
                <c:manualLayout>
                  <c:x val="-8.4875562720138534E-17"/>
                  <c:y val="1.1904761904761921E-2"/>
                </c:manualLayout>
              </c:layout>
              <c:showVal val="1"/>
            </c:dLbl>
            <c:dLbl>
              <c:idx val="10"/>
              <c:layout>
                <c:manualLayout>
                  <c:x val="0"/>
                  <c:y val="1.1904761904761921E-2"/>
                </c:manualLayout>
              </c:layout>
              <c:showVal val="1"/>
            </c:dLbl>
            <c:dLbl>
              <c:idx val="11"/>
              <c:layout>
                <c:manualLayout>
                  <c:x val="-2.3148148148148147E-3"/>
                  <c:y val="1.1904761904761921E-2"/>
                </c:manualLayout>
              </c:layout>
              <c:showVal val="1"/>
            </c:dLbl>
            <c:dLbl>
              <c:idx val="12"/>
              <c:layout>
                <c:manualLayout>
                  <c:x val="-2.3148148148148147E-3"/>
                  <c:y val="1.1904761904761923E-2"/>
                </c:manualLayout>
              </c:layout>
              <c:showVal val="1"/>
            </c:dLbl>
            <c:dLbl>
              <c:idx val="13"/>
              <c:layout>
                <c:manualLayout>
                  <c:x val="0"/>
                  <c:y val="1.1904761904761921E-2"/>
                </c:manualLayout>
              </c:layout>
              <c:showVal val="1"/>
            </c:dLbl>
            <c:showVal val="1"/>
          </c:dLbls>
          <c:cat>
            <c:strRef>
              <c:f>Sheet1!$A$2:$A$7</c:f>
              <c:strCache>
                <c:ptCount val="6"/>
                <c:pt idx="0">
                  <c:v>Native American Children</c:v>
                </c:pt>
                <c:pt idx="1">
                  <c:v>Hispanic Children</c:v>
                </c:pt>
                <c:pt idx="2">
                  <c:v>Black Children</c:v>
                </c:pt>
                <c:pt idx="3">
                  <c:v>Economically Disadvantaged Children</c:v>
                </c:pt>
                <c:pt idx="4">
                  <c:v>Students with Disabilities</c:v>
                </c:pt>
                <c:pt idx="5">
                  <c:v>Students with Limited English Proficiency</c:v>
                </c:pt>
              </c:strCache>
            </c:strRef>
          </c:cat>
          <c:val>
            <c:numRef>
              <c:f>Sheet1!$B$2:$B$7</c:f>
              <c:numCache>
                <c:formatCode>0.0%</c:formatCode>
                <c:ptCount val="6"/>
                <c:pt idx="0">
                  <c:v>0.47000000000000008</c:v>
                </c:pt>
                <c:pt idx="1">
                  <c:v>0.437000000000001</c:v>
                </c:pt>
                <c:pt idx="2">
                  <c:v>0.52400000000000002</c:v>
                </c:pt>
                <c:pt idx="3">
                  <c:v>0.505</c:v>
                </c:pt>
                <c:pt idx="4">
                  <c:v>0.48900000000000032</c:v>
                </c:pt>
                <c:pt idx="5">
                  <c:v>0.28100000000000008</c:v>
                </c:pt>
              </c:numCache>
            </c:numRef>
          </c:val>
        </c:ser>
        <c:ser>
          <c:idx val="1"/>
          <c:order val="1"/>
          <c:tx>
            <c:strRef>
              <c:f>Sheet1!$C$1</c:f>
              <c:strCache>
                <c:ptCount val="1"/>
                <c:pt idx="0">
                  <c:v>Goal</c:v>
                </c:pt>
              </c:strCache>
            </c:strRef>
          </c:tx>
          <c:spPr>
            <a:solidFill>
              <a:schemeClr val="accent2">
                <a:lumMod val="40000"/>
                <a:lumOff val="60000"/>
              </a:schemeClr>
            </a:solidFill>
          </c:spPr>
          <c:dLbls>
            <c:dLbl>
              <c:idx val="0"/>
              <c:layout>
                <c:manualLayout>
                  <c:x val="9.259259259259453E-3"/>
                  <c:y val="7.9365079365079413E-3"/>
                </c:manualLayout>
              </c:layout>
              <c:showVal val="1"/>
            </c:dLbl>
            <c:dLbl>
              <c:idx val="1"/>
              <c:layout>
                <c:manualLayout>
                  <c:x val="6.9444444444445143E-3"/>
                  <c:y val="1.1904761904761921E-2"/>
                </c:manualLayout>
              </c:layout>
              <c:showVal val="1"/>
            </c:dLbl>
            <c:dLbl>
              <c:idx val="2"/>
              <c:layout>
                <c:manualLayout>
                  <c:x val="1.1574074074074073E-2"/>
                  <c:y val="7.9365079365079187E-3"/>
                </c:manualLayout>
              </c:layout>
              <c:showVal val="1"/>
            </c:dLbl>
            <c:dLbl>
              <c:idx val="3"/>
              <c:layout>
                <c:manualLayout>
                  <c:x val="4.6296296296297014E-3"/>
                  <c:y val="3.9682539682539802E-3"/>
                </c:manualLayout>
              </c:layout>
              <c:showVal val="1"/>
            </c:dLbl>
            <c:dLbl>
              <c:idx val="4"/>
              <c:layout>
                <c:manualLayout>
                  <c:x val="9.259259259259453E-3"/>
                  <c:y val="7.9365079365079551E-3"/>
                </c:manualLayout>
              </c:layout>
              <c:showVal val="1"/>
            </c:dLbl>
            <c:dLbl>
              <c:idx val="5"/>
              <c:layout>
                <c:manualLayout>
                  <c:x val="6.9444444444445143E-3"/>
                  <c:y val="1.1904761904761921E-2"/>
                </c:manualLayout>
              </c:layout>
              <c:showVal val="1"/>
            </c:dLbl>
            <c:dLbl>
              <c:idx val="6"/>
              <c:layout>
                <c:manualLayout>
                  <c:x val="2.3148148148148147E-3"/>
                  <c:y val="7.9365079365079187E-3"/>
                </c:manualLayout>
              </c:layout>
              <c:showVal val="1"/>
            </c:dLbl>
            <c:dLbl>
              <c:idx val="7"/>
              <c:layout>
                <c:manualLayout>
                  <c:x val="4.6296296296296953E-3"/>
                  <c:y val="1.1904761904761921E-2"/>
                </c:manualLayout>
              </c:layout>
              <c:showVal val="1"/>
            </c:dLbl>
            <c:dLbl>
              <c:idx val="8"/>
              <c:layout>
                <c:manualLayout>
                  <c:x val="9.259259259259453E-3"/>
                  <c:y val="7.9365079365079413E-3"/>
                </c:manualLayout>
              </c:layout>
              <c:showVal val="1"/>
            </c:dLbl>
            <c:dLbl>
              <c:idx val="9"/>
              <c:layout>
                <c:manualLayout>
                  <c:x val="6.9444444444445143E-3"/>
                  <c:y val="7.9365079365079413E-3"/>
                </c:manualLayout>
              </c:layout>
              <c:showVal val="1"/>
            </c:dLbl>
            <c:dLbl>
              <c:idx val="10"/>
              <c:layout>
                <c:manualLayout>
                  <c:x val="6.9444444444445143E-3"/>
                  <c:y val="1.1904761904761921E-2"/>
                </c:manualLayout>
              </c:layout>
              <c:showVal val="1"/>
            </c:dLbl>
            <c:dLbl>
              <c:idx val="11"/>
              <c:layout>
                <c:manualLayout>
                  <c:x val="0"/>
                  <c:y val="1.1904761904761921E-2"/>
                </c:manualLayout>
              </c:layout>
              <c:showVal val="1"/>
            </c:dLbl>
            <c:dLbl>
              <c:idx val="12"/>
              <c:layout>
                <c:manualLayout>
                  <c:x val="6.9444444444445143E-3"/>
                  <c:y val="3.9682539682539802E-3"/>
                </c:manualLayout>
              </c:layout>
              <c:showVal val="1"/>
            </c:dLbl>
            <c:dLbl>
              <c:idx val="13"/>
              <c:layout>
                <c:manualLayout>
                  <c:x val="6.9444444444445143E-3"/>
                  <c:y val="7.9365079365079413E-3"/>
                </c:manualLayout>
              </c:layout>
              <c:showVal val="1"/>
            </c:dLbl>
            <c:showVal val="1"/>
          </c:dLbls>
          <c:cat>
            <c:strRef>
              <c:f>Sheet1!$A$2:$A$7</c:f>
              <c:strCache>
                <c:ptCount val="6"/>
                <c:pt idx="0">
                  <c:v>Native American Children</c:v>
                </c:pt>
                <c:pt idx="1">
                  <c:v>Hispanic Children</c:v>
                </c:pt>
                <c:pt idx="2">
                  <c:v>Black Children</c:v>
                </c:pt>
                <c:pt idx="3">
                  <c:v>Economically Disadvantaged Children</c:v>
                </c:pt>
                <c:pt idx="4">
                  <c:v>Students with Disabilities</c:v>
                </c:pt>
                <c:pt idx="5">
                  <c:v>Students with Limited English Proficiency</c:v>
                </c:pt>
              </c:strCache>
            </c:strRef>
          </c:cat>
          <c:val>
            <c:numRef>
              <c:f>Sheet1!$C$2:$C$7</c:f>
              <c:numCache>
                <c:formatCode>0.0%</c:formatCode>
                <c:ptCount val="6"/>
                <c:pt idx="0">
                  <c:v>0.61700000000000199</c:v>
                </c:pt>
                <c:pt idx="1">
                  <c:v>0.65100000000000247</c:v>
                </c:pt>
                <c:pt idx="2">
                  <c:v>0.63200000000000223</c:v>
                </c:pt>
                <c:pt idx="3">
                  <c:v>0.65000000000000235</c:v>
                </c:pt>
                <c:pt idx="4">
                  <c:v>0.68100000000000005</c:v>
                </c:pt>
                <c:pt idx="5">
                  <c:v>0.65900000000000258</c:v>
                </c:pt>
              </c:numCache>
            </c:numRef>
          </c:val>
        </c:ser>
        <c:gapWidth val="298"/>
        <c:axId val="89150592"/>
        <c:axId val="89152128"/>
      </c:barChart>
      <c:catAx>
        <c:axId val="89150592"/>
        <c:scaling>
          <c:orientation val="minMax"/>
        </c:scaling>
        <c:axPos val="b"/>
        <c:numFmt formatCode="General" sourceLinked="1"/>
        <c:tickLblPos val="nextTo"/>
        <c:txPr>
          <a:bodyPr rot="0" vert="horz"/>
          <a:lstStyle/>
          <a:p>
            <a:pPr>
              <a:defRPr/>
            </a:pPr>
            <a:endParaRPr lang="en-US"/>
          </a:p>
        </c:txPr>
        <c:crossAx val="89152128"/>
        <c:crosses val="autoZero"/>
        <c:auto val="1"/>
        <c:lblAlgn val="ctr"/>
        <c:lblOffset val="100"/>
      </c:catAx>
      <c:valAx>
        <c:axId val="89152128"/>
        <c:scaling>
          <c:orientation val="minMax"/>
          <c:max val="1"/>
          <c:min val="0"/>
        </c:scaling>
        <c:axPos val="l"/>
        <c:majorGridlines/>
        <c:title>
          <c:tx>
            <c:rich>
              <a:bodyPr rot="-5400000" vert="horz"/>
              <a:lstStyle/>
              <a:p>
                <a:pPr>
                  <a:defRPr/>
                </a:pPr>
                <a:r>
                  <a:rPr lang="en-US"/>
                  <a:t>Percent of students assessed</a:t>
                </a:r>
              </a:p>
            </c:rich>
          </c:tx>
          <c:layout>
            <c:manualLayout>
              <c:xMode val="edge"/>
              <c:yMode val="edge"/>
              <c:x val="2.3148990010338388E-2"/>
              <c:y val="8.8545058441505065E-2"/>
            </c:manualLayout>
          </c:layout>
        </c:title>
        <c:numFmt formatCode="0%" sourceLinked="0"/>
        <c:tickLblPos val="nextTo"/>
        <c:crossAx val="89150592"/>
        <c:crosses val="autoZero"/>
        <c:crossBetween val="between"/>
      </c:valAx>
    </c:plotArea>
    <c:legend>
      <c:legendPos val="r"/>
      <c:layout>
        <c:manualLayout>
          <c:xMode val="edge"/>
          <c:yMode val="edge"/>
          <c:x val="0.89894794400699918"/>
          <c:y val="0.13459161354830645"/>
          <c:w val="8.253353747448236E-2"/>
          <c:h val="0.32909711575910078"/>
        </c:manualLayout>
      </c:layout>
    </c:legend>
    <c:plotVisOnly val="1"/>
  </c:chart>
  <c:txPr>
    <a:bodyPr/>
    <a:lstStyle/>
    <a:p>
      <a:pPr>
        <a:defRPr sz="12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5883044468989954"/>
          <c:y val="8.1515050823810165E-2"/>
          <c:w val="0.72025649594024599"/>
          <c:h val="0.583784793455009"/>
        </c:manualLayout>
      </c:layout>
      <c:barChart>
        <c:barDir val="col"/>
        <c:grouping val="clustered"/>
        <c:ser>
          <c:idx val="0"/>
          <c:order val="0"/>
          <c:tx>
            <c:strRef>
              <c:f>Sheet1!$B$1</c:f>
              <c:strCache>
                <c:ptCount val="1"/>
                <c:pt idx="0">
                  <c:v>Rate</c:v>
                </c:pt>
              </c:strCache>
            </c:strRef>
          </c:tx>
          <c:dLbls>
            <c:dLbl>
              <c:idx val="0"/>
              <c:layout>
                <c:manualLayout>
                  <c:x val="0"/>
                  <c:y val="7.9365079365079413E-3"/>
                </c:manualLayout>
              </c:layout>
              <c:showVal val="1"/>
            </c:dLbl>
            <c:dLbl>
              <c:idx val="1"/>
              <c:layout>
                <c:manualLayout>
                  <c:x val="0"/>
                  <c:y val="1.5873015873015879E-2"/>
                </c:manualLayout>
              </c:layout>
              <c:showVal val="1"/>
            </c:dLbl>
            <c:dLbl>
              <c:idx val="2"/>
              <c:layout>
                <c:manualLayout>
                  <c:x val="0"/>
                  <c:y val="1.1904761904761921E-2"/>
                </c:manualLayout>
              </c:layout>
              <c:showVal val="1"/>
            </c:dLbl>
            <c:dLbl>
              <c:idx val="3"/>
              <c:layout>
                <c:manualLayout>
                  <c:x val="0"/>
                  <c:y val="1.1904761904761921E-2"/>
                </c:manualLayout>
              </c:layout>
              <c:showVal val="1"/>
            </c:dLbl>
            <c:dLbl>
              <c:idx val="4"/>
              <c:layout>
                <c:manualLayout>
                  <c:x val="-4.2437781360069279E-17"/>
                  <c:y val="1.1904761904761921E-2"/>
                </c:manualLayout>
              </c:layout>
              <c:showVal val="1"/>
            </c:dLbl>
            <c:dLbl>
              <c:idx val="8"/>
              <c:layout>
                <c:manualLayout>
                  <c:x val="0"/>
                  <c:y val="7.9365079365079413E-3"/>
                </c:manualLayout>
              </c:layout>
              <c:showVal val="1"/>
            </c:dLbl>
            <c:dLbl>
              <c:idx val="9"/>
              <c:layout>
                <c:manualLayout>
                  <c:x val="-8.4875562720139446E-17"/>
                  <c:y val="1.1904761904761921E-2"/>
                </c:manualLayout>
              </c:layout>
              <c:showVal val="1"/>
            </c:dLbl>
            <c:dLbl>
              <c:idx val="10"/>
              <c:layout>
                <c:manualLayout>
                  <c:x val="0"/>
                  <c:y val="1.1904761904761921E-2"/>
                </c:manualLayout>
              </c:layout>
              <c:showVal val="1"/>
            </c:dLbl>
            <c:dLbl>
              <c:idx val="11"/>
              <c:layout>
                <c:manualLayout>
                  <c:x val="-2.3148148148148147E-3"/>
                  <c:y val="1.1904761904761921E-2"/>
                </c:manualLayout>
              </c:layout>
              <c:showVal val="1"/>
            </c:dLbl>
            <c:dLbl>
              <c:idx val="12"/>
              <c:layout>
                <c:manualLayout>
                  <c:x val="-2.3148148148148147E-3"/>
                  <c:y val="1.1904761904761923E-2"/>
                </c:manualLayout>
              </c:layout>
              <c:showVal val="1"/>
            </c:dLbl>
            <c:dLbl>
              <c:idx val="13"/>
              <c:layout>
                <c:manualLayout>
                  <c:x val="0"/>
                  <c:y val="1.1904761904761921E-2"/>
                </c:manualLayout>
              </c:layout>
              <c:showVal val="1"/>
            </c:dLbl>
            <c:showVal val="1"/>
          </c:dLbls>
          <c:cat>
            <c:strRef>
              <c:f>Sheet1!$A$2:$A$3</c:f>
              <c:strCache>
                <c:ptCount val="2"/>
                <c:pt idx="0">
                  <c:v>Black Children</c:v>
                </c:pt>
                <c:pt idx="1">
                  <c:v>Students with Limited English Proficiency</c:v>
                </c:pt>
              </c:strCache>
            </c:strRef>
          </c:cat>
          <c:val>
            <c:numRef>
              <c:f>Sheet1!$B$2:$B$3</c:f>
              <c:numCache>
                <c:formatCode>0.0%</c:formatCode>
                <c:ptCount val="2"/>
                <c:pt idx="0">
                  <c:v>0.5</c:v>
                </c:pt>
                <c:pt idx="1">
                  <c:v>0.48500000000000032</c:v>
                </c:pt>
              </c:numCache>
            </c:numRef>
          </c:val>
        </c:ser>
        <c:ser>
          <c:idx val="1"/>
          <c:order val="1"/>
          <c:tx>
            <c:strRef>
              <c:f>Sheet1!$C$1</c:f>
              <c:strCache>
                <c:ptCount val="1"/>
                <c:pt idx="0">
                  <c:v>Goal</c:v>
                </c:pt>
              </c:strCache>
            </c:strRef>
          </c:tx>
          <c:spPr>
            <a:solidFill>
              <a:schemeClr val="accent2">
                <a:lumMod val="40000"/>
                <a:lumOff val="60000"/>
              </a:schemeClr>
            </a:solidFill>
          </c:spPr>
          <c:dLbls>
            <c:dLbl>
              <c:idx val="0"/>
              <c:layout>
                <c:manualLayout>
                  <c:x val="9.2592592592594791E-3"/>
                  <c:y val="7.9365079365079413E-3"/>
                </c:manualLayout>
              </c:layout>
              <c:showVal val="1"/>
            </c:dLbl>
            <c:dLbl>
              <c:idx val="1"/>
              <c:layout>
                <c:manualLayout>
                  <c:x val="6.9444444444445308E-3"/>
                  <c:y val="1.1904761904761921E-2"/>
                </c:manualLayout>
              </c:layout>
              <c:showVal val="1"/>
            </c:dLbl>
            <c:dLbl>
              <c:idx val="2"/>
              <c:layout>
                <c:manualLayout>
                  <c:x val="1.1574074074074073E-2"/>
                  <c:y val="7.9365079365079187E-3"/>
                </c:manualLayout>
              </c:layout>
              <c:showVal val="1"/>
            </c:dLbl>
            <c:dLbl>
              <c:idx val="3"/>
              <c:layout>
                <c:manualLayout>
                  <c:x val="4.6296296296297014E-3"/>
                  <c:y val="3.9682539682539802E-3"/>
                </c:manualLayout>
              </c:layout>
              <c:showVal val="1"/>
            </c:dLbl>
            <c:dLbl>
              <c:idx val="4"/>
              <c:layout>
                <c:manualLayout>
                  <c:x val="9.2592592592594791E-3"/>
                  <c:y val="7.9365079365079551E-3"/>
                </c:manualLayout>
              </c:layout>
              <c:showVal val="1"/>
            </c:dLbl>
            <c:dLbl>
              <c:idx val="5"/>
              <c:layout>
                <c:manualLayout>
                  <c:x val="6.9444444444445308E-3"/>
                  <c:y val="1.1904761904761921E-2"/>
                </c:manualLayout>
              </c:layout>
              <c:showVal val="1"/>
            </c:dLbl>
            <c:dLbl>
              <c:idx val="6"/>
              <c:layout>
                <c:manualLayout>
                  <c:x val="2.3148148148148147E-3"/>
                  <c:y val="7.9365079365079187E-3"/>
                </c:manualLayout>
              </c:layout>
              <c:showVal val="1"/>
            </c:dLbl>
            <c:dLbl>
              <c:idx val="7"/>
              <c:layout>
                <c:manualLayout>
                  <c:x val="4.6296296296297014E-3"/>
                  <c:y val="1.1904761904761921E-2"/>
                </c:manualLayout>
              </c:layout>
              <c:showVal val="1"/>
            </c:dLbl>
            <c:dLbl>
              <c:idx val="8"/>
              <c:layout>
                <c:manualLayout>
                  <c:x val="9.2592592592594791E-3"/>
                  <c:y val="7.9365079365079413E-3"/>
                </c:manualLayout>
              </c:layout>
              <c:showVal val="1"/>
            </c:dLbl>
            <c:dLbl>
              <c:idx val="9"/>
              <c:layout>
                <c:manualLayout>
                  <c:x val="6.9444444444445308E-3"/>
                  <c:y val="7.9365079365079413E-3"/>
                </c:manualLayout>
              </c:layout>
              <c:showVal val="1"/>
            </c:dLbl>
            <c:dLbl>
              <c:idx val="10"/>
              <c:layout>
                <c:manualLayout>
                  <c:x val="6.9444444444445308E-3"/>
                  <c:y val="1.1904761904761921E-2"/>
                </c:manualLayout>
              </c:layout>
              <c:showVal val="1"/>
            </c:dLbl>
            <c:dLbl>
              <c:idx val="11"/>
              <c:layout>
                <c:manualLayout>
                  <c:x val="0"/>
                  <c:y val="1.1904761904761921E-2"/>
                </c:manualLayout>
              </c:layout>
              <c:showVal val="1"/>
            </c:dLbl>
            <c:dLbl>
              <c:idx val="12"/>
              <c:layout>
                <c:manualLayout>
                  <c:x val="6.9444444444445308E-3"/>
                  <c:y val="3.9682539682539802E-3"/>
                </c:manualLayout>
              </c:layout>
              <c:showVal val="1"/>
            </c:dLbl>
            <c:dLbl>
              <c:idx val="13"/>
              <c:layout>
                <c:manualLayout>
                  <c:x val="6.9444444444445308E-3"/>
                  <c:y val="7.9365079365079413E-3"/>
                </c:manualLayout>
              </c:layout>
              <c:showVal val="1"/>
            </c:dLbl>
            <c:showVal val="1"/>
          </c:dLbls>
          <c:cat>
            <c:strRef>
              <c:f>Sheet1!$A$2:$A$3</c:f>
              <c:strCache>
                <c:ptCount val="2"/>
                <c:pt idx="0">
                  <c:v>Black Children</c:v>
                </c:pt>
                <c:pt idx="1">
                  <c:v>Students with Limited English Proficiency</c:v>
                </c:pt>
              </c:strCache>
            </c:strRef>
          </c:cat>
          <c:val>
            <c:numRef>
              <c:f>Sheet1!$C$2:$C$3</c:f>
              <c:numCache>
                <c:formatCode>0.0%</c:formatCode>
                <c:ptCount val="2"/>
                <c:pt idx="0">
                  <c:v>0.6700000000000037</c:v>
                </c:pt>
                <c:pt idx="1">
                  <c:v>0.61400000000000265</c:v>
                </c:pt>
              </c:numCache>
            </c:numRef>
          </c:val>
        </c:ser>
        <c:gapWidth val="298"/>
        <c:axId val="89239936"/>
        <c:axId val="89241472"/>
      </c:barChart>
      <c:catAx>
        <c:axId val="89239936"/>
        <c:scaling>
          <c:orientation val="minMax"/>
        </c:scaling>
        <c:axPos val="b"/>
        <c:numFmt formatCode="General" sourceLinked="1"/>
        <c:tickLblPos val="nextTo"/>
        <c:txPr>
          <a:bodyPr rot="0" vert="horz"/>
          <a:lstStyle/>
          <a:p>
            <a:pPr>
              <a:defRPr/>
            </a:pPr>
            <a:endParaRPr lang="en-US"/>
          </a:p>
        </c:txPr>
        <c:crossAx val="89241472"/>
        <c:crosses val="autoZero"/>
        <c:auto val="1"/>
        <c:lblAlgn val="ctr"/>
        <c:lblOffset val="100"/>
      </c:catAx>
      <c:valAx>
        <c:axId val="89241472"/>
        <c:scaling>
          <c:orientation val="minMax"/>
          <c:max val="1"/>
          <c:min val="0"/>
        </c:scaling>
        <c:axPos val="l"/>
        <c:majorGridlines/>
        <c:title>
          <c:tx>
            <c:rich>
              <a:bodyPr rot="-5400000" vert="horz"/>
              <a:lstStyle/>
              <a:p>
                <a:pPr>
                  <a:defRPr/>
                </a:pPr>
                <a:r>
                  <a:rPr lang="en-US"/>
                  <a:t>Percent of students assessed</a:t>
                </a:r>
              </a:p>
            </c:rich>
          </c:tx>
          <c:layout>
            <c:manualLayout>
              <c:xMode val="edge"/>
              <c:yMode val="edge"/>
              <c:x val="2.3148990010338388E-2"/>
              <c:y val="8.8545058441505065E-2"/>
            </c:manualLayout>
          </c:layout>
        </c:title>
        <c:numFmt formatCode="0%" sourceLinked="0"/>
        <c:tickLblPos val="nextTo"/>
        <c:crossAx val="89239936"/>
        <c:crosses val="autoZero"/>
        <c:crossBetween val="between"/>
      </c:valAx>
    </c:plotArea>
    <c:legend>
      <c:legendPos val="r"/>
      <c:layout>
        <c:manualLayout>
          <c:xMode val="edge"/>
          <c:yMode val="edge"/>
          <c:x val="0.89894794400699918"/>
          <c:y val="0.13459161354830645"/>
          <c:w val="8.253353747448236E-2"/>
          <c:h val="0.32909711575910128"/>
        </c:manualLayout>
      </c:layout>
    </c:legend>
    <c:plotVisOnly val="1"/>
  </c:chart>
  <c:txPr>
    <a:bodyPr/>
    <a:lstStyle/>
    <a:p>
      <a:pPr>
        <a:defRPr sz="13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5883044468989954"/>
          <c:y val="8.1515050823810165E-2"/>
          <c:w val="0.72025649594024599"/>
          <c:h val="0.583784793455009"/>
        </c:manualLayout>
      </c:layout>
      <c:barChart>
        <c:barDir val="col"/>
        <c:grouping val="clustered"/>
        <c:ser>
          <c:idx val="0"/>
          <c:order val="0"/>
          <c:tx>
            <c:strRef>
              <c:f>Sheet1!$B$1</c:f>
              <c:strCache>
                <c:ptCount val="1"/>
                <c:pt idx="0">
                  <c:v>Rate</c:v>
                </c:pt>
              </c:strCache>
            </c:strRef>
          </c:tx>
          <c:dLbls>
            <c:dLbl>
              <c:idx val="0"/>
              <c:layout>
                <c:manualLayout>
                  <c:x val="0"/>
                  <c:y val="7.9365079365079413E-3"/>
                </c:manualLayout>
              </c:layout>
              <c:showVal val="1"/>
            </c:dLbl>
            <c:dLbl>
              <c:idx val="1"/>
              <c:layout>
                <c:manualLayout>
                  <c:x val="0"/>
                  <c:y val="1.5873015873015879E-2"/>
                </c:manualLayout>
              </c:layout>
              <c:showVal val="1"/>
            </c:dLbl>
            <c:dLbl>
              <c:idx val="2"/>
              <c:layout>
                <c:manualLayout>
                  <c:x val="0"/>
                  <c:y val="1.1904761904761921E-2"/>
                </c:manualLayout>
              </c:layout>
              <c:showVal val="1"/>
            </c:dLbl>
            <c:dLbl>
              <c:idx val="3"/>
              <c:layout>
                <c:manualLayout>
                  <c:x val="0"/>
                  <c:y val="1.1904761904761921E-2"/>
                </c:manualLayout>
              </c:layout>
              <c:showVal val="1"/>
            </c:dLbl>
            <c:dLbl>
              <c:idx val="4"/>
              <c:layout>
                <c:manualLayout>
                  <c:x val="-4.2437781360069279E-17"/>
                  <c:y val="1.1904761904761921E-2"/>
                </c:manualLayout>
              </c:layout>
              <c:showVal val="1"/>
            </c:dLbl>
            <c:dLbl>
              <c:idx val="8"/>
              <c:layout>
                <c:manualLayout>
                  <c:x val="0"/>
                  <c:y val="7.9365079365079413E-3"/>
                </c:manualLayout>
              </c:layout>
              <c:showVal val="1"/>
            </c:dLbl>
            <c:dLbl>
              <c:idx val="9"/>
              <c:layout>
                <c:manualLayout>
                  <c:x val="-8.4875562720139446E-17"/>
                  <c:y val="1.1904761904761921E-2"/>
                </c:manualLayout>
              </c:layout>
              <c:showVal val="1"/>
            </c:dLbl>
            <c:dLbl>
              <c:idx val="10"/>
              <c:layout>
                <c:manualLayout>
                  <c:x val="0"/>
                  <c:y val="1.1904761904761921E-2"/>
                </c:manualLayout>
              </c:layout>
              <c:showVal val="1"/>
            </c:dLbl>
            <c:dLbl>
              <c:idx val="11"/>
              <c:layout>
                <c:manualLayout>
                  <c:x val="-2.3148148148148147E-3"/>
                  <c:y val="1.1904761904761921E-2"/>
                </c:manualLayout>
              </c:layout>
              <c:showVal val="1"/>
            </c:dLbl>
            <c:dLbl>
              <c:idx val="12"/>
              <c:layout>
                <c:manualLayout>
                  <c:x val="-2.3148148148148147E-3"/>
                  <c:y val="1.1904761904761923E-2"/>
                </c:manualLayout>
              </c:layout>
              <c:showVal val="1"/>
            </c:dLbl>
            <c:dLbl>
              <c:idx val="13"/>
              <c:layout>
                <c:manualLayout>
                  <c:x val="0"/>
                  <c:y val="1.1904761904761921E-2"/>
                </c:manualLayout>
              </c:layout>
              <c:showVal val="1"/>
            </c:dLbl>
            <c:showVal val="1"/>
          </c:dLbls>
          <c:cat>
            <c:strRef>
              <c:f>Sheet1!$A$2:$A$3</c:f>
              <c:strCache>
                <c:ptCount val="2"/>
                <c:pt idx="0">
                  <c:v>Black Children</c:v>
                </c:pt>
                <c:pt idx="1">
                  <c:v>Students with Limited English Proficiency</c:v>
                </c:pt>
              </c:strCache>
            </c:strRef>
          </c:cat>
          <c:val>
            <c:numRef>
              <c:f>Sheet1!$B$2:$B$3</c:f>
              <c:numCache>
                <c:formatCode>0.0%</c:formatCode>
                <c:ptCount val="2"/>
                <c:pt idx="0">
                  <c:v>0.46800000000000008</c:v>
                </c:pt>
                <c:pt idx="1">
                  <c:v>0.41300000000000031</c:v>
                </c:pt>
              </c:numCache>
            </c:numRef>
          </c:val>
        </c:ser>
        <c:ser>
          <c:idx val="1"/>
          <c:order val="1"/>
          <c:tx>
            <c:strRef>
              <c:f>Sheet1!$C$1</c:f>
              <c:strCache>
                <c:ptCount val="1"/>
                <c:pt idx="0">
                  <c:v>Goal</c:v>
                </c:pt>
              </c:strCache>
            </c:strRef>
          </c:tx>
          <c:spPr>
            <a:solidFill>
              <a:schemeClr val="accent2">
                <a:lumMod val="40000"/>
                <a:lumOff val="60000"/>
              </a:schemeClr>
            </a:solidFill>
          </c:spPr>
          <c:dLbls>
            <c:dLbl>
              <c:idx val="0"/>
              <c:layout>
                <c:manualLayout>
                  <c:x val="9.2592592592594791E-3"/>
                  <c:y val="7.9365079365079413E-3"/>
                </c:manualLayout>
              </c:layout>
              <c:showVal val="1"/>
            </c:dLbl>
            <c:dLbl>
              <c:idx val="1"/>
              <c:layout>
                <c:manualLayout>
                  <c:x val="6.9444444444445308E-3"/>
                  <c:y val="1.1904761904761921E-2"/>
                </c:manualLayout>
              </c:layout>
              <c:showVal val="1"/>
            </c:dLbl>
            <c:dLbl>
              <c:idx val="2"/>
              <c:layout>
                <c:manualLayout>
                  <c:x val="1.1574074074074073E-2"/>
                  <c:y val="7.9365079365079187E-3"/>
                </c:manualLayout>
              </c:layout>
              <c:showVal val="1"/>
            </c:dLbl>
            <c:dLbl>
              <c:idx val="3"/>
              <c:layout>
                <c:manualLayout>
                  <c:x val="4.6296296296297014E-3"/>
                  <c:y val="3.9682539682539802E-3"/>
                </c:manualLayout>
              </c:layout>
              <c:showVal val="1"/>
            </c:dLbl>
            <c:dLbl>
              <c:idx val="4"/>
              <c:layout>
                <c:manualLayout>
                  <c:x val="9.2592592592594791E-3"/>
                  <c:y val="7.9365079365079551E-3"/>
                </c:manualLayout>
              </c:layout>
              <c:showVal val="1"/>
            </c:dLbl>
            <c:dLbl>
              <c:idx val="5"/>
              <c:layout>
                <c:manualLayout>
                  <c:x val="6.9444444444445308E-3"/>
                  <c:y val="1.1904761904761921E-2"/>
                </c:manualLayout>
              </c:layout>
              <c:showVal val="1"/>
            </c:dLbl>
            <c:dLbl>
              <c:idx val="6"/>
              <c:layout>
                <c:manualLayout>
                  <c:x val="2.3148148148148147E-3"/>
                  <c:y val="7.9365079365079187E-3"/>
                </c:manualLayout>
              </c:layout>
              <c:showVal val="1"/>
            </c:dLbl>
            <c:dLbl>
              <c:idx val="7"/>
              <c:layout>
                <c:manualLayout>
                  <c:x val="4.6296296296297014E-3"/>
                  <c:y val="1.1904761904761921E-2"/>
                </c:manualLayout>
              </c:layout>
              <c:showVal val="1"/>
            </c:dLbl>
            <c:dLbl>
              <c:idx val="8"/>
              <c:layout>
                <c:manualLayout>
                  <c:x val="9.2592592592594791E-3"/>
                  <c:y val="7.9365079365079413E-3"/>
                </c:manualLayout>
              </c:layout>
              <c:showVal val="1"/>
            </c:dLbl>
            <c:dLbl>
              <c:idx val="9"/>
              <c:layout>
                <c:manualLayout>
                  <c:x val="6.9444444444445308E-3"/>
                  <c:y val="7.9365079365079413E-3"/>
                </c:manualLayout>
              </c:layout>
              <c:showVal val="1"/>
            </c:dLbl>
            <c:dLbl>
              <c:idx val="10"/>
              <c:layout>
                <c:manualLayout>
                  <c:x val="6.9444444444445308E-3"/>
                  <c:y val="1.1904761904761921E-2"/>
                </c:manualLayout>
              </c:layout>
              <c:showVal val="1"/>
            </c:dLbl>
            <c:dLbl>
              <c:idx val="11"/>
              <c:layout>
                <c:manualLayout>
                  <c:x val="0"/>
                  <c:y val="1.1904761904761921E-2"/>
                </c:manualLayout>
              </c:layout>
              <c:showVal val="1"/>
            </c:dLbl>
            <c:dLbl>
              <c:idx val="12"/>
              <c:layout>
                <c:manualLayout>
                  <c:x val="6.9444444444445308E-3"/>
                  <c:y val="3.9682539682539802E-3"/>
                </c:manualLayout>
              </c:layout>
              <c:showVal val="1"/>
            </c:dLbl>
            <c:dLbl>
              <c:idx val="13"/>
              <c:layout>
                <c:manualLayout>
                  <c:x val="6.9444444444445308E-3"/>
                  <c:y val="7.9365079365079413E-3"/>
                </c:manualLayout>
              </c:layout>
              <c:showVal val="1"/>
            </c:dLbl>
            <c:showVal val="1"/>
          </c:dLbls>
          <c:cat>
            <c:strRef>
              <c:f>Sheet1!$A$2:$A$3</c:f>
              <c:strCache>
                <c:ptCount val="2"/>
                <c:pt idx="0">
                  <c:v>Black Children</c:v>
                </c:pt>
                <c:pt idx="1">
                  <c:v>Students with Limited English Proficiency</c:v>
                </c:pt>
              </c:strCache>
            </c:strRef>
          </c:cat>
          <c:val>
            <c:numRef>
              <c:f>Sheet1!$C$2:$C$3</c:f>
              <c:numCache>
                <c:formatCode>0.0%</c:formatCode>
                <c:ptCount val="2"/>
                <c:pt idx="0">
                  <c:v>0.62400000000000277</c:v>
                </c:pt>
                <c:pt idx="1">
                  <c:v>0.62400000000000277</c:v>
                </c:pt>
              </c:numCache>
            </c:numRef>
          </c:val>
        </c:ser>
        <c:gapWidth val="298"/>
        <c:axId val="89472384"/>
        <c:axId val="89482368"/>
      </c:barChart>
      <c:catAx>
        <c:axId val="89472384"/>
        <c:scaling>
          <c:orientation val="minMax"/>
        </c:scaling>
        <c:axPos val="b"/>
        <c:numFmt formatCode="General" sourceLinked="1"/>
        <c:tickLblPos val="nextTo"/>
        <c:txPr>
          <a:bodyPr rot="0" vert="horz"/>
          <a:lstStyle/>
          <a:p>
            <a:pPr>
              <a:defRPr/>
            </a:pPr>
            <a:endParaRPr lang="en-US"/>
          </a:p>
        </c:txPr>
        <c:crossAx val="89482368"/>
        <c:crosses val="autoZero"/>
        <c:auto val="1"/>
        <c:lblAlgn val="ctr"/>
        <c:lblOffset val="100"/>
      </c:catAx>
      <c:valAx>
        <c:axId val="89482368"/>
        <c:scaling>
          <c:orientation val="minMax"/>
          <c:max val="1"/>
          <c:min val="0"/>
        </c:scaling>
        <c:axPos val="l"/>
        <c:majorGridlines/>
        <c:title>
          <c:tx>
            <c:rich>
              <a:bodyPr rot="-5400000" vert="horz"/>
              <a:lstStyle/>
              <a:p>
                <a:pPr>
                  <a:defRPr/>
                </a:pPr>
                <a:r>
                  <a:rPr lang="en-US"/>
                  <a:t>Percent of students assessed</a:t>
                </a:r>
              </a:p>
            </c:rich>
          </c:tx>
          <c:layout>
            <c:manualLayout>
              <c:xMode val="edge"/>
              <c:yMode val="edge"/>
              <c:x val="2.3148990010338388E-2"/>
              <c:y val="8.8545058441505065E-2"/>
            </c:manualLayout>
          </c:layout>
        </c:title>
        <c:numFmt formatCode="0%" sourceLinked="0"/>
        <c:tickLblPos val="nextTo"/>
        <c:crossAx val="89472384"/>
        <c:crosses val="autoZero"/>
        <c:crossBetween val="between"/>
      </c:valAx>
    </c:plotArea>
    <c:legend>
      <c:legendPos val="r"/>
      <c:layout>
        <c:manualLayout>
          <c:xMode val="edge"/>
          <c:yMode val="edge"/>
          <c:x val="0.89894794400699918"/>
          <c:y val="0.13459161354830645"/>
          <c:w val="8.253353747448236E-2"/>
          <c:h val="0.32909711575910128"/>
        </c:manualLayout>
      </c:layout>
    </c:legend>
    <c:plotVisOnly val="1"/>
  </c:chart>
  <c:txPr>
    <a:bodyPr/>
    <a:lstStyle/>
    <a:p>
      <a:pPr>
        <a:defRPr sz="13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1486311606882471"/>
          <c:y val="4.4057617797775513E-2"/>
          <c:w val="0.7619089020122487"/>
          <c:h val="0.51744500687414074"/>
        </c:manualLayout>
      </c:layout>
      <c:barChart>
        <c:barDir val="col"/>
        <c:grouping val="clustered"/>
        <c:ser>
          <c:idx val="0"/>
          <c:order val="0"/>
          <c:tx>
            <c:strRef>
              <c:f>Sheet1!$B$1</c:f>
              <c:strCache>
                <c:ptCount val="1"/>
                <c:pt idx="0">
                  <c:v>Rate</c:v>
                </c:pt>
              </c:strCache>
            </c:strRef>
          </c:tx>
          <c:dLbls>
            <c:dLbl>
              <c:idx val="0"/>
              <c:layout>
                <c:manualLayout>
                  <c:x val="0"/>
                  <c:y val="7.9365079365079413E-3"/>
                </c:manualLayout>
              </c:layout>
              <c:showVal val="1"/>
            </c:dLbl>
            <c:dLbl>
              <c:idx val="1"/>
              <c:layout>
                <c:manualLayout>
                  <c:x val="0"/>
                  <c:y val="1.5873015873015879E-2"/>
                </c:manualLayout>
              </c:layout>
              <c:showVal val="1"/>
            </c:dLbl>
            <c:dLbl>
              <c:idx val="2"/>
              <c:layout>
                <c:manualLayout>
                  <c:x val="0"/>
                  <c:y val="1.1904761904761921E-2"/>
                </c:manualLayout>
              </c:layout>
              <c:showVal val="1"/>
            </c:dLbl>
            <c:dLbl>
              <c:idx val="3"/>
              <c:layout>
                <c:manualLayout>
                  <c:x val="0"/>
                  <c:y val="1.1904761904761921E-2"/>
                </c:manualLayout>
              </c:layout>
              <c:showVal val="1"/>
            </c:dLbl>
            <c:dLbl>
              <c:idx val="4"/>
              <c:layout>
                <c:manualLayout>
                  <c:x val="-4.2437781360069039E-17"/>
                  <c:y val="1.1904761904761921E-2"/>
                </c:manualLayout>
              </c:layout>
              <c:showVal val="1"/>
            </c:dLbl>
            <c:dLbl>
              <c:idx val="8"/>
              <c:layout>
                <c:manualLayout>
                  <c:x val="0"/>
                  <c:y val="7.9365079365079413E-3"/>
                </c:manualLayout>
              </c:layout>
              <c:showVal val="1"/>
            </c:dLbl>
            <c:dLbl>
              <c:idx val="9"/>
              <c:layout>
                <c:manualLayout>
                  <c:x val="-8.4875562720138818E-17"/>
                  <c:y val="1.1904761904761921E-2"/>
                </c:manualLayout>
              </c:layout>
              <c:showVal val="1"/>
            </c:dLbl>
            <c:dLbl>
              <c:idx val="10"/>
              <c:layout>
                <c:manualLayout>
                  <c:x val="0"/>
                  <c:y val="1.1904761904761921E-2"/>
                </c:manualLayout>
              </c:layout>
              <c:showVal val="1"/>
            </c:dLbl>
            <c:dLbl>
              <c:idx val="11"/>
              <c:layout>
                <c:manualLayout>
                  <c:x val="-4.6296296296296962E-3"/>
                  <c:y val="1.5873015873015889E-2"/>
                </c:manualLayout>
              </c:layout>
              <c:showVal val="1"/>
            </c:dLbl>
            <c:dLbl>
              <c:idx val="12"/>
              <c:layout>
                <c:manualLayout>
                  <c:x val="-2.3148148148148147E-3"/>
                  <c:y val="1.1904761904761923E-2"/>
                </c:manualLayout>
              </c:layout>
              <c:showVal val="1"/>
            </c:dLbl>
            <c:dLbl>
              <c:idx val="13"/>
              <c:layout>
                <c:manualLayout>
                  <c:x val="0"/>
                  <c:y val="1.1904761904761921E-2"/>
                </c:manualLayout>
              </c:layout>
              <c:showVal val="1"/>
            </c:dLbl>
            <c:numFmt formatCode="0%" sourceLinked="0"/>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Sheet1!$B$2:$B$15</c:f>
              <c:numCache>
                <c:formatCode>0.0%</c:formatCode>
                <c:ptCount val="14"/>
                <c:pt idx="0">
                  <c:v>0.88099999999999989</c:v>
                </c:pt>
                <c:pt idx="1">
                  <c:v>0.94200000000000061</c:v>
                </c:pt>
                <c:pt idx="2">
                  <c:v>0.96100000000000063</c:v>
                </c:pt>
                <c:pt idx="3">
                  <c:v>0.94200000000000061</c:v>
                </c:pt>
                <c:pt idx="5">
                  <c:v>0.87000000000000299</c:v>
                </c:pt>
                <c:pt idx="6">
                  <c:v>0.82400000000000062</c:v>
                </c:pt>
                <c:pt idx="7">
                  <c:v>0.94599999999999995</c:v>
                </c:pt>
                <c:pt idx="8">
                  <c:v>0.91200000000000003</c:v>
                </c:pt>
                <c:pt idx="9">
                  <c:v>0.90900000000000003</c:v>
                </c:pt>
                <c:pt idx="10">
                  <c:v>0.95000000000000062</c:v>
                </c:pt>
                <c:pt idx="12">
                  <c:v>0.92700000000000005</c:v>
                </c:pt>
              </c:numCache>
            </c:numRef>
          </c:val>
        </c:ser>
        <c:ser>
          <c:idx val="1"/>
          <c:order val="1"/>
          <c:tx>
            <c:strRef>
              <c:f>Sheet1!$C$1</c:f>
              <c:strCache>
                <c:ptCount val="1"/>
                <c:pt idx="0">
                  <c:v>Goal</c:v>
                </c:pt>
              </c:strCache>
            </c:strRef>
          </c:tx>
          <c:spPr>
            <a:solidFill>
              <a:schemeClr val="accent2">
                <a:lumMod val="40000"/>
                <a:lumOff val="60000"/>
              </a:schemeClr>
            </a:solidFill>
          </c:spPr>
          <c:dLbls>
            <c:dLbl>
              <c:idx val="0"/>
              <c:layout>
                <c:manualLayout>
                  <c:x val="9.2592592592594617E-3"/>
                  <c:y val="7.9365079365079413E-3"/>
                </c:manualLayout>
              </c:layout>
              <c:showVal val="1"/>
            </c:dLbl>
            <c:dLbl>
              <c:idx val="1"/>
              <c:layout>
                <c:manualLayout>
                  <c:x val="1.3383515955149984E-2"/>
                  <c:y val="1.1904843675945983E-2"/>
                </c:manualLayout>
              </c:layout>
              <c:showVal val="1"/>
            </c:dLbl>
            <c:dLbl>
              <c:idx val="2"/>
              <c:layout>
                <c:manualLayout>
                  <c:x val="1.1574074074074073E-2"/>
                  <c:y val="7.9365079365079187E-3"/>
                </c:manualLayout>
              </c:layout>
              <c:showVal val="1"/>
            </c:dLbl>
            <c:dLbl>
              <c:idx val="3"/>
              <c:layout>
                <c:manualLayout>
                  <c:x val="1.1068681971014297E-2"/>
                  <c:y val="3.9682812253153503E-3"/>
                </c:manualLayout>
              </c:layout>
              <c:showVal val="1"/>
            </c:dLbl>
            <c:dLbl>
              <c:idx val="4"/>
              <c:layout>
                <c:manualLayout>
                  <c:x val="9.2592592592594617E-3"/>
                  <c:y val="7.9365079365079551E-3"/>
                </c:manualLayout>
              </c:layout>
              <c:showVal val="1"/>
            </c:dLbl>
            <c:dLbl>
              <c:idx val="5"/>
              <c:layout>
                <c:manualLayout>
                  <c:x val="6.9444444444445195E-3"/>
                  <c:y val="1.1904761904761921E-2"/>
                </c:manualLayout>
              </c:layout>
              <c:showVal val="1"/>
            </c:dLbl>
            <c:dLbl>
              <c:idx val="6"/>
              <c:layout>
                <c:manualLayout>
                  <c:x val="1.3046523988707308E-2"/>
                  <c:y val="7.9365624506307214E-3"/>
                </c:manualLayout>
              </c:layout>
              <c:showVal val="1"/>
            </c:dLbl>
            <c:dLbl>
              <c:idx val="7"/>
              <c:layout>
                <c:manualLayout>
                  <c:x val="1.1068681971014297E-2"/>
                  <c:y val="1.1904843675945983E-2"/>
                </c:manualLayout>
              </c:layout>
              <c:showVal val="1"/>
            </c:dLbl>
            <c:dLbl>
              <c:idx val="8"/>
              <c:layout>
                <c:manualLayout>
                  <c:x val="1.140567393745715E-2"/>
                  <c:y val="7.9365624506307214E-3"/>
                </c:manualLayout>
              </c:layout>
              <c:showVal val="1"/>
            </c:dLbl>
            <c:dLbl>
              <c:idx val="9"/>
              <c:layout>
                <c:manualLayout>
                  <c:x val="9.0906709503291768E-3"/>
                  <c:y val="7.9365624506307214E-3"/>
                </c:manualLayout>
              </c:layout>
              <c:showVal val="1"/>
            </c:dLbl>
            <c:dLbl>
              <c:idx val="10"/>
              <c:layout>
                <c:manualLayout>
                  <c:x val="1.1237177954235681E-2"/>
                  <c:y val="1.1904843675945983E-2"/>
                </c:manualLayout>
              </c:layout>
              <c:showVal val="1"/>
            </c:dLbl>
            <c:dLbl>
              <c:idx val="11"/>
              <c:layout>
                <c:manualLayout>
                  <c:x val="4.6296296296296962E-3"/>
                  <c:y val="7.9365079365079551E-3"/>
                </c:manualLayout>
              </c:layout>
              <c:showVal val="1"/>
            </c:dLbl>
            <c:dLbl>
              <c:idx val="12"/>
              <c:layout>
                <c:manualLayout>
                  <c:x val="1.7676191956978598E-2"/>
                  <c:y val="7.9334402781481034E-3"/>
                </c:manualLayout>
              </c:layout>
              <c:showVal val="1"/>
            </c:dLbl>
            <c:dLbl>
              <c:idx val="13"/>
              <c:layout>
                <c:manualLayout>
                  <c:x val="6.9444444444445195E-3"/>
                  <c:y val="7.9365079365079413E-3"/>
                </c:manualLayout>
              </c:layout>
              <c:showVal val="1"/>
            </c:dLbl>
            <c:numFmt formatCode="0%" sourceLinked="0"/>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Sheet1!$C$2:$C$15</c:f>
              <c:numCache>
                <c:formatCode>0.0%</c:formatCode>
                <c:ptCount val="14"/>
                <c:pt idx="0">
                  <c:v>0.8</c:v>
                </c:pt>
                <c:pt idx="1">
                  <c:v>0.8</c:v>
                </c:pt>
                <c:pt idx="2">
                  <c:v>0.8</c:v>
                </c:pt>
                <c:pt idx="3">
                  <c:v>0.8</c:v>
                </c:pt>
                <c:pt idx="5">
                  <c:v>0.73100000000000065</c:v>
                </c:pt>
                <c:pt idx="6">
                  <c:v>0.73100000000000065</c:v>
                </c:pt>
                <c:pt idx="7">
                  <c:v>0.73100000000000065</c:v>
                </c:pt>
                <c:pt idx="8">
                  <c:v>0.73100000000000065</c:v>
                </c:pt>
                <c:pt idx="9">
                  <c:v>0.73100000000000065</c:v>
                </c:pt>
                <c:pt idx="10">
                  <c:v>0.73100000000000065</c:v>
                </c:pt>
                <c:pt idx="12">
                  <c:v>0.73100000000000065</c:v>
                </c:pt>
              </c:numCache>
            </c:numRef>
          </c:val>
        </c:ser>
        <c:axId val="89754240"/>
        <c:axId val="89785088"/>
      </c:barChart>
      <c:catAx>
        <c:axId val="89754240"/>
        <c:scaling>
          <c:orientation val="minMax"/>
        </c:scaling>
        <c:axPos val="b"/>
        <c:title>
          <c:tx>
            <c:rich>
              <a:bodyPr/>
              <a:lstStyle/>
              <a:p>
                <a:pPr>
                  <a:defRPr/>
                </a:pPr>
                <a:r>
                  <a:rPr lang="en-US"/>
                  <a:t>School Districts in Cass County, ND and Clay County, MN</a:t>
                </a:r>
              </a:p>
            </c:rich>
          </c:tx>
          <c:layout>
            <c:manualLayout>
              <c:xMode val="edge"/>
              <c:yMode val="edge"/>
              <c:x val="0.21992053076698917"/>
              <c:y val="0.90394825646794164"/>
            </c:manualLayout>
          </c:layout>
        </c:title>
        <c:numFmt formatCode="General" sourceLinked="1"/>
        <c:tickLblPos val="nextTo"/>
        <c:crossAx val="89785088"/>
        <c:crosses val="autoZero"/>
        <c:auto val="1"/>
        <c:lblAlgn val="ctr"/>
        <c:lblOffset val="100"/>
      </c:catAx>
      <c:valAx>
        <c:axId val="89785088"/>
        <c:scaling>
          <c:orientation val="minMax"/>
          <c:max val="1"/>
          <c:min val="0"/>
        </c:scaling>
        <c:axPos val="l"/>
        <c:majorGridlines/>
        <c:title>
          <c:tx>
            <c:rich>
              <a:bodyPr rot="-5400000" vert="horz"/>
              <a:lstStyle/>
              <a:p>
                <a:pPr>
                  <a:defRPr/>
                </a:pPr>
                <a:r>
                  <a:rPr lang="en-US"/>
                  <a:t>Percent</a:t>
                </a:r>
              </a:p>
            </c:rich>
          </c:tx>
          <c:layout>
            <c:manualLayout>
              <c:xMode val="edge"/>
              <c:yMode val="edge"/>
              <c:x val="1.4731314817928852E-2"/>
              <c:y val="0.22055869403271663"/>
            </c:manualLayout>
          </c:layout>
        </c:title>
        <c:numFmt formatCode="0%" sourceLinked="0"/>
        <c:tickLblPos val="nextTo"/>
        <c:crossAx val="89754240"/>
        <c:crosses val="autoZero"/>
        <c:crossBetween val="between"/>
      </c:valAx>
    </c:plotArea>
    <c:legend>
      <c:legendPos val="r"/>
      <c:layout>
        <c:manualLayout>
          <c:xMode val="edge"/>
          <c:yMode val="edge"/>
          <c:x val="0.89894794400699918"/>
          <c:y val="0.13459161354830645"/>
          <c:w val="8.253353747448236E-2"/>
          <c:h val="0.14351518560180224"/>
        </c:manualLayout>
      </c:layout>
    </c:legend>
    <c:plotVisOnly val="1"/>
  </c:chart>
  <c:txPr>
    <a:bodyPr/>
    <a:lstStyle/>
    <a:p>
      <a:pPr>
        <a:defRPr sz="12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manualLayout>
          <c:layoutTarget val="inner"/>
          <c:xMode val="edge"/>
          <c:yMode val="edge"/>
          <c:x val="0.11486311606882471"/>
          <c:y val="4.4057617797775513E-2"/>
          <c:w val="0.85927438757655294"/>
          <c:h val="0.4666235470566179"/>
        </c:manualLayout>
      </c:layout>
      <c:barChart>
        <c:barDir val="col"/>
        <c:grouping val="clustered"/>
        <c:ser>
          <c:idx val="0"/>
          <c:order val="0"/>
          <c:tx>
            <c:strRef>
              <c:f>Sheet1!$B$1</c:f>
              <c:strCache>
                <c:ptCount val="1"/>
                <c:pt idx="0">
                  <c:v>2000</c:v>
                </c:pt>
              </c:strCache>
            </c:strRef>
          </c:tx>
          <c:dLbls>
            <c:showVal val="1"/>
          </c:dLbls>
          <c:cat>
            <c:strRef>
              <c:f>Sheet1!$A$2:$A$15</c:f>
              <c:strCache>
                <c:ptCount val="14"/>
                <c:pt idx="0">
                  <c:v>Moorhead, MN</c:v>
                </c:pt>
                <c:pt idx="1">
                  <c:v>Barnesville, MN</c:v>
                </c:pt>
                <c:pt idx="2">
                  <c:v>Dilworth-Glyndon-Felton, MN</c:v>
                </c:pt>
                <c:pt idx="3">
                  <c:v>Hawley, MN</c:v>
                </c:pt>
                <c:pt idx="4">
                  <c:v>Ulen-Hitterdal, MN</c:v>
                </c:pt>
                <c:pt idx="5">
                  <c:v>Fargo, ND</c:v>
                </c:pt>
                <c:pt idx="6">
                  <c:v>West Fargo, ND</c:v>
                </c:pt>
                <c:pt idx="7">
                  <c:v>Central Cass, ND</c:v>
                </c:pt>
                <c:pt idx="8">
                  <c:v>Enderlin, ND</c:v>
                </c:pt>
                <c:pt idx="9">
                  <c:v>Kindred, ND</c:v>
                </c:pt>
                <c:pt idx="10">
                  <c:v>Maple Valley, ND</c:v>
                </c:pt>
                <c:pt idx="11">
                  <c:v>Mapleton, ND</c:v>
                </c:pt>
                <c:pt idx="12">
                  <c:v>Northern Cass, ND</c:v>
                </c:pt>
                <c:pt idx="13">
                  <c:v>Page, ND</c:v>
                </c:pt>
              </c:strCache>
            </c:strRef>
          </c:cat>
          <c:val>
            <c:numRef>
              <c:f>Sheet1!$B$2:$B$15</c:f>
              <c:numCache>
                <c:formatCode>0.0%</c:formatCode>
                <c:ptCount val="14"/>
                <c:pt idx="0">
                  <c:v>3.0000000000000002E-2</c:v>
                </c:pt>
                <c:pt idx="1">
                  <c:v>1.7000000000000001E-2</c:v>
                </c:pt>
                <c:pt idx="2">
                  <c:v>5.3000000000000012E-2</c:v>
                </c:pt>
                <c:pt idx="3">
                  <c:v>4.2000000000000023E-2</c:v>
                </c:pt>
                <c:pt idx="4">
                  <c:v>0.10900000000000012</c:v>
                </c:pt>
                <c:pt idx="5">
                  <c:v>3.9000000000000014E-2</c:v>
                </c:pt>
                <c:pt idx="6">
                  <c:v>4.2000000000000023E-2</c:v>
                </c:pt>
                <c:pt idx="7">
                  <c:v>6.9000000000000034E-2</c:v>
                </c:pt>
                <c:pt idx="8">
                  <c:v>8.0000000000000043E-2</c:v>
                </c:pt>
                <c:pt idx="9">
                  <c:v>0</c:v>
                </c:pt>
                <c:pt idx="10">
                  <c:v>0.114</c:v>
                </c:pt>
                <c:pt idx="11">
                  <c:v>6.7000000000000004E-2</c:v>
                </c:pt>
                <c:pt idx="12">
                  <c:v>3.7999999999999999E-2</c:v>
                </c:pt>
                <c:pt idx="13">
                  <c:v>0</c:v>
                </c:pt>
              </c:numCache>
            </c:numRef>
          </c:val>
        </c:ser>
        <c:axId val="89826432"/>
        <c:axId val="89828352"/>
      </c:barChart>
      <c:catAx>
        <c:axId val="89826432"/>
        <c:scaling>
          <c:orientation val="minMax"/>
        </c:scaling>
        <c:axPos val="b"/>
        <c:title>
          <c:tx>
            <c:rich>
              <a:bodyPr/>
              <a:lstStyle/>
              <a:p>
                <a:pPr>
                  <a:defRPr/>
                </a:pPr>
                <a:r>
                  <a:rPr lang="en-US"/>
                  <a:t>School Districts in Clay County, MN and Cass County, ND</a:t>
                </a:r>
              </a:p>
            </c:rich>
          </c:tx>
          <c:layout>
            <c:manualLayout>
              <c:xMode val="edge"/>
              <c:yMode val="edge"/>
              <c:x val="0.22346438466025229"/>
              <c:y val="0.84442444694413465"/>
            </c:manualLayout>
          </c:layout>
        </c:title>
        <c:numFmt formatCode="General" sourceLinked="1"/>
        <c:tickLblPos val="nextTo"/>
        <c:crossAx val="89828352"/>
        <c:crosses val="autoZero"/>
        <c:auto val="1"/>
        <c:lblAlgn val="ctr"/>
        <c:lblOffset val="100"/>
      </c:catAx>
      <c:valAx>
        <c:axId val="89828352"/>
        <c:scaling>
          <c:orientation val="minMax"/>
          <c:max val="0.12000000000000002"/>
        </c:scaling>
        <c:axPos val="l"/>
        <c:majorGridlines/>
        <c:title>
          <c:tx>
            <c:rich>
              <a:bodyPr rot="-5400000" vert="horz"/>
              <a:lstStyle/>
              <a:p>
                <a:pPr>
                  <a:defRPr/>
                </a:pPr>
                <a:r>
                  <a:rPr lang="en-US"/>
                  <a:t>Percent</a:t>
                </a:r>
              </a:p>
            </c:rich>
          </c:tx>
          <c:layout>
            <c:manualLayout>
              <c:xMode val="edge"/>
              <c:yMode val="edge"/>
              <c:x val="2.5462962962962982E-2"/>
              <c:y val="0.20865079365079364"/>
            </c:manualLayout>
          </c:layout>
        </c:title>
        <c:numFmt formatCode="0%" sourceLinked="0"/>
        <c:tickLblPos val="nextTo"/>
        <c:crossAx val="89826432"/>
        <c:crosses val="autoZero"/>
        <c:crossBetween val="between"/>
      </c:valAx>
    </c:plotArea>
    <c:plotVisOnly val="1"/>
  </c:chart>
  <c:txPr>
    <a:bodyPr/>
    <a:lstStyle/>
    <a:p>
      <a:pPr>
        <a:defRPr sz="13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Pt>
            <c:idx val="0"/>
            <c:spPr>
              <a:solidFill>
                <a:srgbClr val="4F81BD">
                  <a:alpha val="50000"/>
                </a:srgbClr>
              </a:solidFill>
            </c:spPr>
          </c:dPt>
          <c:dPt>
            <c:idx val="3"/>
            <c:spPr>
              <a:solidFill>
                <a:srgbClr val="4F81BD">
                  <a:alpha val="50000"/>
                </a:srgbClr>
              </a:solidFill>
            </c:spPr>
          </c:dPt>
          <c:dLbls>
            <c:dLbl>
              <c:idx val="0"/>
              <c:tx>
                <c:rich>
                  <a:bodyPr/>
                  <a:lstStyle/>
                  <a:p>
                    <a:r>
                      <a:rPr lang="en-US" smtClean="0"/>
                      <a:t>26.0</a:t>
                    </a:r>
                    <a:endParaRPr lang="en-US"/>
                  </a:p>
                </c:rich>
              </c:tx>
              <c:showVal val="1"/>
            </c:dLbl>
            <c:showVal val="1"/>
          </c:dLbls>
          <c:cat>
            <c:strRef>
              <c:f>Sheet1!$A$2:$A$12</c:f>
              <c:strCache>
                <c:ptCount val="11"/>
                <c:pt idx="0">
                  <c:v>Grades 4 &amp; 5 Avg.</c:v>
                </c:pt>
                <c:pt idx="1">
                  <c:v>Grade 4</c:v>
                </c:pt>
                <c:pt idx="2">
                  <c:v>Grade 5</c:v>
                </c:pt>
                <c:pt idx="3">
                  <c:v>Grades 6-12 Avg.</c:v>
                </c:pt>
                <c:pt idx="4">
                  <c:v>Grade 6</c:v>
                </c:pt>
                <c:pt idx="5">
                  <c:v>Grade 7</c:v>
                </c:pt>
                <c:pt idx="6">
                  <c:v>Grade 8</c:v>
                </c:pt>
                <c:pt idx="7">
                  <c:v>Grade 9</c:v>
                </c:pt>
                <c:pt idx="8">
                  <c:v>Grade 10</c:v>
                </c:pt>
                <c:pt idx="9">
                  <c:v>Grade 11</c:v>
                </c:pt>
                <c:pt idx="10">
                  <c:v>Grade 12</c:v>
                </c:pt>
              </c:strCache>
            </c:strRef>
          </c:cat>
          <c:val>
            <c:numRef>
              <c:f>Sheet1!$B$2:$B$12</c:f>
              <c:numCache>
                <c:formatCode>General</c:formatCode>
                <c:ptCount val="11"/>
                <c:pt idx="0">
                  <c:v>26</c:v>
                </c:pt>
                <c:pt idx="1">
                  <c:v>26.5</c:v>
                </c:pt>
                <c:pt idx="2">
                  <c:v>25.5</c:v>
                </c:pt>
                <c:pt idx="3">
                  <c:v>19.100000000000001</c:v>
                </c:pt>
                <c:pt idx="4">
                  <c:v>22.3</c:v>
                </c:pt>
                <c:pt idx="5">
                  <c:v>20.7</c:v>
                </c:pt>
                <c:pt idx="6">
                  <c:v>18.399999999999999</c:v>
                </c:pt>
                <c:pt idx="7">
                  <c:v>18.100000000000001</c:v>
                </c:pt>
                <c:pt idx="8">
                  <c:v>17.600000000000001</c:v>
                </c:pt>
                <c:pt idx="9">
                  <c:v>18.5</c:v>
                </c:pt>
                <c:pt idx="10">
                  <c:v>18.2</c:v>
                </c:pt>
              </c:numCache>
            </c:numRef>
          </c:val>
        </c:ser>
        <c:axId val="69233664"/>
        <c:axId val="69251840"/>
      </c:barChart>
      <c:catAx>
        <c:axId val="69233664"/>
        <c:scaling>
          <c:orientation val="minMax"/>
        </c:scaling>
        <c:axPos val="b"/>
        <c:tickLblPos val="nextTo"/>
        <c:txPr>
          <a:bodyPr rot="2280000"/>
          <a:lstStyle/>
          <a:p>
            <a:pPr>
              <a:defRPr/>
            </a:pPr>
            <a:endParaRPr lang="en-US"/>
          </a:p>
        </c:txPr>
        <c:crossAx val="69251840"/>
        <c:crosses val="autoZero"/>
        <c:auto val="1"/>
        <c:lblAlgn val="ctr"/>
        <c:lblOffset val="100"/>
      </c:catAx>
      <c:valAx>
        <c:axId val="69251840"/>
        <c:scaling>
          <c:orientation val="minMax"/>
          <c:max val="40"/>
        </c:scaling>
        <c:axPos val="l"/>
        <c:majorGridlines/>
        <c:title>
          <c:tx>
            <c:rich>
              <a:bodyPr rot="-5400000" vert="horz"/>
              <a:lstStyle/>
              <a:p>
                <a:pPr>
                  <a:defRPr/>
                </a:pPr>
                <a:r>
                  <a:rPr lang="en-US"/>
                  <a:t>Average Number of Assets (out of 40)</a:t>
                </a:r>
              </a:p>
            </c:rich>
          </c:tx>
        </c:title>
        <c:numFmt formatCode="General" sourceLinked="1"/>
        <c:tickLblPos val="nextTo"/>
        <c:crossAx val="69233664"/>
        <c:crosses val="autoZero"/>
        <c:crossBetween val="between"/>
      </c:valAx>
    </c:plotArea>
    <c:plotVisOnly val="1"/>
  </c:chart>
  <c:txPr>
    <a:bodyPr/>
    <a:lstStyle/>
    <a:p>
      <a:pPr>
        <a:defRPr sz="14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379E-2"/>
          <c:y val="8.5929149069723543E-2"/>
          <c:w val="0.80586117534392576"/>
          <c:h val="0.61169716803481311"/>
        </c:manualLayout>
      </c:layout>
      <c:barChart>
        <c:barDir val="col"/>
        <c:grouping val="clustered"/>
        <c:ser>
          <c:idx val="0"/>
          <c:order val="0"/>
          <c:tx>
            <c:strRef>
              <c:f>Sheet1!$B$1</c:f>
              <c:strCache>
                <c:ptCount val="1"/>
                <c:pt idx="0">
                  <c:v>4th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Sheet1!$B$2:$B$7</c:f>
              <c:numCache>
                <c:formatCode>General</c:formatCode>
                <c:ptCount val="6"/>
                <c:pt idx="0">
                  <c:v>86</c:v>
                </c:pt>
                <c:pt idx="1">
                  <c:v>62</c:v>
                </c:pt>
                <c:pt idx="2">
                  <c:v>55</c:v>
                </c:pt>
                <c:pt idx="3">
                  <c:v>56</c:v>
                </c:pt>
                <c:pt idx="4">
                  <c:v>63</c:v>
                </c:pt>
                <c:pt idx="5">
                  <c:v>47</c:v>
                </c:pt>
              </c:numCache>
            </c:numRef>
          </c:val>
        </c:ser>
        <c:ser>
          <c:idx val="1"/>
          <c:order val="1"/>
          <c:tx>
            <c:strRef>
              <c:f>Sheet1!$C$1</c:f>
              <c:strCache>
                <c:ptCount val="1"/>
                <c:pt idx="0">
                  <c:v>5th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Sheet1!$C$2:$C$7</c:f>
              <c:numCache>
                <c:formatCode>General</c:formatCode>
                <c:ptCount val="6"/>
                <c:pt idx="0">
                  <c:v>87</c:v>
                </c:pt>
                <c:pt idx="1">
                  <c:v>57</c:v>
                </c:pt>
                <c:pt idx="2">
                  <c:v>50</c:v>
                </c:pt>
                <c:pt idx="3">
                  <c:v>52</c:v>
                </c:pt>
                <c:pt idx="4">
                  <c:v>60</c:v>
                </c:pt>
                <c:pt idx="5">
                  <c:v>43</c:v>
                </c:pt>
              </c:numCache>
            </c:numRef>
          </c:val>
        </c:ser>
        <c:ser>
          <c:idx val="2"/>
          <c:order val="2"/>
          <c:tx>
            <c:strRef>
              <c:f>Sheet1!$D$1</c:f>
              <c:strCache>
                <c:ptCount val="1"/>
                <c:pt idx="0">
                  <c:v>6th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Sheet1!$D$2:$D$7</c:f>
              <c:numCache>
                <c:formatCode>General</c:formatCode>
                <c:ptCount val="6"/>
                <c:pt idx="0">
                  <c:v>80</c:v>
                </c:pt>
                <c:pt idx="1">
                  <c:v>42</c:v>
                </c:pt>
                <c:pt idx="2">
                  <c:v>47</c:v>
                </c:pt>
                <c:pt idx="3">
                  <c:v>50</c:v>
                </c:pt>
                <c:pt idx="4">
                  <c:v>46</c:v>
                </c:pt>
                <c:pt idx="5">
                  <c:v>43</c:v>
                </c:pt>
              </c:numCache>
            </c:numRef>
          </c:val>
        </c:ser>
        <c:ser>
          <c:idx val="3"/>
          <c:order val="3"/>
          <c:tx>
            <c:strRef>
              <c:f>Sheet1!$E$1</c:f>
              <c:strCache>
                <c:ptCount val="1"/>
                <c:pt idx="0">
                  <c:v>7th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Sheet1!$E$2:$E$7</c:f>
              <c:numCache>
                <c:formatCode>General</c:formatCode>
                <c:ptCount val="6"/>
                <c:pt idx="0">
                  <c:v>78</c:v>
                </c:pt>
                <c:pt idx="1">
                  <c:v>39</c:v>
                </c:pt>
                <c:pt idx="2">
                  <c:v>47</c:v>
                </c:pt>
                <c:pt idx="3">
                  <c:v>45</c:v>
                </c:pt>
                <c:pt idx="4">
                  <c:v>38</c:v>
                </c:pt>
                <c:pt idx="5">
                  <c:v>37</c:v>
                </c:pt>
              </c:numCache>
            </c:numRef>
          </c:val>
        </c:ser>
        <c:ser>
          <c:idx val="4"/>
          <c:order val="4"/>
          <c:tx>
            <c:strRef>
              <c:f>Sheet1!$F$1</c:f>
              <c:strCache>
                <c:ptCount val="1"/>
                <c:pt idx="0">
                  <c:v>8th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Sheet1!$F$2:$F$7</c:f>
              <c:numCache>
                <c:formatCode>General</c:formatCode>
                <c:ptCount val="6"/>
                <c:pt idx="0">
                  <c:v>70</c:v>
                </c:pt>
                <c:pt idx="1">
                  <c:v>28</c:v>
                </c:pt>
                <c:pt idx="2">
                  <c:v>44</c:v>
                </c:pt>
                <c:pt idx="3">
                  <c:v>39</c:v>
                </c:pt>
                <c:pt idx="4">
                  <c:v>30</c:v>
                </c:pt>
                <c:pt idx="5">
                  <c:v>28</c:v>
                </c:pt>
              </c:numCache>
            </c:numRef>
          </c:val>
        </c:ser>
        <c:ser>
          <c:idx val="5"/>
          <c:order val="5"/>
          <c:tx>
            <c:strRef>
              <c:f>Sheet1!$G$1</c:f>
              <c:strCache>
                <c:ptCount val="1"/>
                <c:pt idx="0">
                  <c:v>9th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Sheet1!$G$2:$G$7</c:f>
              <c:numCache>
                <c:formatCode>General</c:formatCode>
                <c:ptCount val="6"/>
                <c:pt idx="0">
                  <c:v>64</c:v>
                </c:pt>
                <c:pt idx="1">
                  <c:v>26</c:v>
                </c:pt>
                <c:pt idx="2">
                  <c:v>41</c:v>
                </c:pt>
                <c:pt idx="3">
                  <c:v>34</c:v>
                </c:pt>
                <c:pt idx="4">
                  <c:v>26</c:v>
                </c:pt>
                <c:pt idx="5">
                  <c:v>23</c:v>
                </c:pt>
              </c:numCache>
            </c:numRef>
          </c:val>
        </c:ser>
        <c:ser>
          <c:idx val="6"/>
          <c:order val="6"/>
          <c:tx>
            <c:strRef>
              <c:f>Sheet1!$H$1</c:f>
              <c:strCache>
                <c:ptCount val="1"/>
                <c:pt idx="0">
                  <c:v>10th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Sheet1!$H$2:$H$7</c:f>
              <c:numCache>
                <c:formatCode>General</c:formatCode>
                <c:ptCount val="6"/>
                <c:pt idx="0">
                  <c:v>64</c:v>
                </c:pt>
                <c:pt idx="1">
                  <c:v>22</c:v>
                </c:pt>
                <c:pt idx="2">
                  <c:v>46</c:v>
                </c:pt>
                <c:pt idx="3">
                  <c:v>31</c:v>
                </c:pt>
                <c:pt idx="4">
                  <c:v>28</c:v>
                </c:pt>
                <c:pt idx="5">
                  <c:v>19</c:v>
                </c:pt>
              </c:numCache>
            </c:numRef>
          </c:val>
        </c:ser>
        <c:ser>
          <c:idx val="7"/>
          <c:order val="7"/>
          <c:tx>
            <c:strRef>
              <c:f>Sheet1!$I$1</c:f>
              <c:strCache>
                <c:ptCount val="1"/>
                <c:pt idx="0">
                  <c:v>11th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Sheet1!$I$2:$I$7</c:f>
              <c:numCache>
                <c:formatCode>General</c:formatCode>
                <c:ptCount val="6"/>
                <c:pt idx="0">
                  <c:v>66</c:v>
                </c:pt>
                <c:pt idx="1">
                  <c:v>22</c:v>
                </c:pt>
                <c:pt idx="2">
                  <c:v>46</c:v>
                </c:pt>
                <c:pt idx="3">
                  <c:v>32</c:v>
                </c:pt>
                <c:pt idx="4">
                  <c:v>32</c:v>
                </c:pt>
                <c:pt idx="5">
                  <c:v>18</c:v>
                </c:pt>
              </c:numCache>
            </c:numRef>
          </c:val>
        </c:ser>
        <c:ser>
          <c:idx val="8"/>
          <c:order val="8"/>
          <c:tx>
            <c:strRef>
              <c:f>Sheet1!$J$1</c:f>
              <c:strCache>
                <c:ptCount val="1"/>
                <c:pt idx="0">
                  <c:v>12th</c:v>
                </c:pt>
              </c:strCache>
            </c:strRef>
          </c:tx>
          <c:cat>
            <c:strRef>
              <c:f>Sheet1!$A$2:$A$7</c:f>
              <c:strCache>
                <c:ptCount val="6"/>
                <c:pt idx="0">
                  <c:v>1. Family support</c:v>
                </c:pt>
                <c:pt idx="1">
                  <c:v>2. Positive family communication</c:v>
                </c:pt>
                <c:pt idx="2">
                  <c:v>3. Other adults relationships</c:v>
                </c:pt>
                <c:pt idx="3">
                  <c:v>4. Caring neighborhood</c:v>
                </c:pt>
                <c:pt idx="4">
                  <c:v>5. Caring school climate</c:v>
                </c:pt>
                <c:pt idx="5">
                  <c:v>6. Parental school involvement </c:v>
                </c:pt>
              </c:strCache>
            </c:strRef>
          </c:cat>
          <c:val>
            <c:numRef>
              <c:f>Sheet1!$J$2:$J$7</c:f>
              <c:numCache>
                <c:formatCode>General</c:formatCode>
                <c:ptCount val="6"/>
                <c:pt idx="0">
                  <c:v>69</c:v>
                </c:pt>
                <c:pt idx="1">
                  <c:v>18</c:v>
                </c:pt>
                <c:pt idx="2">
                  <c:v>50</c:v>
                </c:pt>
                <c:pt idx="3">
                  <c:v>32</c:v>
                </c:pt>
                <c:pt idx="4">
                  <c:v>34</c:v>
                </c:pt>
                <c:pt idx="5">
                  <c:v>15</c:v>
                </c:pt>
              </c:numCache>
            </c:numRef>
          </c:val>
        </c:ser>
        <c:axId val="69603328"/>
        <c:axId val="69604864"/>
      </c:barChart>
      <c:catAx>
        <c:axId val="69603328"/>
        <c:scaling>
          <c:orientation val="minMax"/>
        </c:scaling>
        <c:axPos val="b"/>
        <c:tickLblPos val="nextTo"/>
        <c:txPr>
          <a:bodyPr rot="0" vert="horz"/>
          <a:lstStyle/>
          <a:p>
            <a:pPr>
              <a:defRPr/>
            </a:pPr>
            <a:endParaRPr lang="en-US"/>
          </a:p>
        </c:txPr>
        <c:crossAx val="69604864"/>
        <c:crosses val="autoZero"/>
        <c:auto val="1"/>
        <c:lblAlgn val="ctr"/>
        <c:lblOffset val="100"/>
      </c:catAx>
      <c:valAx>
        <c:axId val="69604864"/>
        <c:scaling>
          <c:orientation val="minMax"/>
        </c:scaling>
        <c:axPos val="l"/>
        <c:majorGridlines/>
        <c:title>
          <c:tx>
            <c:rich>
              <a:bodyPr rot="-5400000" vert="horz"/>
              <a:lstStyle/>
              <a:p>
                <a:pPr>
                  <a:defRPr/>
                </a:pPr>
                <a:r>
                  <a:rPr lang="en-US"/>
                  <a:t>Percet</a:t>
                </a:r>
              </a:p>
            </c:rich>
          </c:tx>
          <c:layout>
            <c:manualLayout>
              <c:xMode val="edge"/>
              <c:yMode val="edge"/>
              <c:x val="8.5831485759914547E-3"/>
              <c:y val="0.26724744196817579"/>
            </c:manualLayout>
          </c:layout>
        </c:title>
        <c:numFmt formatCode="General" sourceLinked="1"/>
        <c:tickLblPos val="nextTo"/>
        <c:crossAx val="69603328"/>
        <c:crosses val="autoZero"/>
        <c:crossBetween val="between"/>
      </c:valAx>
    </c:plotArea>
    <c:legend>
      <c:legendPos val="r"/>
      <c:layout>
        <c:manualLayout>
          <c:xMode val="edge"/>
          <c:yMode val="edge"/>
          <c:x val="0.92321613280495918"/>
          <c:y val="4.2879919683789375E-2"/>
          <c:w val="6.3909144331050008E-2"/>
          <c:h val="0.80482770266001813"/>
        </c:manualLayout>
      </c:layout>
    </c:legend>
    <c:plotVisOnly val="1"/>
  </c:chart>
  <c:txPr>
    <a:bodyPr/>
    <a:lstStyle/>
    <a:p>
      <a:pPr>
        <a:defRPr sz="12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309E-2"/>
          <c:y val="8.5929149069723543E-2"/>
          <c:w val="0.80586117534392576"/>
          <c:h val="0.61169716803481289"/>
        </c:manualLayout>
      </c:layout>
      <c:barChart>
        <c:barDir val="col"/>
        <c:grouping val="clustered"/>
        <c:ser>
          <c:idx val="0"/>
          <c:order val="0"/>
          <c:tx>
            <c:strRef>
              <c:f>Sheet1!$B$1</c:f>
              <c:strCache>
                <c:ptCount val="1"/>
                <c:pt idx="0">
                  <c:v>4th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Sheet1!$B$2:$B$5</c:f>
              <c:numCache>
                <c:formatCode>General</c:formatCode>
                <c:ptCount val="4"/>
                <c:pt idx="0">
                  <c:v>36</c:v>
                </c:pt>
                <c:pt idx="1">
                  <c:v>54</c:v>
                </c:pt>
                <c:pt idx="2">
                  <c:v>37</c:v>
                </c:pt>
                <c:pt idx="3">
                  <c:v>64</c:v>
                </c:pt>
              </c:numCache>
            </c:numRef>
          </c:val>
        </c:ser>
        <c:ser>
          <c:idx val="1"/>
          <c:order val="1"/>
          <c:tx>
            <c:strRef>
              <c:f>Sheet1!$C$1</c:f>
              <c:strCache>
                <c:ptCount val="1"/>
                <c:pt idx="0">
                  <c:v>5th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Sheet1!$C$2:$C$5</c:f>
              <c:numCache>
                <c:formatCode>General</c:formatCode>
                <c:ptCount val="4"/>
                <c:pt idx="0">
                  <c:v>30</c:v>
                </c:pt>
                <c:pt idx="1">
                  <c:v>51</c:v>
                </c:pt>
                <c:pt idx="2">
                  <c:v>33</c:v>
                </c:pt>
                <c:pt idx="3">
                  <c:v>76</c:v>
                </c:pt>
              </c:numCache>
            </c:numRef>
          </c:val>
        </c:ser>
        <c:ser>
          <c:idx val="2"/>
          <c:order val="2"/>
          <c:tx>
            <c:strRef>
              <c:f>Sheet1!$D$1</c:f>
              <c:strCache>
                <c:ptCount val="1"/>
                <c:pt idx="0">
                  <c:v>6th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Sheet1!$D$2:$D$5</c:f>
              <c:numCache>
                <c:formatCode>General</c:formatCode>
                <c:ptCount val="4"/>
                <c:pt idx="0">
                  <c:v>39</c:v>
                </c:pt>
                <c:pt idx="1">
                  <c:v>38</c:v>
                </c:pt>
                <c:pt idx="2">
                  <c:v>56</c:v>
                </c:pt>
                <c:pt idx="3">
                  <c:v>45</c:v>
                </c:pt>
              </c:numCache>
            </c:numRef>
          </c:val>
        </c:ser>
        <c:ser>
          <c:idx val="3"/>
          <c:order val="3"/>
          <c:tx>
            <c:strRef>
              <c:f>Sheet1!$E$1</c:f>
              <c:strCache>
                <c:ptCount val="1"/>
                <c:pt idx="0">
                  <c:v>7th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Sheet1!$E$2:$E$5</c:f>
              <c:numCache>
                <c:formatCode>General</c:formatCode>
                <c:ptCount val="4"/>
                <c:pt idx="0">
                  <c:v>32</c:v>
                </c:pt>
                <c:pt idx="1">
                  <c:v>31</c:v>
                </c:pt>
                <c:pt idx="2">
                  <c:v>48</c:v>
                </c:pt>
                <c:pt idx="3">
                  <c:v>47</c:v>
                </c:pt>
              </c:numCache>
            </c:numRef>
          </c:val>
        </c:ser>
        <c:ser>
          <c:idx val="4"/>
          <c:order val="4"/>
          <c:tx>
            <c:strRef>
              <c:f>Sheet1!$F$1</c:f>
              <c:strCache>
                <c:ptCount val="1"/>
                <c:pt idx="0">
                  <c:v>8th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Sheet1!$F$2:$F$5</c:f>
              <c:numCache>
                <c:formatCode>General</c:formatCode>
                <c:ptCount val="4"/>
                <c:pt idx="0">
                  <c:v>23</c:v>
                </c:pt>
                <c:pt idx="1">
                  <c:v>24</c:v>
                </c:pt>
                <c:pt idx="2">
                  <c:v>44</c:v>
                </c:pt>
                <c:pt idx="3">
                  <c:v>51</c:v>
                </c:pt>
              </c:numCache>
            </c:numRef>
          </c:val>
        </c:ser>
        <c:ser>
          <c:idx val="5"/>
          <c:order val="5"/>
          <c:tx>
            <c:strRef>
              <c:f>Sheet1!$G$1</c:f>
              <c:strCache>
                <c:ptCount val="1"/>
                <c:pt idx="0">
                  <c:v>9th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Sheet1!$G$2:$G$5</c:f>
              <c:numCache>
                <c:formatCode>General</c:formatCode>
                <c:ptCount val="4"/>
                <c:pt idx="0">
                  <c:v>20</c:v>
                </c:pt>
                <c:pt idx="1">
                  <c:v>26</c:v>
                </c:pt>
                <c:pt idx="2">
                  <c:v>46</c:v>
                </c:pt>
                <c:pt idx="3">
                  <c:v>52</c:v>
                </c:pt>
              </c:numCache>
            </c:numRef>
          </c:val>
        </c:ser>
        <c:ser>
          <c:idx val="6"/>
          <c:order val="6"/>
          <c:tx>
            <c:strRef>
              <c:f>Sheet1!$H$1</c:f>
              <c:strCache>
                <c:ptCount val="1"/>
                <c:pt idx="0">
                  <c:v>10th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Sheet1!$H$2:$H$5</c:f>
              <c:numCache>
                <c:formatCode>General</c:formatCode>
                <c:ptCount val="4"/>
                <c:pt idx="0">
                  <c:v>16</c:v>
                </c:pt>
                <c:pt idx="1">
                  <c:v>25</c:v>
                </c:pt>
                <c:pt idx="2">
                  <c:v>44</c:v>
                </c:pt>
                <c:pt idx="3">
                  <c:v>57</c:v>
                </c:pt>
              </c:numCache>
            </c:numRef>
          </c:val>
        </c:ser>
        <c:ser>
          <c:idx val="7"/>
          <c:order val="7"/>
          <c:tx>
            <c:strRef>
              <c:f>Sheet1!$I$1</c:f>
              <c:strCache>
                <c:ptCount val="1"/>
                <c:pt idx="0">
                  <c:v>11th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Sheet1!$I$2:$I$5</c:f>
              <c:numCache>
                <c:formatCode>General</c:formatCode>
                <c:ptCount val="4"/>
                <c:pt idx="0">
                  <c:v>20</c:v>
                </c:pt>
                <c:pt idx="1">
                  <c:v>27</c:v>
                </c:pt>
                <c:pt idx="2">
                  <c:v>45</c:v>
                </c:pt>
                <c:pt idx="3">
                  <c:v>63</c:v>
                </c:pt>
              </c:numCache>
            </c:numRef>
          </c:val>
        </c:ser>
        <c:ser>
          <c:idx val="8"/>
          <c:order val="8"/>
          <c:tx>
            <c:strRef>
              <c:f>Sheet1!$J$1</c:f>
              <c:strCache>
                <c:ptCount val="1"/>
                <c:pt idx="0">
                  <c:v>12th</c:v>
                </c:pt>
              </c:strCache>
            </c:strRef>
          </c:tx>
          <c:cat>
            <c:strRef>
              <c:f>Sheet1!$A$2:$A$5</c:f>
              <c:strCache>
                <c:ptCount val="4"/>
                <c:pt idx="0">
                  <c:v>7. Community values youth/children</c:v>
                </c:pt>
                <c:pt idx="1">
                  <c:v>8. Youth/children as resources</c:v>
                </c:pt>
                <c:pt idx="2">
                  <c:v>9. Service to others</c:v>
                </c:pt>
                <c:pt idx="3">
                  <c:v>10. Safety</c:v>
                </c:pt>
              </c:strCache>
            </c:strRef>
          </c:cat>
          <c:val>
            <c:numRef>
              <c:f>Sheet1!$J$2:$J$5</c:f>
              <c:numCache>
                <c:formatCode>General</c:formatCode>
                <c:ptCount val="4"/>
                <c:pt idx="0">
                  <c:v>20</c:v>
                </c:pt>
                <c:pt idx="1">
                  <c:v>27</c:v>
                </c:pt>
                <c:pt idx="2">
                  <c:v>45</c:v>
                </c:pt>
                <c:pt idx="3">
                  <c:v>66</c:v>
                </c:pt>
              </c:numCache>
            </c:numRef>
          </c:val>
        </c:ser>
        <c:axId val="69673728"/>
        <c:axId val="69675264"/>
      </c:barChart>
      <c:catAx>
        <c:axId val="69673728"/>
        <c:scaling>
          <c:orientation val="minMax"/>
        </c:scaling>
        <c:axPos val="b"/>
        <c:tickLblPos val="nextTo"/>
        <c:txPr>
          <a:bodyPr rot="0" vert="horz"/>
          <a:lstStyle/>
          <a:p>
            <a:pPr>
              <a:defRPr/>
            </a:pPr>
            <a:endParaRPr lang="en-US"/>
          </a:p>
        </c:txPr>
        <c:crossAx val="69675264"/>
        <c:crosses val="autoZero"/>
        <c:auto val="1"/>
        <c:lblAlgn val="ctr"/>
        <c:lblOffset val="100"/>
      </c:catAx>
      <c:valAx>
        <c:axId val="69675264"/>
        <c:scaling>
          <c:orientation val="minMax"/>
          <c:max val="100"/>
        </c:scaling>
        <c:axPos val="l"/>
        <c:majorGridlines/>
        <c:title>
          <c:tx>
            <c:rich>
              <a:bodyPr rot="-5400000" vert="horz"/>
              <a:lstStyle/>
              <a:p>
                <a:pPr>
                  <a:defRPr/>
                </a:pPr>
                <a:r>
                  <a:rPr lang="en-US"/>
                  <a:t>Percent</a:t>
                </a:r>
              </a:p>
            </c:rich>
          </c:tx>
          <c:layout>
            <c:manualLayout>
              <c:xMode val="edge"/>
              <c:yMode val="edge"/>
              <c:x val="1.0728935719989363E-2"/>
              <c:y val="0.24691177456411456"/>
            </c:manualLayout>
          </c:layout>
        </c:title>
        <c:numFmt formatCode="General" sourceLinked="1"/>
        <c:tickLblPos val="nextTo"/>
        <c:crossAx val="69673728"/>
        <c:crosses val="autoZero"/>
        <c:crossBetween val="between"/>
      </c:valAx>
    </c:plotArea>
    <c:legend>
      <c:legendPos val="r"/>
      <c:layout>
        <c:manualLayout>
          <c:xMode val="edge"/>
          <c:yMode val="edge"/>
          <c:x val="0.92321613280495918"/>
          <c:y val="4.2879919683789375E-2"/>
          <c:w val="6.3909144331050008E-2"/>
          <c:h val="0.80482770266001813"/>
        </c:manualLayout>
      </c:layout>
    </c:legend>
    <c:plotVisOnly val="1"/>
  </c:chart>
  <c:txPr>
    <a:bodyPr/>
    <a:lstStyle/>
    <a:p>
      <a:pPr>
        <a:defRPr sz="13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309E-2"/>
          <c:y val="8.5929149069723543E-2"/>
          <c:w val="0.80586117534392576"/>
          <c:h val="0.61169716803481289"/>
        </c:manualLayout>
      </c:layout>
      <c:barChart>
        <c:barDir val="col"/>
        <c:grouping val="clustered"/>
        <c:ser>
          <c:idx val="0"/>
          <c:order val="0"/>
          <c:tx>
            <c:strRef>
              <c:f>Sheet1!$B$1</c:f>
              <c:strCache>
                <c:ptCount val="1"/>
                <c:pt idx="0">
                  <c:v>4th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Sheet1!$B$2:$B$7</c:f>
              <c:numCache>
                <c:formatCode>General</c:formatCode>
                <c:ptCount val="6"/>
                <c:pt idx="0">
                  <c:v>62</c:v>
                </c:pt>
                <c:pt idx="1">
                  <c:v>84</c:v>
                </c:pt>
                <c:pt idx="2">
                  <c:v>53</c:v>
                </c:pt>
                <c:pt idx="3">
                  <c:v>47</c:v>
                </c:pt>
                <c:pt idx="4">
                  <c:v>90</c:v>
                </c:pt>
                <c:pt idx="5">
                  <c:v>90</c:v>
                </c:pt>
              </c:numCache>
            </c:numRef>
          </c:val>
        </c:ser>
        <c:ser>
          <c:idx val="1"/>
          <c:order val="1"/>
          <c:tx>
            <c:strRef>
              <c:f>Sheet1!$C$1</c:f>
              <c:strCache>
                <c:ptCount val="1"/>
                <c:pt idx="0">
                  <c:v>5th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Sheet1!$C$2:$C$7</c:f>
              <c:numCache>
                <c:formatCode>General</c:formatCode>
                <c:ptCount val="6"/>
                <c:pt idx="0">
                  <c:v>58</c:v>
                </c:pt>
                <c:pt idx="1">
                  <c:v>86</c:v>
                </c:pt>
                <c:pt idx="2">
                  <c:v>51</c:v>
                </c:pt>
                <c:pt idx="3">
                  <c:v>46</c:v>
                </c:pt>
                <c:pt idx="4">
                  <c:v>90</c:v>
                </c:pt>
                <c:pt idx="5">
                  <c:v>89</c:v>
                </c:pt>
              </c:numCache>
            </c:numRef>
          </c:val>
        </c:ser>
        <c:ser>
          <c:idx val="2"/>
          <c:order val="2"/>
          <c:tx>
            <c:strRef>
              <c:f>Sheet1!$D$1</c:f>
              <c:strCache>
                <c:ptCount val="1"/>
                <c:pt idx="0">
                  <c:v>6th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Sheet1!$D$2:$D$7</c:f>
              <c:numCache>
                <c:formatCode>General</c:formatCode>
                <c:ptCount val="6"/>
                <c:pt idx="0">
                  <c:v>49</c:v>
                </c:pt>
                <c:pt idx="1">
                  <c:v>69</c:v>
                </c:pt>
                <c:pt idx="2">
                  <c:v>59</c:v>
                </c:pt>
                <c:pt idx="3">
                  <c:v>38</c:v>
                </c:pt>
                <c:pt idx="4">
                  <c:v>91</c:v>
                </c:pt>
                <c:pt idx="5">
                  <c:v>62</c:v>
                </c:pt>
              </c:numCache>
            </c:numRef>
          </c:val>
        </c:ser>
        <c:ser>
          <c:idx val="3"/>
          <c:order val="3"/>
          <c:tx>
            <c:strRef>
              <c:f>Sheet1!$E$1</c:f>
              <c:strCache>
                <c:ptCount val="1"/>
                <c:pt idx="0">
                  <c:v>7th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Sheet1!$E$2:$E$7</c:f>
              <c:numCache>
                <c:formatCode>General</c:formatCode>
                <c:ptCount val="6"/>
                <c:pt idx="0">
                  <c:v>49</c:v>
                </c:pt>
                <c:pt idx="1">
                  <c:v>63</c:v>
                </c:pt>
                <c:pt idx="2">
                  <c:v>55</c:v>
                </c:pt>
                <c:pt idx="3">
                  <c:v>35</c:v>
                </c:pt>
                <c:pt idx="4">
                  <c:v>87</c:v>
                </c:pt>
                <c:pt idx="5">
                  <c:v>54</c:v>
                </c:pt>
              </c:numCache>
            </c:numRef>
          </c:val>
        </c:ser>
        <c:ser>
          <c:idx val="4"/>
          <c:order val="4"/>
          <c:tx>
            <c:strRef>
              <c:f>Sheet1!$F$1</c:f>
              <c:strCache>
                <c:ptCount val="1"/>
                <c:pt idx="0">
                  <c:v>8th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Sheet1!$F$2:$F$7</c:f>
              <c:numCache>
                <c:formatCode>General</c:formatCode>
                <c:ptCount val="6"/>
                <c:pt idx="0">
                  <c:v>45</c:v>
                </c:pt>
                <c:pt idx="1">
                  <c:v>50</c:v>
                </c:pt>
                <c:pt idx="2">
                  <c:v>49</c:v>
                </c:pt>
                <c:pt idx="3">
                  <c:v>26</c:v>
                </c:pt>
                <c:pt idx="4">
                  <c:v>73</c:v>
                </c:pt>
                <c:pt idx="5">
                  <c:v>43</c:v>
                </c:pt>
              </c:numCache>
            </c:numRef>
          </c:val>
        </c:ser>
        <c:ser>
          <c:idx val="5"/>
          <c:order val="5"/>
          <c:tx>
            <c:strRef>
              <c:f>Sheet1!$G$1</c:f>
              <c:strCache>
                <c:ptCount val="1"/>
                <c:pt idx="0">
                  <c:v>9th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Sheet1!$G$2:$G$7</c:f>
              <c:numCache>
                <c:formatCode>General</c:formatCode>
                <c:ptCount val="6"/>
                <c:pt idx="0">
                  <c:v>42</c:v>
                </c:pt>
                <c:pt idx="1">
                  <c:v>44</c:v>
                </c:pt>
                <c:pt idx="2">
                  <c:v>45</c:v>
                </c:pt>
                <c:pt idx="3">
                  <c:v>24</c:v>
                </c:pt>
                <c:pt idx="4">
                  <c:v>68</c:v>
                </c:pt>
                <c:pt idx="5">
                  <c:v>39</c:v>
                </c:pt>
              </c:numCache>
            </c:numRef>
          </c:val>
        </c:ser>
        <c:ser>
          <c:idx val="6"/>
          <c:order val="6"/>
          <c:tx>
            <c:strRef>
              <c:f>Sheet1!$H$1</c:f>
              <c:strCache>
                <c:ptCount val="1"/>
                <c:pt idx="0">
                  <c:v>10th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Sheet1!$H$2:$H$7</c:f>
              <c:numCache>
                <c:formatCode>General</c:formatCode>
                <c:ptCount val="6"/>
                <c:pt idx="0">
                  <c:v>41</c:v>
                </c:pt>
                <c:pt idx="1">
                  <c:v>41</c:v>
                </c:pt>
                <c:pt idx="2">
                  <c:v>39</c:v>
                </c:pt>
                <c:pt idx="3">
                  <c:v>24</c:v>
                </c:pt>
                <c:pt idx="4">
                  <c:v>58</c:v>
                </c:pt>
                <c:pt idx="5">
                  <c:v>45</c:v>
                </c:pt>
              </c:numCache>
            </c:numRef>
          </c:val>
        </c:ser>
        <c:ser>
          <c:idx val="7"/>
          <c:order val="7"/>
          <c:tx>
            <c:strRef>
              <c:f>Sheet1!$I$1</c:f>
              <c:strCache>
                <c:ptCount val="1"/>
                <c:pt idx="0">
                  <c:v>11th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Sheet1!$I$2:$I$7</c:f>
              <c:numCache>
                <c:formatCode>General</c:formatCode>
                <c:ptCount val="6"/>
                <c:pt idx="0">
                  <c:v>40</c:v>
                </c:pt>
                <c:pt idx="1">
                  <c:v>44</c:v>
                </c:pt>
                <c:pt idx="2">
                  <c:v>40</c:v>
                </c:pt>
                <c:pt idx="3">
                  <c:v>26</c:v>
                </c:pt>
                <c:pt idx="4">
                  <c:v>63</c:v>
                </c:pt>
                <c:pt idx="5">
                  <c:v>41</c:v>
                </c:pt>
              </c:numCache>
            </c:numRef>
          </c:val>
        </c:ser>
        <c:ser>
          <c:idx val="8"/>
          <c:order val="8"/>
          <c:tx>
            <c:strRef>
              <c:f>Sheet1!$J$1</c:f>
              <c:strCache>
                <c:ptCount val="1"/>
                <c:pt idx="0">
                  <c:v>12th</c:v>
                </c:pt>
              </c:strCache>
            </c:strRef>
          </c:tx>
          <c:cat>
            <c:strRef>
              <c:f>Sheet1!$A$2:$A$7</c:f>
              <c:strCache>
                <c:ptCount val="6"/>
                <c:pt idx="0">
                  <c:v>11. Family boundaries</c:v>
                </c:pt>
                <c:pt idx="1">
                  <c:v>12. School boundaries</c:v>
                </c:pt>
                <c:pt idx="2">
                  <c:v>13. Neighborhood boundaries</c:v>
                </c:pt>
                <c:pt idx="3">
                  <c:v>14. Adult role models</c:v>
                </c:pt>
                <c:pt idx="4">
                  <c:v>15. Positive peer influence</c:v>
                </c:pt>
                <c:pt idx="5">
                  <c:v>16. High expectations</c:v>
                </c:pt>
              </c:strCache>
            </c:strRef>
          </c:cat>
          <c:val>
            <c:numRef>
              <c:f>Sheet1!$J$2:$J$7</c:f>
              <c:numCache>
                <c:formatCode>General</c:formatCode>
                <c:ptCount val="6"/>
                <c:pt idx="0">
                  <c:v>34</c:v>
                </c:pt>
                <c:pt idx="1">
                  <c:v>41</c:v>
                </c:pt>
                <c:pt idx="2">
                  <c:v>34</c:v>
                </c:pt>
                <c:pt idx="3">
                  <c:v>27</c:v>
                </c:pt>
                <c:pt idx="4">
                  <c:v>56</c:v>
                </c:pt>
                <c:pt idx="5">
                  <c:v>44</c:v>
                </c:pt>
              </c:numCache>
            </c:numRef>
          </c:val>
        </c:ser>
        <c:axId val="69862912"/>
        <c:axId val="69864448"/>
      </c:barChart>
      <c:catAx>
        <c:axId val="69862912"/>
        <c:scaling>
          <c:orientation val="minMax"/>
        </c:scaling>
        <c:axPos val="b"/>
        <c:tickLblPos val="nextTo"/>
        <c:txPr>
          <a:bodyPr rot="0" vert="horz"/>
          <a:lstStyle/>
          <a:p>
            <a:pPr>
              <a:defRPr/>
            </a:pPr>
            <a:endParaRPr lang="en-US"/>
          </a:p>
        </c:txPr>
        <c:crossAx val="69864448"/>
        <c:crosses val="autoZero"/>
        <c:auto val="1"/>
        <c:lblAlgn val="ctr"/>
        <c:lblOffset val="100"/>
      </c:catAx>
      <c:valAx>
        <c:axId val="69864448"/>
        <c:scaling>
          <c:orientation val="minMax"/>
        </c:scaling>
        <c:axPos val="l"/>
        <c:majorGridlines/>
        <c:title>
          <c:tx>
            <c:rich>
              <a:bodyPr rot="-5400000" vert="horz"/>
              <a:lstStyle/>
              <a:p>
                <a:pPr>
                  <a:defRPr/>
                </a:pPr>
                <a:r>
                  <a:rPr lang="en-US"/>
                  <a:t>Percent</a:t>
                </a:r>
              </a:p>
            </c:rich>
          </c:tx>
          <c:layout>
            <c:manualLayout>
              <c:xMode val="edge"/>
              <c:yMode val="edge"/>
              <c:x val="1.0728935719989363E-2"/>
              <c:y val="0.24691177456411456"/>
            </c:manualLayout>
          </c:layout>
        </c:title>
        <c:numFmt formatCode="General" sourceLinked="1"/>
        <c:tickLblPos val="nextTo"/>
        <c:crossAx val="69862912"/>
        <c:crosses val="autoZero"/>
        <c:crossBetween val="between"/>
      </c:valAx>
    </c:plotArea>
    <c:legend>
      <c:legendPos val="r"/>
      <c:layout>
        <c:manualLayout>
          <c:xMode val="edge"/>
          <c:yMode val="edge"/>
          <c:x val="0.92321613280495918"/>
          <c:y val="4.2879919683789375E-2"/>
          <c:w val="6.3909144331050008E-2"/>
          <c:h val="0.80482770266001813"/>
        </c:manualLayout>
      </c:layout>
      <c:txPr>
        <a:bodyPr/>
        <a:lstStyle/>
        <a:p>
          <a:pPr>
            <a:defRPr sz="1200"/>
          </a:pPr>
          <a:endParaRPr lang="en-US"/>
        </a:p>
      </c:txPr>
    </c:legend>
    <c:plotVisOnly val="1"/>
  </c:chart>
  <c:txPr>
    <a:bodyPr/>
    <a:lstStyle/>
    <a:p>
      <a:pPr>
        <a:defRPr sz="11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351E-2"/>
          <c:y val="8.5929149069723543E-2"/>
          <c:w val="0.80586117534392576"/>
          <c:h val="0.611697168034813"/>
        </c:manualLayout>
      </c:layout>
      <c:barChart>
        <c:barDir val="col"/>
        <c:grouping val="clustered"/>
        <c:ser>
          <c:idx val="0"/>
          <c:order val="0"/>
          <c:tx>
            <c:strRef>
              <c:f>Sheet1!$B$1</c:f>
              <c:strCache>
                <c:ptCount val="1"/>
                <c:pt idx="0">
                  <c:v>4th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Sheet1!$B$2:$B$6</c:f>
              <c:numCache>
                <c:formatCode>General</c:formatCode>
                <c:ptCount val="5"/>
                <c:pt idx="0">
                  <c:v>74</c:v>
                </c:pt>
                <c:pt idx="1">
                  <c:v>56</c:v>
                </c:pt>
                <c:pt idx="2">
                  <c:v>78</c:v>
                </c:pt>
                <c:pt idx="3">
                  <c:v>83</c:v>
                </c:pt>
                <c:pt idx="4">
                  <c:v>58</c:v>
                </c:pt>
              </c:numCache>
            </c:numRef>
          </c:val>
        </c:ser>
        <c:ser>
          <c:idx val="1"/>
          <c:order val="1"/>
          <c:tx>
            <c:strRef>
              <c:f>Sheet1!$C$1</c:f>
              <c:strCache>
                <c:ptCount val="1"/>
                <c:pt idx="0">
                  <c:v>5th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Sheet1!$C$2:$C$6</c:f>
              <c:numCache>
                <c:formatCode>General</c:formatCode>
                <c:ptCount val="5"/>
                <c:pt idx="0">
                  <c:v>73</c:v>
                </c:pt>
                <c:pt idx="1">
                  <c:v>43</c:v>
                </c:pt>
                <c:pt idx="2">
                  <c:v>78</c:v>
                </c:pt>
                <c:pt idx="3">
                  <c:v>77</c:v>
                </c:pt>
                <c:pt idx="4">
                  <c:v>50</c:v>
                </c:pt>
              </c:numCache>
            </c:numRef>
          </c:val>
        </c:ser>
        <c:ser>
          <c:idx val="2"/>
          <c:order val="2"/>
          <c:tx>
            <c:strRef>
              <c:f>Sheet1!$D$1</c:f>
              <c:strCache>
                <c:ptCount val="1"/>
                <c:pt idx="0">
                  <c:v>6th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Sheet1!$D$2:$D$6</c:f>
              <c:numCache>
                <c:formatCode>General</c:formatCode>
                <c:ptCount val="5"/>
                <c:pt idx="0">
                  <c:v>72</c:v>
                </c:pt>
                <c:pt idx="1">
                  <c:v>66</c:v>
                </c:pt>
                <c:pt idx="2">
                  <c:v>35</c:v>
                </c:pt>
                <c:pt idx="3">
                  <c:v>72</c:v>
                </c:pt>
                <c:pt idx="4">
                  <c:v>25</c:v>
                </c:pt>
              </c:numCache>
            </c:numRef>
          </c:val>
        </c:ser>
        <c:ser>
          <c:idx val="3"/>
          <c:order val="3"/>
          <c:tx>
            <c:strRef>
              <c:f>Sheet1!$E$1</c:f>
              <c:strCache>
                <c:ptCount val="1"/>
                <c:pt idx="0">
                  <c:v>7th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Sheet1!$E$2:$E$6</c:f>
              <c:numCache>
                <c:formatCode>General</c:formatCode>
                <c:ptCount val="5"/>
                <c:pt idx="0">
                  <c:v>71</c:v>
                </c:pt>
                <c:pt idx="1">
                  <c:v>62</c:v>
                </c:pt>
                <c:pt idx="2">
                  <c:v>35</c:v>
                </c:pt>
                <c:pt idx="3">
                  <c:v>63</c:v>
                </c:pt>
                <c:pt idx="4">
                  <c:v>24</c:v>
                </c:pt>
              </c:numCache>
            </c:numRef>
          </c:val>
        </c:ser>
        <c:ser>
          <c:idx val="4"/>
          <c:order val="4"/>
          <c:tx>
            <c:strRef>
              <c:f>Sheet1!$F$1</c:f>
              <c:strCache>
                <c:ptCount val="1"/>
                <c:pt idx="0">
                  <c:v>8th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Sheet1!$F$2:$F$6</c:f>
              <c:numCache>
                <c:formatCode>General</c:formatCode>
                <c:ptCount val="5"/>
                <c:pt idx="0">
                  <c:v>62</c:v>
                </c:pt>
                <c:pt idx="1">
                  <c:v>57</c:v>
                </c:pt>
                <c:pt idx="2">
                  <c:v>39</c:v>
                </c:pt>
                <c:pt idx="3">
                  <c:v>48</c:v>
                </c:pt>
                <c:pt idx="4">
                  <c:v>25</c:v>
                </c:pt>
              </c:numCache>
            </c:numRef>
          </c:val>
        </c:ser>
        <c:ser>
          <c:idx val="5"/>
          <c:order val="5"/>
          <c:tx>
            <c:strRef>
              <c:f>Sheet1!$G$1</c:f>
              <c:strCache>
                <c:ptCount val="1"/>
                <c:pt idx="0">
                  <c:v>9th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Sheet1!$G$2:$G$6</c:f>
              <c:numCache>
                <c:formatCode>General</c:formatCode>
                <c:ptCount val="5"/>
                <c:pt idx="0">
                  <c:v>61</c:v>
                </c:pt>
                <c:pt idx="1">
                  <c:v>58</c:v>
                </c:pt>
                <c:pt idx="2">
                  <c:v>47</c:v>
                </c:pt>
                <c:pt idx="3">
                  <c:v>55</c:v>
                </c:pt>
                <c:pt idx="4">
                  <c:v>25</c:v>
                </c:pt>
              </c:numCache>
            </c:numRef>
          </c:val>
        </c:ser>
        <c:ser>
          <c:idx val="6"/>
          <c:order val="6"/>
          <c:tx>
            <c:strRef>
              <c:f>Sheet1!$H$1</c:f>
              <c:strCache>
                <c:ptCount val="1"/>
                <c:pt idx="0">
                  <c:v>10th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Sheet1!$H$2:$H$6</c:f>
              <c:numCache>
                <c:formatCode>General</c:formatCode>
                <c:ptCount val="5"/>
                <c:pt idx="0">
                  <c:v>60</c:v>
                </c:pt>
                <c:pt idx="1">
                  <c:v>58</c:v>
                </c:pt>
                <c:pt idx="2">
                  <c:v>45</c:v>
                </c:pt>
                <c:pt idx="3">
                  <c:v>57</c:v>
                </c:pt>
                <c:pt idx="4">
                  <c:v>23</c:v>
                </c:pt>
              </c:numCache>
            </c:numRef>
          </c:val>
        </c:ser>
        <c:ser>
          <c:idx val="7"/>
          <c:order val="7"/>
          <c:tx>
            <c:strRef>
              <c:f>Sheet1!$I$1</c:f>
              <c:strCache>
                <c:ptCount val="1"/>
                <c:pt idx="0">
                  <c:v>11th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Sheet1!$I$2:$I$6</c:f>
              <c:numCache>
                <c:formatCode>General</c:formatCode>
                <c:ptCount val="5"/>
                <c:pt idx="0">
                  <c:v>60</c:v>
                </c:pt>
                <c:pt idx="1">
                  <c:v>66</c:v>
                </c:pt>
                <c:pt idx="2">
                  <c:v>50</c:v>
                </c:pt>
                <c:pt idx="3">
                  <c:v>64</c:v>
                </c:pt>
                <c:pt idx="4">
                  <c:v>20</c:v>
                </c:pt>
              </c:numCache>
            </c:numRef>
          </c:val>
        </c:ser>
        <c:ser>
          <c:idx val="8"/>
          <c:order val="8"/>
          <c:tx>
            <c:strRef>
              <c:f>Sheet1!$J$1</c:f>
              <c:strCache>
                <c:ptCount val="1"/>
                <c:pt idx="0">
                  <c:v>12th</c:v>
                </c:pt>
              </c:strCache>
            </c:strRef>
          </c:tx>
          <c:cat>
            <c:strRef>
              <c:f>Sheet1!$A$2:$A$6</c:f>
              <c:strCache>
                <c:ptCount val="5"/>
                <c:pt idx="0">
                  <c:v>21. Achievement motivation</c:v>
                </c:pt>
                <c:pt idx="1">
                  <c:v>22. Learning engagement</c:v>
                </c:pt>
                <c:pt idx="2">
                  <c:v>23. Homework</c:v>
                </c:pt>
                <c:pt idx="3">
                  <c:v>24. Bonding to school and adults at school</c:v>
                </c:pt>
                <c:pt idx="4">
                  <c:v>25. Reading for pleasure</c:v>
                </c:pt>
              </c:strCache>
            </c:strRef>
          </c:cat>
          <c:val>
            <c:numRef>
              <c:f>Sheet1!$J$2:$J$6</c:f>
              <c:numCache>
                <c:formatCode>General</c:formatCode>
                <c:ptCount val="5"/>
                <c:pt idx="0">
                  <c:v>57</c:v>
                </c:pt>
                <c:pt idx="1">
                  <c:v>62</c:v>
                </c:pt>
                <c:pt idx="2">
                  <c:v>41</c:v>
                </c:pt>
                <c:pt idx="3">
                  <c:v>58</c:v>
                </c:pt>
                <c:pt idx="4">
                  <c:v>23</c:v>
                </c:pt>
              </c:numCache>
            </c:numRef>
          </c:val>
        </c:ser>
        <c:axId val="69969024"/>
        <c:axId val="69970560"/>
      </c:barChart>
      <c:catAx>
        <c:axId val="69969024"/>
        <c:scaling>
          <c:orientation val="minMax"/>
        </c:scaling>
        <c:axPos val="b"/>
        <c:tickLblPos val="nextTo"/>
        <c:txPr>
          <a:bodyPr rot="0" vert="horz"/>
          <a:lstStyle/>
          <a:p>
            <a:pPr>
              <a:defRPr/>
            </a:pPr>
            <a:endParaRPr lang="en-US"/>
          </a:p>
        </c:txPr>
        <c:crossAx val="69970560"/>
        <c:crosses val="autoZero"/>
        <c:auto val="1"/>
        <c:lblAlgn val="ctr"/>
        <c:lblOffset val="100"/>
      </c:catAx>
      <c:valAx>
        <c:axId val="69970560"/>
        <c:scaling>
          <c:orientation val="minMax"/>
        </c:scaling>
        <c:axPos val="l"/>
        <c:majorGridlines/>
        <c:title>
          <c:tx>
            <c:rich>
              <a:bodyPr rot="-5400000" vert="horz"/>
              <a:lstStyle/>
              <a:p>
                <a:pPr>
                  <a:defRPr/>
                </a:pPr>
                <a:r>
                  <a:rPr lang="en-US"/>
                  <a:t>Percet</a:t>
                </a:r>
              </a:p>
            </c:rich>
          </c:tx>
          <c:layout>
            <c:manualLayout>
              <c:xMode val="edge"/>
              <c:yMode val="edge"/>
              <c:x val="8.5831485759914547E-3"/>
              <c:y val="0.26724744196817579"/>
            </c:manualLayout>
          </c:layout>
        </c:title>
        <c:numFmt formatCode="General" sourceLinked="1"/>
        <c:tickLblPos val="nextTo"/>
        <c:crossAx val="69969024"/>
        <c:crosses val="autoZero"/>
        <c:crossBetween val="between"/>
      </c:valAx>
    </c:plotArea>
    <c:legend>
      <c:legendPos val="r"/>
      <c:layout>
        <c:manualLayout>
          <c:xMode val="edge"/>
          <c:yMode val="edge"/>
          <c:x val="0.92321613280495929"/>
          <c:y val="4.2879919683789375E-2"/>
          <c:w val="6.3909144331050008E-2"/>
          <c:h val="0.80482770266001802"/>
        </c:manualLayout>
      </c:layout>
    </c:legend>
    <c:plotVisOnly val="1"/>
  </c:chart>
  <c:txPr>
    <a:bodyPr/>
    <a:lstStyle/>
    <a:p>
      <a:pPr>
        <a:defRPr sz="13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448E-2"/>
          <c:y val="8.5929149069723543E-2"/>
          <c:w val="0.80586117534392576"/>
          <c:h val="0.61169716803481333"/>
        </c:manualLayout>
      </c:layout>
      <c:barChart>
        <c:barDir val="col"/>
        <c:grouping val="clustered"/>
        <c:ser>
          <c:idx val="0"/>
          <c:order val="0"/>
          <c:tx>
            <c:strRef>
              <c:f>Sheet1!$B$1</c:f>
              <c:strCache>
                <c:ptCount val="1"/>
                <c:pt idx="0">
                  <c:v>4th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Sheet1!$B$2:$B$7</c:f>
              <c:numCache>
                <c:formatCode>General</c:formatCode>
                <c:ptCount val="6"/>
                <c:pt idx="0">
                  <c:v>87</c:v>
                </c:pt>
                <c:pt idx="1">
                  <c:v>67</c:v>
                </c:pt>
                <c:pt idx="2">
                  <c:v>83</c:v>
                </c:pt>
                <c:pt idx="3">
                  <c:v>88</c:v>
                </c:pt>
                <c:pt idx="4">
                  <c:v>85</c:v>
                </c:pt>
                <c:pt idx="5">
                  <c:v>76</c:v>
                </c:pt>
              </c:numCache>
            </c:numRef>
          </c:val>
        </c:ser>
        <c:ser>
          <c:idx val="1"/>
          <c:order val="1"/>
          <c:tx>
            <c:strRef>
              <c:f>Sheet1!$C$1</c:f>
              <c:strCache>
                <c:ptCount val="1"/>
                <c:pt idx="0">
                  <c:v>5th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Sheet1!$C$2:$C$7</c:f>
              <c:numCache>
                <c:formatCode>General</c:formatCode>
                <c:ptCount val="6"/>
                <c:pt idx="0">
                  <c:v>87</c:v>
                </c:pt>
                <c:pt idx="1">
                  <c:v>72</c:v>
                </c:pt>
                <c:pt idx="2">
                  <c:v>85</c:v>
                </c:pt>
                <c:pt idx="3">
                  <c:v>89</c:v>
                </c:pt>
                <c:pt idx="4">
                  <c:v>84</c:v>
                </c:pt>
                <c:pt idx="5">
                  <c:v>75</c:v>
                </c:pt>
              </c:numCache>
            </c:numRef>
          </c:val>
        </c:ser>
        <c:ser>
          <c:idx val="2"/>
          <c:order val="2"/>
          <c:tx>
            <c:strRef>
              <c:f>Sheet1!$D$1</c:f>
              <c:strCache>
                <c:ptCount val="1"/>
                <c:pt idx="0">
                  <c:v>6th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Sheet1!$D$2:$D$7</c:f>
              <c:numCache>
                <c:formatCode>General</c:formatCode>
                <c:ptCount val="6"/>
                <c:pt idx="0">
                  <c:v>57</c:v>
                </c:pt>
                <c:pt idx="1">
                  <c:v>56</c:v>
                </c:pt>
                <c:pt idx="2">
                  <c:v>62</c:v>
                </c:pt>
                <c:pt idx="3">
                  <c:v>71</c:v>
                </c:pt>
                <c:pt idx="4">
                  <c:v>64</c:v>
                </c:pt>
                <c:pt idx="5">
                  <c:v>80</c:v>
                </c:pt>
              </c:numCache>
            </c:numRef>
          </c:val>
        </c:ser>
        <c:ser>
          <c:idx val="3"/>
          <c:order val="3"/>
          <c:tx>
            <c:strRef>
              <c:f>Sheet1!$E$1</c:f>
              <c:strCache>
                <c:ptCount val="1"/>
                <c:pt idx="0">
                  <c:v>7th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Sheet1!$E$2:$E$7</c:f>
              <c:numCache>
                <c:formatCode>General</c:formatCode>
                <c:ptCount val="6"/>
                <c:pt idx="0">
                  <c:v>50</c:v>
                </c:pt>
                <c:pt idx="1">
                  <c:v>53</c:v>
                </c:pt>
                <c:pt idx="2">
                  <c:v>59</c:v>
                </c:pt>
                <c:pt idx="3">
                  <c:v>66</c:v>
                </c:pt>
                <c:pt idx="4">
                  <c:v>60</c:v>
                </c:pt>
                <c:pt idx="5">
                  <c:v>75</c:v>
                </c:pt>
              </c:numCache>
            </c:numRef>
          </c:val>
        </c:ser>
        <c:ser>
          <c:idx val="4"/>
          <c:order val="4"/>
          <c:tx>
            <c:strRef>
              <c:f>Sheet1!$F$1</c:f>
              <c:strCache>
                <c:ptCount val="1"/>
                <c:pt idx="0">
                  <c:v>8th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Sheet1!$F$2:$F$7</c:f>
              <c:numCache>
                <c:formatCode>General</c:formatCode>
                <c:ptCount val="6"/>
                <c:pt idx="0">
                  <c:v>44</c:v>
                </c:pt>
                <c:pt idx="1">
                  <c:v>48</c:v>
                </c:pt>
                <c:pt idx="2">
                  <c:v>58</c:v>
                </c:pt>
                <c:pt idx="3">
                  <c:v>62</c:v>
                </c:pt>
                <c:pt idx="4">
                  <c:v>56</c:v>
                </c:pt>
                <c:pt idx="5">
                  <c:v>61</c:v>
                </c:pt>
              </c:numCache>
            </c:numRef>
          </c:val>
        </c:ser>
        <c:ser>
          <c:idx val="5"/>
          <c:order val="5"/>
          <c:tx>
            <c:strRef>
              <c:f>Sheet1!$G$1</c:f>
              <c:strCache>
                <c:ptCount val="1"/>
                <c:pt idx="0">
                  <c:v>9th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Sheet1!$G$2:$G$7</c:f>
              <c:numCache>
                <c:formatCode>General</c:formatCode>
                <c:ptCount val="6"/>
                <c:pt idx="0">
                  <c:v>46</c:v>
                </c:pt>
                <c:pt idx="1">
                  <c:v>48</c:v>
                </c:pt>
                <c:pt idx="2">
                  <c:v>67</c:v>
                </c:pt>
                <c:pt idx="3">
                  <c:v>64</c:v>
                </c:pt>
                <c:pt idx="4">
                  <c:v>59</c:v>
                </c:pt>
                <c:pt idx="5">
                  <c:v>48</c:v>
                </c:pt>
              </c:numCache>
            </c:numRef>
          </c:val>
        </c:ser>
        <c:ser>
          <c:idx val="6"/>
          <c:order val="6"/>
          <c:tx>
            <c:strRef>
              <c:f>Sheet1!$H$1</c:f>
              <c:strCache>
                <c:ptCount val="1"/>
                <c:pt idx="0">
                  <c:v>10th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Sheet1!$H$2:$H$7</c:f>
              <c:numCache>
                <c:formatCode>General</c:formatCode>
                <c:ptCount val="6"/>
                <c:pt idx="0">
                  <c:v>47</c:v>
                </c:pt>
                <c:pt idx="1">
                  <c:v>47</c:v>
                </c:pt>
                <c:pt idx="2">
                  <c:v>70</c:v>
                </c:pt>
                <c:pt idx="3">
                  <c:v>66</c:v>
                </c:pt>
                <c:pt idx="4">
                  <c:v>62</c:v>
                </c:pt>
                <c:pt idx="5">
                  <c:v>38</c:v>
                </c:pt>
              </c:numCache>
            </c:numRef>
          </c:val>
        </c:ser>
        <c:ser>
          <c:idx val="7"/>
          <c:order val="7"/>
          <c:tx>
            <c:strRef>
              <c:f>Sheet1!$I$1</c:f>
              <c:strCache>
                <c:ptCount val="1"/>
                <c:pt idx="0">
                  <c:v>11th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Sheet1!$I$2:$I$7</c:f>
              <c:numCache>
                <c:formatCode>General</c:formatCode>
                <c:ptCount val="6"/>
                <c:pt idx="0">
                  <c:v>50</c:v>
                </c:pt>
                <c:pt idx="1">
                  <c:v>47</c:v>
                </c:pt>
                <c:pt idx="2">
                  <c:v>74</c:v>
                </c:pt>
                <c:pt idx="3">
                  <c:v>69</c:v>
                </c:pt>
                <c:pt idx="4">
                  <c:v>68</c:v>
                </c:pt>
                <c:pt idx="5">
                  <c:v>35</c:v>
                </c:pt>
              </c:numCache>
            </c:numRef>
          </c:val>
        </c:ser>
        <c:ser>
          <c:idx val="8"/>
          <c:order val="8"/>
          <c:tx>
            <c:strRef>
              <c:f>Sheet1!$J$1</c:f>
              <c:strCache>
                <c:ptCount val="1"/>
                <c:pt idx="0">
                  <c:v>12th</c:v>
                </c:pt>
              </c:strCache>
            </c:strRef>
          </c:tx>
          <c:cat>
            <c:strRef>
              <c:f>Sheet1!$A$2:$A$7</c:f>
              <c:strCache>
                <c:ptCount val="6"/>
                <c:pt idx="0">
                  <c:v>26. Caring</c:v>
                </c:pt>
                <c:pt idx="1">
                  <c:v>27. Equality and social justice</c:v>
                </c:pt>
                <c:pt idx="2">
                  <c:v>28. Integrity</c:v>
                </c:pt>
                <c:pt idx="3">
                  <c:v>29. Honesty</c:v>
                </c:pt>
                <c:pt idx="4">
                  <c:v>30. Responsibility</c:v>
                </c:pt>
                <c:pt idx="5">
                  <c:v>31. Restraint/ healthy lifestyle</c:v>
                </c:pt>
              </c:strCache>
            </c:strRef>
          </c:cat>
          <c:val>
            <c:numRef>
              <c:f>Sheet1!$J$2:$J$7</c:f>
              <c:numCache>
                <c:formatCode>General</c:formatCode>
                <c:ptCount val="6"/>
                <c:pt idx="0">
                  <c:v>51</c:v>
                </c:pt>
                <c:pt idx="1">
                  <c:v>46</c:v>
                </c:pt>
                <c:pt idx="2">
                  <c:v>79</c:v>
                </c:pt>
                <c:pt idx="3">
                  <c:v>71</c:v>
                </c:pt>
                <c:pt idx="4">
                  <c:v>69</c:v>
                </c:pt>
                <c:pt idx="5">
                  <c:v>29</c:v>
                </c:pt>
              </c:numCache>
            </c:numRef>
          </c:val>
        </c:ser>
        <c:axId val="70104960"/>
        <c:axId val="70106496"/>
      </c:barChart>
      <c:catAx>
        <c:axId val="70104960"/>
        <c:scaling>
          <c:orientation val="minMax"/>
        </c:scaling>
        <c:axPos val="b"/>
        <c:tickLblPos val="nextTo"/>
        <c:txPr>
          <a:bodyPr rot="0" vert="horz"/>
          <a:lstStyle/>
          <a:p>
            <a:pPr>
              <a:defRPr/>
            </a:pPr>
            <a:endParaRPr lang="en-US"/>
          </a:p>
        </c:txPr>
        <c:crossAx val="70106496"/>
        <c:crosses val="autoZero"/>
        <c:auto val="1"/>
        <c:lblAlgn val="ctr"/>
        <c:lblOffset val="100"/>
      </c:catAx>
      <c:valAx>
        <c:axId val="70106496"/>
        <c:scaling>
          <c:orientation val="minMax"/>
          <c:max val="100"/>
        </c:scaling>
        <c:axPos val="l"/>
        <c:majorGridlines/>
        <c:title>
          <c:tx>
            <c:rich>
              <a:bodyPr rot="-5400000" vert="horz"/>
              <a:lstStyle/>
              <a:p>
                <a:pPr>
                  <a:defRPr/>
                </a:pPr>
                <a:r>
                  <a:rPr lang="en-US"/>
                  <a:t>Percent</a:t>
                </a:r>
              </a:p>
            </c:rich>
          </c:tx>
          <c:layout>
            <c:manualLayout>
              <c:xMode val="edge"/>
              <c:yMode val="edge"/>
              <c:x val="1.0728935719989363E-2"/>
              <c:y val="0.24691177456411473"/>
            </c:manualLayout>
          </c:layout>
        </c:title>
        <c:numFmt formatCode="General" sourceLinked="1"/>
        <c:tickLblPos val="nextTo"/>
        <c:crossAx val="70104960"/>
        <c:crosses val="autoZero"/>
        <c:crossBetween val="between"/>
      </c:valAx>
    </c:plotArea>
    <c:legend>
      <c:legendPos val="r"/>
      <c:layout>
        <c:manualLayout>
          <c:xMode val="edge"/>
          <c:yMode val="edge"/>
          <c:x val="0.92321613280495862"/>
          <c:y val="4.2879919683789375E-2"/>
          <c:w val="6.3909144331050008E-2"/>
          <c:h val="0.80482770266001868"/>
        </c:manualLayout>
      </c:layout>
    </c:legend>
    <c:plotVisOnly val="1"/>
  </c:chart>
  <c:txPr>
    <a:bodyPr/>
    <a:lstStyle/>
    <a:p>
      <a:pPr>
        <a:defRPr sz="12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3"/>
  <c:chart>
    <c:plotArea>
      <c:layout>
        <c:manualLayout>
          <c:layoutTarget val="inner"/>
          <c:xMode val="edge"/>
          <c:yMode val="edge"/>
          <c:x val="9.3751298877061448E-2"/>
          <c:y val="8.5929149069723543E-2"/>
          <c:w val="0.80586117534392576"/>
          <c:h val="0.61169716803481333"/>
        </c:manualLayout>
      </c:layout>
      <c:barChart>
        <c:barDir val="col"/>
        <c:grouping val="clustered"/>
        <c:ser>
          <c:idx val="0"/>
          <c:order val="0"/>
          <c:tx>
            <c:strRef>
              <c:f>Sheet1!$B$1</c:f>
              <c:strCache>
                <c:ptCount val="1"/>
                <c:pt idx="0">
                  <c:v>4th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Sheet1!$B$2:$B$6</c:f>
              <c:numCache>
                <c:formatCode>General</c:formatCode>
                <c:ptCount val="5"/>
                <c:pt idx="0">
                  <c:v>47</c:v>
                </c:pt>
                <c:pt idx="1">
                  <c:v>49</c:v>
                </c:pt>
                <c:pt idx="2">
                  <c:v>67</c:v>
                </c:pt>
                <c:pt idx="3">
                  <c:v>78</c:v>
                </c:pt>
                <c:pt idx="4">
                  <c:v>82</c:v>
                </c:pt>
              </c:numCache>
            </c:numRef>
          </c:val>
        </c:ser>
        <c:ser>
          <c:idx val="1"/>
          <c:order val="1"/>
          <c:tx>
            <c:strRef>
              <c:f>Sheet1!$C$1</c:f>
              <c:strCache>
                <c:ptCount val="1"/>
                <c:pt idx="0">
                  <c:v>5th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Sheet1!$C$2:$C$6</c:f>
              <c:numCache>
                <c:formatCode>General</c:formatCode>
                <c:ptCount val="5"/>
                <c:pt idx="0">
                  <c:v>47</c:v>
                </c:pt>
                <c:pt idx="1">
                  <c:v>48</c:v>
                </c:pt>
                <c:pt idx="2">
                  <c:v>66</c:v>
                </c:pt>
                <c:pt idx="3">
                  <c:v>79</c:v>
                </c:pt>
                <c:pt idx="4">
                  <c:v>71</c:v>
                </c:pt>
              </c:numCache>
            </c:numRef>
          </c:val>
        </c:ser>
        <c:ser>
          <c:idx val="2"/>
          <c:order val="2"/>
          <c:tx>
            <c:strRef>
              <c:f>Sheet1!$D$1</c:f>
              <c:strCache>
                <c:ptCount val="1"/>
                <c:pt idx="0">
                  <c:v>6th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Sheet1!$D$2:$D$6</c:f>
              <c:numCache>
                <c:formatCode>General</c:formatCode>
                <c:ptCount val="5"/>
                <c:pt idx="0">
                  <c:v>32</c:v>
                </c:pt>
                <c:pt idx="1">
                  <c:v>51</c:v>
                </c:pt>
                <c:pt idx="2">
                  <c:v>41</c:v>
                </c:pt>
                <c:pt idx="3">
                  <c:v>59</c:v>
                </c:pt>
                <c:pt idx="4">
                  <c:v>64</c:v>
                </c:pt>
              </c:numCache>
            </c:numRef>
          </c:val>
        </c:ser>
        <c:ser>
          <c:idx val="3"/>
          <c:order val="3"/>
          <c:tx>
            <c:strRef>
              <c:f>Sheet1!$E$1</c:f>
              <c:strCache>
                <c:ptCount val="1"/>
                <c:pt idx="0">
                  <c:v>7th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Sheet1!$E$2:$E$6</c:f>
              <c:numCache>
                <c:formatCode>General</c:formatCode>
                <c:ptCount val="5"/>
                <c:pt idx="0">
                  <c:v>29</c:v>
                </c:pt>
                <c:pt idx="1">
                  <c:v>45</c:v>
                </c:pt>
                <c:pt idx="2">
                  <c:v>37</c:v>
                </c:pt>
                <c:pt idx="3">
                  <c:v>54</c:v>
                </c:pt>
                <c:pt idx="4">
                  <c:v>55</c:v>
                </c:pt>
              </c:numCache>
            </c:numRef>
          </c:val>
        </c:ser>
        <c:ser>
          <c:idx val="4"/>
          <c:order val="4"/>
          <c:tx>
            <c:strRef>
              <c:f>Sheet1!$F$1</c:f>
              <c:strCache>
                <c:ptCount val="1"/>
                <c:pt idx="0">
                  <c:v>8th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Sheet1!$F$2:$F$6</c:f>
              <c:numCache>
                <c:formatCode>General</c:formatCode>
                <c:ptCount val="5"/>
                <c:pt idx="0">
                  <c:v>27</c:v>
                </c:pt>
                <c:pt idx="1">
                  <c:v>45</c:v>
                </c:pt>
                <c:pt idx="2">
                  <c:v>37</c:v>
                </c:pt>
                <c:pt idx="3">
                  <c:v>42</c:v>
                </c:pt>
                <c:pt idx="4">
                  <c:v>47</c:v>
                </c:pt>
              </c:numCache>
            </c:numRef>
          </c:val>
        </c:ser>
        <c:ser>
          <c:idx val="5"/>
          <c:order val="5"/>
          <c:tx>
            <c:strRef>
              <c:f>Sheet1!$G$1</c:f>
              <c:strCache>
                <c:ptCount val="1"/>
                <c:pt idx="0">
                  <c:v>9th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Sheet1!$G$2:$G$6</c:f>
              <c:numCache>
                <c:formatCode>General</c:formatCode>
                <c:ptCount val="5"/>
                <c:pt idx="0">
                  <c:v>27</c:v>
                </c:pt>
                <c:pt idx="1">
                  <c:v>44</c:v>
                </c:pt>
                <c:pt idx="2">
                  <c:v>34</c:v>
                </c:pt>
                <c:pt idx="3">
                  <c:v>42</c:v>
                </c:pt>
                <c:pt idx="4">
                  <c:v>43</c:v>
                </c:pt>
              </c:numCache>
            </c:numRef>
          </c:val>
        </c:ser>
        <c:ser>
          <c:idx val="6"/>
          <c:order val="6"/>
          <c:tx>
            <c:strRef>
              <c:f>Sheet1!$H$1</c:f>
              <c:strCache>
                <c:ptCount val="1"/>
                <c:pt idx="0">
                  <c:v>10th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Sheet1!$H$2:$H$6</c:f>
              <c:numCache>
                <c:formatCode>General</c:formatCode>
                <c:ptCount val="5"/>
                <c:pt idx="0">
                  <c:v>30</c:v>
                </c:pt>
                <c:pt idx="1">
                  <c:v>42</c:v>
                </c:pt>
                <c:pt idx="2">
                  <c:v>32</c:v>
                </c:pt>
                <c:pt idx="3">
                  <c:v>37</c:v>
                </c:pt>
                <c:pt idx="4">
                  <c:v>44</c:v>
                </c:pt>
              </c:numCache>
            </c:numRef>
          </c:val>
        </c:ser>
        <c:ser>
          <c:idx val="7"/>
          <c:order val="7"/>
          <c:tx>
            <c:strRef>
              <c:f>Sheet1!$I$1</c:f>
              <c:strCache>
                <c:ptCount val="1"/>
                <c:pt idx="0">
                  <c:v>11th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Sheet1!$I$2:$I$6</c:f>
              <c:numCache>
                <c:formatCode>General</c:formatCode>
                <c:ptCount val="5"/>
                <c:pt idx="0">
                  <c:v>33</c:v>
                </c:pt>
                <c:pt idx="1">
                  <c:v>46</c:v>
                </c:pt>
                <c:pt idx="2">
                  <c:v>31</c:v>
                </c:pt>
                <c:pt idx="3">
                  <c:v>41</c:v>
                </c:pt>
                <c:pt idx="4">
                  <c:v>50</c:v>
                </c:pt>
              </c:numCache>
            </c:numRef>
          </c:val>
        </c:ser>
        <c:ser>
          <c:idx val="8"/>
          <c:order val="8"/>
          <c:tx>
            <c:strRef>
              <c:f>Sheet1!$J$1</c:f>
              <c:strCache>
                <c:ptCount val="1"/>
                <c:pt idx="0">
                  <c:v>12th</c:v>
                </c:pt>
              </c:strCache>
            </c:strRef>
          </c:tx>
          <c:cat>
            <c:strRef>
              <c:f>Sheet1!$A$2:$A$6</c:f>
              <c:strCache>
                <c:ptCount val="5"/>
                <c:pt idx="0">
                  <c:v>32. Planning and decision-making</c:v>
                </c:pt>
                <c:pt idx="1">
                  <c:v>33. Interpersonal competence</c:v>
                </c:pt>
                <c:pt idx="2">
                  <c:v>34. Cultural competency</c:v>
                </c:pt>
                <c:pt idx="3">
                  <c:v>35. Resistance skills</c:v>
                </c:pt>
                <c:pt idx="4">
                  <c:v>36. Peaceful conflict resolution</c:v>
                </c:pt>
              </c:strCache>
            </c:strRef>
          </c:cat>
          <c:val>
            <c:numRef>
              <c:f>Sheet1!$J$2:$J$6</c:f>
              <c:numCache>
                <c:formatCode>General</c:formatCode>
                <c:ptCount val="5"/>
                <c:pt idx="0">
                  <c:v>38</c:v>
                </c:pt>
                <c:pt idx="1">
                  <c:v>46</c:v>
                </c:pt>
                <c:pt idx="2">
                  <c:v>29</c:v>
                </c:pt>
                <c:pt idx="3">
                  <c:v>42</c:v>
                </c:pt>
                <c:pt idx="4">
                  <c:v>50</c:v>
                </c:pt>
              </c:numCache>
            </c:numRef>
          </c:val>
        </c:ser>
        <c:axId val="81336960"/>
        <c:axId val="81359232"/>
      </c:barChart>
      <c:catAx>
        <c:axId val="81336960"/>
        <c:scaling>
          <c:orientation val="minMax"/>
        </c:scaling>
        <c:axPos val="b"/>
        <c:tickLblPos val="nextTo"/>
        <c:txPr>
          <a:bodyPr rot="0" vert="horz"/>
          <a:lstStyle/>
          <a:p>
            <a:pPr>
              <a:defRPr/>
            </a:pPr>
            <a:endParaRPr lang="en-US"/>
          </a:p>
        </c:txPr>
        <c:crossAx val="81359232"/>
        <c:crosses val="autoZero"/>
        <c:auto val="1"/>
        <c:lblAlgn val="ctr"/>
        <c:lblOffset val="100"/>
      </c:catAx>
      <c:valAx>
        <c:axId val="81359232"/>
        <c:scaling>
          <c:orientation val="minMax"/>
        </c:scaling>
        <c:axPos val="l"/>
        <c:majorGridlines/>
        <c:title>
          <c:tx>
            <c:rich>
              <a:bodyPr rot="-5400000" vert="horz"/>
              <a:lstStyle/>
              <a:p>
                <a:pPr>
                  <a:defRPr/>
                </a:pPr>
                <a:r>
                  <a:rPr lang="en-US"/>
                  <a:t>Percent</a:t>
                </a:r>
              </a:p>
            </c:rich>
          </c:tx>
          <c:layout>
            <c:manualLayout>
              <c:xMode val="edge"/>
              <c:yMode val="edge"/>
              <c:x val="1.0728935719989363E-2"/>
              <c:y val="0.24691177456411473"/>
            </c:manualLayout>
          </c:layout>
        </c:title>
        <c:numFmt formatCode="General" sourceLinked="1"/>
        <c:tickLblPos val="nextTo"/>
        <c:crossAx val="81336960"/>
        <c:crosses val="autoZero"/>
        <c:crossBetween val="between"/>
      </c:valAx>
    </c:plotArea>
    <c:legend>
      <c:legendPos val="r"/>
      <c:layout>
        <c:manualLayout>
          <c:xMode val="edge"/>
          <c:yMode val="edge"/>
          <c:x val="0.92321613280495862"/>
          <c:y val="4.2879919683789375E-2"/>
          <c:w val="6.3909144331050008E-2"/>
          <c:h val="0.80482770266001868"/>
        </c:manualLayout>
      </c:layout>
    </c:legend>
    <c:plotVisOnly val="1"/>
  </c:chart>
  <c:txPr>
    <a:bodyPr/>
    <a:lstStyle/>
    <a:p>
      <a:pPr>
        <a:defRPr sz="13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0.53704</cdr:x>
      <cdr:y>0.27089</cdr:y>
    </cdr:from>
    <cdr:to>
      <cdr:x>0.61111</cdr:x>
      <cdr:y>0.37505</cdr:y>
    </cdr:to>
    <cdr:sp macro="" textlink="">
      <cdr:nvSpPr>
        <cdr:cNvPr id="2" name="Oval 1"/>
        <cdr:cNvSpPr/>
      </cdr:nvSpPr>
      <cdr:spPr>
        <a:xfrm xmlns:a="http://schemas.openxmlformats.org/drawingml/2006/main">
          <a:off x="4419600" y="1189037"/>
          <a:ext cx="609600" cy="457200"/>
        </a:xfrm>
        <a:prstGeom xmlns:a="http://schemas.openxmlformats.org/drawingml/2006/main" prst="ellips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0.88889</cdr:x>
      <cdr:y>0.27089</cdr:y>
    </cdr:from>
    <cdr:to>
      <cdr:x>0.96296</cdr:x>
      <cdr:y>0.37505</cdr:y>
    </cdr:to>
    <cdr:sp macro="" textlink="">
      <cdr:nvSpPr>
        <cdr:cNvPr id="3" name="Oval 2"/>
        <cdr:cNvSpPr/>
      </cdr:nvSpPr>
      <cdr:spPr>
        <a:xfrm xmlns:a="http://schemas.openxmlformats.org/drawingml/2006/main">
          <a:off x="7315200" y="1189037"/>
          <a:ext cx="609600" cy="457200"/>
        </a:xfrm>
        <a:prstGeom xmlns:a="http://schemas.openxmlformats.org/drawingml/2006/main" prst="ellipse">
          <a:avLst/>
        </a:prstGeom>
        <a:noFill xmlns:a="http://schemas.openxmlformats.org/drawingml/2006/main"/>
        <a:ln xmlns:a="http://schemas.openxmlformats.org/drawingml/2006/main" w="25400" cap="flat" cmpd="sng" algn="ctr">
          <a:solidFill>
            <a:srgbClr val="9CB084"/>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0.40741</cdr:x>
      <cdr:y>0.11465</cdr:y>
    </cdr:from>
    <cdr:to>
      <cdr:x>0.42593</cdr:x>
      <cdr:y>0.18919</cdr:y>
    </cdr:to>
    <cdr:cxnSp macro="">
      <cdr:nvCxnSpPr>
        <cdr:cNvPr id="2" name="Straight Arrow Connector 1"/>
        <cdr:cNvCxnSpPr/>
      </cdr:nvCxnSpPr>
      <cdr:spPr>
        <a:xfrm xmlns:a="http://schemas.openxmlformats.org/drawingml/2006/main" rot="16200000" flipH="1">
          <a:off x="3265399" y="590638"/>
          <a:ext cx="327202" cy="152400"/>
        </a:xfrm>
        <a:prstGeom xmlns:a="http://schemas.openxmlformats.org/drawingml/2006/main" prst="straightConnector1">
          <a:avLst/>
        </a:prstGeom>
        <a:noFill xmlns:a="http://schemas.openxmlformats.org/drawingml/2006/main"/>
        <a:ln xmlns:a="http://schemas.openxmlformats.org/drawingml/2006/main" w="25400" cap="flat" cmpd="sng" algn="ctr">
          <a:solidFill>
            <a:srgbClr val="CEB966">
              <a:shade val="50000"/>
              <a:satMod val="103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0.4537</cdr:x>
      <cdr:y>0.11465</cdr:y>
    </cdr:from>
    <cdr:to>
      <cdr:x>0.47222</cdr:x>
      <cdr:y>0.18919</cdr:y>
    </cdr:to>
    <cdr:cxnSp macro="">
      <cdr:nvCxnSpPr>
        <cdr:cNvPr id="4" name="Straight Arrow Connector 3"/>
        <cdr:cNvCxnSpPr/>
      </cdr:nvCxnSpPr>
      <cdr:spPr>
        <a:xfrm xmlns:a="http://schemas.openxmlformats.org/drawingml/2006/main" rot="16200000" flipH="1">
          <a:off x="3646399" y="590638"/>
          <a:ext cx="327202" cy="152400"/>
        </a:xfrm>
        <a:prstGeom xmlns:a="http://schemas.openxmlformats.org/drawingml/2006/main" prst="straightConnector1">
          <a:avLst/>
        </a:prstGeom>
        <a:noFill xmlns:a="http://schemas.openxmlformats.org/drawingml/2006/main"/>
        <a:ln xmlns:a="http://schemas.openxmlformats.org/drawingml/2006/main" w="25400" cap="flat" cmpd="sng" algn="ctr">
          <a:solidFill>
            <a:srgbClr val="CEB966">
              <a:shade val="50000"/>
              <a:satMod val="103000"/>
            </a:srgbClr>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EFBD17-E6C1-4449-B9E3-9F9E1640D4C9}" type="datetimeFigureOut">
              <a:rPr lang="en-US" smtClean="0"/>
              <a:pPr/>
              <a:t>3/16/2010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6C3243-A3A7-4438-A333-73CF92EDB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a:t>
            </a:r>
            <a:r>
              <a:rPr lang="en-US" baseline="0" dirty="0" smtClean="0"/>
              <a:t> Figure 8</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9</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1</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6 (section 1)</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a:t>
            </a:r>
            <a:r>
              <a:rPr lang="en-US" baseline="0" dirty="0" smtClean="0"/>
              <a:t> Figure 6 (section 2)</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6 (section 3)</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 (section 1)</a:t>
            </a:r>
          </a:p>
          <a:p>
            <a:r>
              <a:rPr lang="en-US" dirty="0" smtClean="0"/>
              <a:t>Table 3</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 (section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a:t>
            </a:r>
          </a:p>
        </p:txBody>
      </p:sp>
      <p:sp>
        <p:nvSpPr>
          <p:cNvPr id="4" name="Slide Number Placeholder 3"/>
          <p:cNvSpPr>
            <a:spLocks noGrp="1"/>
          </p:cNvSpPr>
          <p:nvPr>
            <p:ph type="sldNum" sz="quarter" idx="10"/>
          </p:nvPr>
        </p:nvSpPr>
        <p:spPr/>
        <p:txBody>
          <a:bodyPr/>
          <a:lstStyle/>
          <a:p>
            <a:fld id="{186C3243-A3A7-4438-A333-73CF92EDB8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 (section</a:t>
            </a:r>
            <a:r>
              <a:rPr lang="en-US" baseline="0" dirty="0" smtClean="0"/>
              <a:t> 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a:t>
            </a:r>
          </a:p>
        </p:txBody>
      </p:sp>
      <p:sp>
        <p:nvSpPr>
          <p:cNvPr id="4" name="Slide Number Placeholder 3"/>
          <p:cNvSpPr>
            <a:spLocks noGrp="1"/>
          </p:cNvSpPr>
          <p:nvPr>
            <p:ph type="sldNum" sz="quarter" idx="10"/>
          </p:nvPr>
        </p:nvSpPr>
        <p:spPr/>
        <p:txBody>
          <a:bodyPr/>
          <a:lstStyle/>
          <a:p>
            <a:fld id="{186C3243-A3A7-4438-A333-73CF92EDB88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 (section 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a:t>
            </a:r>
          </a:p>
        </p:txBody>
      </p:sp>
      <p:sp>
        <p:nvSpPr>
          <p:cNvPr id="4" name="Slide Number Placeholder 3"/>
          <p:cNvSpPr>
            <a:spLocks noGrp="1"/>
          </p:cNvSpPr>
          <p:nvPr>
            <p:ph type="sldNum" sz="quarter" idx="10"/>
          </p:nvPr>
        </p:nvSpPr>
        <p:spPr/>
        <p:txBody>
          <a:bodyPr/>
          <a:lstStyle/>
          <a:p>
            <a:fld id="{186C3243-A3A7-4438-A333-73CF92EDB88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15</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31</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18</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24</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21</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28</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33</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a:t>
            </a:r>
            <a:r>
              <a:rPr lang="en-US" baseline="0" dirty="0" smtClean="0"/>
              <a:t> Figure 44</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57</a:t>
            </a:r>
          </a:p>
          <a:p>
            <a:r>
              <a:rPr lang="en-US" dirty="0" smtClean="0"/>
              <a:t>MN</a:t>
            </a:r>
            <a:r>
              <a:rPr lang="en-US" baseline="0" dirty="0" smtClean="0"/>
              <a:t> data – Figure 58 (males) and Figure 59 (females)</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60</a:t>
            </a:r>
          </a:p>
        </p:txBody>
      </p:sp>
      <p:sp>
        <p:nvSpPr>
          <p:cNvPr id="4" name="Slide Number Placeholder 3"/>
          <p:cNvSpPr>
            <a:spLocks noGrp="1"/>
          </p:cNvSpPr>
          <p:nvPr>
            <p:ph type="sldNum" sz="quarter" idx="10"/>
          </p:nvPr>
        </p:nvSpPr>
        <p:spPr/>
        <p:txBody>
          <a:bodyPr/>
          <a:lstStyle/>
          <a:p>
            <a:fld id="{186C3243-A3A7-4438-A333-73CF92EDB88E}"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76</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77</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78</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a:t>
            </a:r>
            <a:r>
              <a:rPr lang="en-US" baseline="0" dirty="0" smtClean="0"/>
              <a:t> 81</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 Figure 84</a:t>
            </a:r>
            <a:endParaRPr lang="en-US" dirty="0"/>
          </a:p>
        </p:txBody>
      </p:sp>
      <p:sp>
        <p:nvSpPr>
          <p:cNvPr id="4" name="Slide Number Placeholder 3"/>
          <p:cNvSpPr>
            <a:spLocks noGrp="1"/>
          </p:cNvSpPr>
          <p:nvPr>
            <p:ph type="sldNum" sz="quarter" idx="10"/>
          </p:nvPr>
        </p:nvSpPr>
        <p:spPr/>
        <p:txBody>
          <a:bodyPr/>
          <a:lstStyle/>
          <a:p>
            <a:fld id="{186C3243-A3A7-4438-A333-73CF92EDB88E}"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6C3243-A3A7-4438-A333-73CF92EDB8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D95450-A377-4AFB-B14B-C299405932C1}" type="datetimeFigureOut">
              <a:rPr lang="en-US" smtClean="0"/>
              <a:pPr/>
              <a:t>3/16/2010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C7BAAA-D61A-4975-BEA8-6E9EE41E3D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95450-A377-4AFB-B14B-C299405932C1}"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95450-A377-4AFB-B14B-C299405932C1}"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D95450-A377-4AFB-B14B-C299405932C1}"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D95450-A377-4AFB-B14B-C299405932C1}" type="datetimeFigureOut">
              <a:rPr lang="en-US" smtClean="0"/>
              <a:pPr/>
              <a:t>3/16/2010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7BAAA-D61A-4975-BEA8-6E9EE41E3D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D95450-A377-4AFB-B14B-C299405932C1}" type="datetimeFigureOut">
              <a:rPr lang="en-US" smtClean="0"/>
              <a:pPr/>
              <a:t>3/16/2010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D95450-A377-4AFB-B14B-C299405932C1}" type="datetimeFigureOut">
              <a:rPr lang="en-US" smtClean="0"/>
              <a:pPr/>
              <a:t>3/16/2010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D95450-A377-4AFB-B14B-C299405932C1}" type="datetimeFigureOut">
              <a:rPr lang="en-US" smtClean="0"/>
              <a:pPr/>
              <a:t>3/16/2010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D95450-A377-4AFB-B14B-C299405932C1}" type="datetimeFigureOut">
              <a:rPr lang="en-US" smtClean="0"/>
              <a:pPr/>
              <a:t>3/16/2010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D95450-A377-4AFB-B14B-C299405932C1}" type="datetimeFigureOut">
              <a:rPr lang="en-US" smtClean="0"/>
              <a:pPr/>
              <a:t>3/16/2010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7BAAA-D61A-4975-BEA8-6E9EE41E3D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D95450-A377-4AFB-B14B-C299405932C1}" type="datetimeFigureOut">
              <a:rPr lang="en-US" smtClean="0"/>
              <a:pPr/>
              <a:t>3/16/2010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7C7BAAA-D61A-4975-BEA8-6E9EE41E3D5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D95450-A377-4AFB-B14B-C299405932C1}" type="datetimeFigureOut">
              <a:rPr lang="en-US" smtClean="0"/>
              <a:pPr/>
              <a:t>3/16/2010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C7BAAA-D61A-4975-BEA8-6E9EE41E3D5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Cass-Clay Needs Assessment: Focus on Families and Youth</a:t>
            </a:r>
            <a:endParaRPr lang="en-US" dirty="0"/>
          </a:p>
        </p:txBody>
      </p:sp>
      <p:sp>
        <p:nvSpPr>
          <p:cNvPr id="3" name="Subtitle 2"/>
          <p:cNvSpPr>
            <a:spLocks noGrp="1"/>
          </p:cNvSpPr>
          <p:nvPr>
            <p:ph type="subTitle" idx="1"/>
          </p:nvPr>
        </p:nvSpPr>
        <p:spPr/>
        <p:txBody>
          <a:bodyPr>
            <a:normAutofit fontScale="92500" lnSpcReduction="10000"/>
          </a:bodyPr>
          <a:lstStyle/>
          <a:p>
            <a:r>
              <a:rPr lang="en-US" b="1" dirty="0" smtClean="0">
                <a:solidFill>
                  <a:schemeClr val="accent3">
                    <a:lumMod val="60000"/>
                    <a:lumOff val="40000"/>
                  </a:schemeClr>
                </a:solidFill>
              </a:rPr>
              <a:t>Presentation to the Graduation Rates Committee</a:t>
            </a:r>
          </a:p>
          <a:p>
            <a:r>
              <a:rPr lang="en-US" dirty="0" smtClean="0"/>
              <a:t>Ramona Danielson, Research Analyst</a:t>
            </a:r>
          </a:p>
          <a:p>
            <a:r>
              <a:rPr lang="en-US" dirty="0" smtClean="0"/>
              <a:t>North Dakota State Data Center</a:t>
            </a:r>
          </a:p>
          <a:p>
            <a:r>
              <a:rPr lang="en-US" dirty="0" smtClean="0"/>
              <a:t>March 9, 2010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INTERNAL assets</a:t>
            </a:r>
            <a:endParaRPr lang="en-US" dirty="0"/>
          </a:p>
        </p:txBody>
      </p:sp>
      <p:sp>
        <p:nvSpPr>
          <p:cNvPr id="3" name="Content Placeholder 2"/>
          <p:cNvSpPr>
            <a:spLocks noGrp="1"/>
          </p:cNvSpPr>
          <p:nvPr>
            <p:ph idx="1"/>
          </p:nvPr>
        </p:nvSpPr>
        <p:spPr/>
        <p:txBody>
          <a:bodyPr>
            <a:normAutofit lnSpcReduction="10000"/>
          </a:bodyPr>
          <a:lstStyle/>
          <a:p>
            <a:r>
              <a:rPr lang="en-US" u="sng" dirty="0" smtClean="0"/>
              <a:t>Commitment to learning</a:t>
            </a:r>
            <a:r>
              <a:rPr lang="en-US" dirty="0" smtClean="0"/>
              <a:t> – Reading for pleasure</a:t>
            </a:r>
          </a:p>
          <a:p>
            <a:pPr lvl="2"/>
            <a:r>
              <a:rPr lang="en-US" dirty="0" smtClean="0"/>
              <a:t>“Young person reads for pleasure three or more hours per week.”</a:t>
            </a:r>
          </a:p>
          <a:p>
            <a:r>
              <a:rPr lang="en-US" u="sng" dirty="0" smtClean="0"/>
              <a:t>Positive values</a:t>
            </a:r>
            <a:r>
              <a:rPr lang="en-US" dirty="0" smtClean="0"/>
              <a:t> – Restraint</a:t>
            </a:r>
          </a:p>
          <a:p>
            <a:pPr lvl="2"/>
            <a:r>
              <a:rPr lang="en-US" dirty="0" smtClean="0"/>
              <a:t>“Young person believes it is important not to be sexually active or to use alcohol or other drugs.”</a:t>
            </a:r>
          </a:p>
          <a:p>
            <a:r>
              <a:rPr lang="en-US" u="sng" dirty="0" smtClean="0"/>
              <a:t>Social competencies</a:t>
            </a:r>
            <a:r>
              <a:rPr lang="en-US" dirty="0" smtClean="0"/>
              <a:t> – Cultural competence</a:t>
            </a:r>
          </a:p>
          <a:p>
            <a:pPr lvl="2"/>
            <a:r>
              <a:rPr lang="en-US" dirty="0" smtClean="0"/>
              <a:t>“Young person has knowledge of and comfort with people of different cultural/racial/ethnic backgrounds.”</a:t>
            </a:r>
          </a:p>
          <a:p>
            <a:r>
              <a:rPr lang="en-US" u="sng" dirty="0" smtClean="0"/>
              <a:t>Positive identity</a:t>
            </a:r>
            <a:r>
              <a:rPr lang="en-US" dirty="0" smtClean="0"/>
              <a:t> – Self-esteem</a:t>
            </a:r>
          </a:p>
          <a:p>
            <a:pPr lvl="2"/>
            <a:r>
              <a:rPr lang="en-US" dirty="0" smtClean="0"/>
              <a:t>“Young person reports having a high self-esteem.”</a:t>
            </a:r>
          </a:p>
        </p:txBody>
      </p:sp>
      <p:pic>
        <p:nvPicPr>
          <p:cNvPr id="4" name="Picture 3" descr="learning_icon_color.jpg"/>
          <p:cNvPicPr>
            <a:picLocks noChangeAspect="1"/>
          </p:cNvPicPr>
          <p:nvPr/>
        </p:nvPicPr>
        <p:blipFill>
          <a:blip r:embed="rId3" cstate="print"/>
          <a:stretch>
            <a:fillRect/>
          </a:stretch>
        </p:blipFill>
        <p:spPr>
          <a:xfrm>
            <a:off x="7696200" y="1981200"/>
            <a:ext cx="304800" cy="304800"/>
          </a:xfrm>
          <a:prstGeom prst="rect">
            <a:avLst/>
          </a:prstGeom>
        </p:spPr>
      </p:pic>
      <p:pic>
        <p:nvPicPr>
          <p:cNvPr id="5" name="Picture 4" descr="pos_values_icon_color.jpg"/>
          <p:cNvPicPr>
            <a:picLocks noChangeAspect="1"/>
          </p:cNvPicPr>
          <p:nvPr/>
        </p:nvPicPr>
        <p:blipFill>
          <a:blip r:embed="rId4" cstate="print"/>
          <a:stretch>
            <a:fillRect/>
          </a:stretch>
        </p:blipFill>
        <p:spPr>
          <a:xfrm>
            <a:off x="4572000" y="3048000"/>
            <a:ext cx="304800" cy="304800"/>
          </a:xfrm>
          <a:prstGeom prst="rect">
            <a:avLst/>
          </a:prstGeom>
        </p:spPr>
      </p:pic>
      <p:pic>
        <p:nvPicPr>
          <p:cNvPr id="6" name="Picture 5" descr="social_comp_icon_color.jpg"/>
          <p:cNvPicPr>
            <a:picLocks noChangeAspect="1"/>
          </p:cNvPicPr>
          <p:nvPr/>
        </p:nvPicPr>
        <p:blipFill>
          <a:blip r:embed="rId5" cstate="print"/>
          <a:stretch>
            <a:fillRect/>
          </a:stretch>
        </p:blipFill>
        <p:spPr>
          <a:xfrm>
            <a:off x="7010400" y="4114800"/>
            <a:ext cx="304800" cy="304800"/>
          </a:xfrm>
          <a:prstGeom prst="rect">
            <a:avLst/>
          </a:prstGeom>
        </p:spPr>
      </p:pic>
      <p:pic>
        <p:nvPicPr>
          <p:cNvPr id="7" name="Picture 6" descr="pos_identity_icon_color.jpg"/>
          <p:cNvPicPr>
            <a:picLocks noChangeAspect="1"/>
          </p:cNvPicPr>
          <p:nvPr/>
        </p:nvPicPr>
        <p:blipFill>
          <a:blip r:embed="rId6" cstate="print"/>
          <a:stretch>
            <a:fillRect/>
          </a:stretch>
        </p:blipFill>
        <p:spPr>
          <a:xfrm>
            <a:off x="5181600" y="5257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major themes</a:t>
            </a:r>
            <a:endParaRPr lang="en-US" dirty="0"/>
          </a:p>
        </p:txBody>
      </p:sp>
      <p:sp>
        <p:nvSpPr>
          <p:cNvPr id="3" name="Content Placeholder 2"/>
          <p:cNvSpPr>
            <a:spLocks noGrp="1"/>
          </p:cNvSpPr>
          <p:nvPr>
            <p:ph idx="1"/>
          </p:nvPr>
        </p:nvSpPr>
        <p:spPr/>
        <p:txBody>
          <a:bodyPr/>
          <a:lstStyle/>
          <a:p>
            <a:r>
              <a:rPr lang="en-US" dirty="0" smtClean="0"/>
              <a:t>Our needs assessment highlights three themes that should be considered in order to improve the well-being of children and families in the F/M area:</a:t>
            </a:r>
          </a:p>
          <a:p>
            <a:pPr marL="850392" lvl="1" indent="-457200">
              <a:buFont typeface="+mj-lt"/>
              <a:buAutoNum type="arabicPeriod"/>
            </a:pPr>
            <a:r>
              <a:rPr lang="en-US" dirty="0" smtClean="0"/>
              <a:t>Asset development among youth</a:t>
            </a:r>
          </a:p>
          <a:p>
            <a:pPr marL="850392" lvl="1" indent="-457200">
              <a:buFont typeface="+mj-lt"/>
              <a:buAutoNum type="arabicPeriod"/>
            </a:pPr>
            <a:r>
              <a:rPr lang="en-US" dirty="0" smtClean="0"/>
              <a:t>Self-sufficiency among families</a:t>
            </a:r>
          </a:p>
          <a:p>
            <a:pPr marL="850392" lvl="1" indent="-457200">
              <a:buFont typeface="+mj-lt"/>
              <a:buAutoNum type="arabicPeriod"/>
            </a:pPr>
            <a:r>
              <a:rPr lang="en-US" dirty="0" smtClean="0"/>
              <a:t>Important differentials by location, diverse groups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Selection of data/indicators</a:t>
            </a:r>
            <a:endParaRPr lang="en-US" sz="4000"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sz="2600" dirty="0" smtClean="0"/>
              <a:t>Utilized Child Trends national research</a:t>
            </a:r>
          </a:p>
          <a:p>
            <a:pPr lvl="1"/>
            <a:r>
              <a:rPr lang="en-US" dirty="0" smtClean="0"/>
              <a:t>Provides scientific context to why indicators are important</a:t>
            </a:r>
          </a:p>
          <a:p>
            <a:r>
              <a:rPr lang="en-US" dirty="0" smtClean="0"/>
              <a:t>Availability at focused levels of geography</a:t>
            </a:r>
          </a:p>
          <a:p>
            <a:pPr lvl="1"/>
            <a:r>
              <a:rPr lang="en-US" dirty="0" smtClean="0">
                <a:sym typeface="Wingdings" pitchFamily="2" charset="2"/>
              </a:rPr>
              <a:t>F/M metropolitan area (i.e., Cass and Clay counties) our primary focus</a:t>
            </a:r>
          </a:p>
          <a:p>
            <a:r>
              <a:rPr lang="en-US" dirty="0" smtClean="0">
                <a:sym typeface="Wingdings" pitchFamily="2" charset="2"/>
              </a:rPr>
              <a:t>Focused on primary and secondary educational process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1. Asset development among youth</a:t>
            </a:r>
            <a:endParaRPr lang="en-US" i="1" dirty="0"/>
          </a:p>
        </p:txBody>
      </p:sp>
      <p:sp>
        <p:nvSpPr>
          <p:cNvPr id="3" name="Content Placeholder 2"/>
          <p:cNvSpPr>
            <a:spLocks noGrp="1"/>
          </p:cNvSpPr>
          <p:nvPr>
            <p:ph idx="1"/>
          </p:nvPr>
        </p:nvSpPr>
        <p:spPr/>
        <p:txBody>
          <a:bodyPr/>
          <a:lstStyle/>
          <a:p>
            <a:r>
              <a:rPr lang="en-US" dirty="0" smtClean="0"/>
              <a:t>Direct correlation between assets and risk-taking behaviors</a:t>
            </a:r>
          </a:p>
          <a:p>
            <a:pPr lvl="1"/>
            <a:r>
              <a:rPr lang="en-US" dirty="0" smtClean="0"/>
              <a:t>Risky behaviors: alcohol, tobacco, drug use; sexual intercourse; anti-social behavior; violence</a:t>
            </a:r>
          </a:p>
          <a:p>
            <a:pPr lvl="2"/>
            <a:r>
              <a:rPr lang="en-US" dirty="0" smtClean="0"/>
              <a:t>Youth in grades 6 through 12 with 10 or fewer assets engaged in </a:t>
            </a:r>
            <a:r>
              <a:rPr lang="en-US" b="1" dirty="0" smtClean="0"/>
              <a:t>8X as many risky behaviors </a:t>
            </a:r>
            <a:r>
              <a:rPr lang="en-US" dirty="0" smtClean="0"/>
              <a:t>than youth with 31 or more assets</a:t>
            </a:r>
          </a:p>
          <a:p>
            <a:pPr lvl="2"/>
            <a:r>
              <a:rPr lang="en-US" dirty="0" smtClean="0"/>
              <a:t>With every increase of 10 assets, on average, youth will </a:t>
            </a:r>
            <a:r>
              <a:rPr lang="en-US" b="1" dirty="0" smtClean="0"/>
              <a:t>cut in half</a:t>
            </a:r>
            <a:r>
              <a:rPr lang="en-US" dirty="0" smtClean="0"/>
              <a:t> the number of risky behaviors in which they engage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 Average Number of Risk-Taking Behaviors (out of 24) by Asset Level for Students in Grades 6-12 in Fargo, Moorhead, and West Fargo Schools: May 2007</a:t>
            </a:r>
            <a:endParaRPr lang="en-US" sz="2000" dirty="0"/>
          </a:p>
        </p:txBody>
      </p:sp>
      <p:graphicFrame>
        <p:nvGraphicFramePr>
          <p:cNvPr id="10" name="Content Placeholder 9"/>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Asset development</a:t>
            </a:r>
            <a:endParaRPr lang="en-US" i="1" dirty="0"/>
          </a:p>
        </p:txBody>
      </p:sp>
      <p:sp>
        <p:nvSpPr>
          <p:cNvPr id="3" name="Content Placeholder 2"/>
          <p:cNvSpPr>
            <a:spLocks noGrp="1"/>
          </p:cNvSpPr>
          <p:nvPr>
            <p:ph idx="1"/>
          </p:nvPr>
        </p:nvSpPr>
        <p:spPr/>
        <p:txBody>
          <a:bodyPr>
            <a:normAutofit/>
          </a:bodyPr>
          <a:lstStyle/>
          <a:p>
            <a:r>
              <a:rPr lang="en-US" dirty="0" smtClean="0"/>
              <a:t>Direct correlation between assets and thriving behaviors</a:t>
            </a:r>
          </a:p>
          <a:p>
            <a:pPr lvl="1"/>
            <a:r>
              <a:rPr lang="en-US" dirty="0" smtClean="0"/>
              <a:t>Thriving behaviors: success in school, helping others, valuing diversity, healthy eating, resisting danger</a:t>
            </a:r>
          </a:p>
          <a:p>
            <a:pPr lvl="2"/>
            <a:r>
              <a:rPr lang="en-US" dirty="0" smtClean="0"/>
              <a:t>Youth in grades 6 through 12 with 10 or fewer assets engaged in </a:t>
            </a:r>
            <a:r>
              <a:rPr lang="en-US" b="1" dirty="0" smtClean="0"/>
              <a:t>half as many thriving behaviors </a:t>
            </a:r>
            <a:r>
              <a:rPr lang="en-US" dirty="0" smtClean="0"/>
              <a:t>as youth with 31 or more assets!</a:t>
            </a:r>
          </a:p>
          <a:p>
            <a:r>
              <a:rPr lang="en-US" dirty="0" smtClean="0"/>
              <a:t>Asset development increases the likelihood of positive outcomes – across the board – among youth and adults!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 Average Number of Thriving Indicators (out of 8) by Asset Level for Students in Grades 6-12 in Fargo, Moorhead, and West Fargo Schools: May 2007</a:t>
            </a:r>
            <a:endParaRPr lang="en-US" sz="2000"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3. Average Number of Assets (out of 40) that Students Reported having, by Grade, in Fargo, Moorhead, and West Fargo Schools: May 2007</a:t>
            </a:r>
            <a:endParaRPr lang="en-US" sz="2000" dirty="0"/>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p:cNvSpPr/>
          <p:nvPr/>
        </p:nvSpPr>
        <p:spPr>
          <a:xfrm>
            <a:off x="1295400" y="27432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Oval 8"/>
          <p:cNvSpPr/>
          <p:nvPr/>
        </p:nvSpPr>
        <p:spPr>
          <a:xfrm>
            <a:off x="3276600" y="32766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Focus on categories of assets</a:t>
            </a:r>
            <a:endParaRPr lang="en-US" i="1" dirty="0"/>
          </a:p>
        </p:txBody>
      </p:sp>
      <p:sp>
        <p:nvSpPr>
          <p:cNvPr id="3" name="Content Placeholder 2"/>
          <p:cNvSpPr>
            <a:spLocks noGrp="1"/>
          </p:cNvSpPr>
          <p:nvPr>
            <p:ph idx="1"/>
          </p:nvPr>
        </p:nvSpPr>
        <p:spPr/>
        <p:txBody>
          <a:bodyPr>
            <a:normAutofit/>
          </a:bodyPr>
          <a:lstStyle/>
          <a:p>
            <a:r>
              <a:rPr lang="en-US" dirty="0" smtClean="0"/>
              <a:t>Greatest need in F/M area is in </a:t>
            </a:r>
            <a:r>
              <a:rPr lang="en-US" u="sng" dirty="0" smtClean="0"/>
              <a:t>external assets</a:t>
            </a:r>
            <a:r>
              <a:rPr lang="en-US" dirty="0" smtClean="0"/>
              <a:t>, especially:</a:t>
            </a:r>
          </a:p>
          <a:p>
            <a:pPr lvl="1"/>
            <a:r>
              <a:rPr lang="en-US" dirty="0" smtClean="0"/>
              <a:t>Support</a:t>
            </a:r>
          </a:p>
          <a:p>
            <a:pPr lvl="1"/>
            <a:r>
              <a:rPr lang="en-US" dirty="0" smtClean="0"/>
              <a:t>Empowerment</a:t>
            </a:r>
          </a:p>
          <a:p>
            <a:pPr lvl="1"/>
            <a:r>
              <a:rPr lang="en-US" dirty="0" smtClean="0"/>
              <a:t>Boundaries and expectations</a:t>
            </a:r>
          </a:p>
          <a:p>
            <a:pPr lvl="1"/>
            <a:endParaRPr lang="en-US" dirty="0" smtClean="0"/>
          </a:p>
          <a:p>
            <a:pPr lvl="1">
              <a:buNone/>
            </a:pPr>
            <a:endParaRPr lang="en-US" dirty="0" smtClean="0"/>
          </a:p>
          <a:p>
            <a:pPr lvl="1">
              <a:buNone/>
            </a:pPr>
            <a:endParaRPr lang="en-US" dirty="0" smtClean="0"/>
          </a:p>
          <a:p>
            <a:pPr lvl="1">
              <a:buNone/>
            </a:pPr>
            <a:r>
              <a:rPr lang="en-US" dirty="0" smtClean="0"/>
              <a:t>Note: There is a systematic decline in assets by grade</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Support</a:t>
            </a:r>
            <a:br>
              <a:rPr lang="en-US" dirty="0" smtClean="0"/>
            </a:br>
            <a:r>
              <a:rPr lang="en-US" sz="2200" b="1" dirty="0" smtClean="0"/>
              <a:t>Figure 4. Percent of Students in Grades 4-12 Who Report Having Each External Asset, by Grade, in Fargo, Moorhead, and West Fargo Schools: May 2007</a:t>
            </a:r>
            <a:endParaRPr lang="en-US" sz="22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AutoShape 2"/>
          <p:cNvCxnSpPr>
            <a:cxnSpLocks noChangeShapeType="1"/>
          </p:cNvCxnSpPr>
          <p:nvPr/>
        </p:nvCxnSpPr>
        <p:spPr bwMode="auto">
          <a:xfrm flipV="1">
            <a:off x="1219200" y="3648715"/>
            <a:ext cx="6629400" cy="1"/>
          </a:xfrm>
          <a:prstGeom prst="straightConnector1">
            <a:avLst/>
          </a:prstGeom>
          <a:noFill/>
          <a:ln w="25400">
            <a:solidFill>
              <a:srgbClr val="C00000"/>
            </a:solidFill>
            <a:round/>
            <a:headEnd/>
            <a:tailEnd/>
          </a:ln>
        </p:spPr>
      </p:cxnSp>
      <p:cxnSp>
        <p:nvCxnSpPr>
          <p:cNvPr id="7" name="Straight Arrow Connector 6"/>
          <p:cNvCxnSpPr/>
          <p:nvPr/>
        </p:nvCxnSpPr>
        <p:spPr>
          <a:xfrm rot="5400000" flipH="1" flipV="1">
            <a:off x="2640498" y="5840104"/>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6" name="Picture 5" descr="support_icon_color.jpg"/>
          <p:cNvPicPr>
            <a:picLocks noChangeAspect="1"/>
          </p:cNvPicPr>
          <p:nvPr/>
        </p:nvPicPr>
        <p:blipFill>
          <a:blip r:embed="rId4" cstate="print"/>
          <a:stretch>
            <a:fillRect/>
          </a:stretch>
        </p:blipFill>
        <p:spPr>
          <a:xfrm>
            <a:off x="4572000" y="762000"/>
            <a:ext cx="304800" cy="304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sp>
        <p:nvSpPr>
          <p:cNvPr id="3" name="Content Placeholder 2"/>
          <p:cNvSpPr>
            <a:spLocks noGrp="1"/>
          </p:cNvSpPr>
          <p:nvPr>
            <p:ph idx="1"/>
          </p:nvPr>
        </p:nvSpPr>
        <p:spPr/>
        <p:txBody>
          <a:bodyPr/>
          <a:lstStyle/>
          <a:p>
            <a:r>
              <a:rPr lang="en-US" dirty="0" smtClean="0"/>
              <a:t>United Way of Cass-Clay is undertaking a bold and exciting step - moving from a focus on outcomes and symptoms to an examination of root causes</a:t>
            </a:r>
          </a:p>
          <a:p>
            <a:endParaRPr lang="en-US" dirty="0" smtClean="0"/>
          </a:p>
          <a:p>
            <a:r>
              <a:rPr lang="en-US" dirty="0" smtClean="0"/>
              <a:t>United Way of Cass-Clay’s three priorities:</a:t>
            </a:r>
          </a:p>
          <a:p>
            <a:pPr lvl="1"/>
            <a:r>
              <a:rPr lang="en-US" dirty="0" smtClean="0"/>
              <a:t>Education</a:t>
            </a:r>
          </a:p>
          <a:p>
            <a:pPr lvl="1"/>
            <a:r>
              <a:rPr lang="en-US" dirty="0" smtClean="0"/>
              <a:t>Health</a:t>
            </a:r>
          </a:p>
          <a:p>
            <a:pPr lvl="1"/>
            <a:r>
              <a:rPr lang="en-US" dirty="0" smtClean="0"/>
              <a:t>Income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External: Empowerment</a:t>
            </a:r>
            <a:br>
              <a:rPr lang="en-US" dirty="0" smtClean="0"/>
            </a:br>
            <a:r>
              <a:rPr lang="en-US" sz="2200" b="1" dirty="0" smtClean="0"/>
              <a:t>Figure 5. Percent of Students in Grades 4-12 Who Report Having Each External Asset, by Grade, in Fargo, Moorhead, and West Fargo Schools: May 2007</a:t>
            </a:r>
            <a:endParaRPr lang="en-US" sz="2200" dirty="0"/>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cxnSp>
        <p:nvCxnSpPr>
          <p:cNvPr id="30722" name="AutoShape 2"/>
          <p:cNvCxnSpPr>
            <a:cxnSpLocks noChangeShapeType="1"/>
          </p:cNvCxnSpPr>
          <p:nvPr/>
        </p:nvCxnSpPr>
        <p:spPr bwMode="auto">
          <a:xfrm flipV="1">
            <a:off x="1219200" y="3648715"/>
            <a:ext cx="6629400" cy="1"/>
          </a:xfrm>
          <a:prstGeom prst="straightConnector1">
            <a:avLst/>
          </a:prstGeom>
          <a:noFill/>
          <a:ln w="25400">
            <a:solidFill>
              <a:srgbClr val="C00000"/>
            </a:solidFill>
            <a:round/>
            <a:headEnd/>
            <a:tailEnd/>
          </a:ln>
        </p:spPr>
      </p:cxnSp>
      <p:cxnSp>
        <p:nvCxnSpPr>
          <p:cNvPr id="10" name="Straight Arrow Connector 9"/>
          <p:cNvCxnSpPr/>
          <p:nvPr/>
        </p:nvCxnSpPr>
        <p:spPr>
          <a:xfrm rot="5400000" flipH="1" flipV="1">
            <a:off x="1726098" y="5893902"/>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9" name="Picture 8" descr="empowerment_icon_color.jpg"/>
          <p:cNvPicPr>
            <a:picLocks noChangeAspect="1"/>
          </p:cNvPicPr>
          <p:nvPr/>
        </p:nvPicPr>
        <p:blipFill>
          <a:blip r:embed="rId4" cstate="print"/>
          <a:stretch>
            <a:fillRect/>
          </a:stretch>
        </p:blipFill>
        <p:spPr>
          <a:xfrm>
            <a:off x="6248400" y="762000"/>
            <a:ext cx="304800" cy="304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600" dirty="0" smtClean="0"/>
              <a:t>External: Boundaries and expectations</a:t>
            </a:r>
            <a:r>
              <a:rPr lang="en-US" dirty="0" smtClean="0"/>
              <a:t/>
            </a:r>
            <a:br>
              <a:rPr lang="en-US" dirty="0" smtClean="0"/>
            </a:br>
            <a:r>
              <a:rPr lang="en-US" sz="2200" b="1" dirty="0" smtClean="0"/>
              <a:t>Figure 6. Percent of Students in Grades 4-12 Who Report Having Each External Asset, by Grade, in Fargo, Moorhead, and West Fargo Schools: May 2007</a:t>
            </a:r>
            <a:endParaRPr lang="en-US" sz="2200"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AutoShape 2"/>
          <p:cNvCxnSpPr>
            <a:cxnSpLocks noChangeShapeType="1"/>
          </p:cNvCxnSpPr>
          <p:nvPr/>
        </p:nvCxnSpPr>
        <p:spPr bwMode="auto">
          <a:xfrm flipV="1">
            <a:off x="1219200" y="3648715"/>
            <a:ext cx="6629400" cy="1"/>
          </a:xfrm>
          <a:prstGeom prst="straightConnector1">
            <a:avLst/>
          </a:prstGeom>
          <a:noFill/>
          <a:ln w="25400">
            <a:solidFill>
              <a:srgbClr val="C00000"/>
            </a:solidFill>
            <a:round/>
            <a:headEnd/>
            <a:tailEnd/>
          </a:ln>
        </p:spPr>
      </p:cxnSp>
      <p:cxnSp>
        <p:nvCxnSpPr>
          <p:cNvPr id="8" name="Straight Arrow Connector 7"/>
          <p:cNvCxnSpPr/>
          <p:nvPr/>
        </p:nvCxnSpPr>
        <p:spPr>
          <a:xfrm rot="5400000" flipH="1" flipV="1">
            <a:off x="4850298" y="5817702"/>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9" name="Picture 8" descr="boundaries_icon_color.jpg"/>
          <p:cNvPicPr>
            <a:picLocks noChangeAspect="1"/>
          </p:cNvPicPr>
          <p:nvPr/>
        </p:nvPicPr>
        <p:blipFill>
          <a:blip r:embed="rId4" cstate="print"/>
          <a:stretch>
            <a:fillRect/>
          </a:stretch>
        </p:blipFill>
        <p:spPr>
          <a:xfrm>
            <a:off x="8610600" y="838200"/>
            <a:ext cx="304800" cy="304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Focus on categories of assets</a:t>
            </a:r>
            <a:endParaRPr lang="en-US" i="1" dirty="0"/>
          </a:p>
        </p:txBody>
      </p:sp>
      <p:sp>
        <p:nvSpPr>
          <p:cNvPr id="3" name="Content Placeholder 2"/>
          <p:cNvSpPr>
            <a:spLocks noGrp="1"/>
          </p:cNvSpPr>
          <p:nvPr>
            <p:ph idx="1"/>
          </p:nvPr>
        </p:nvSpPr>
        <p:spPr/>
        <p:txBody>
          <a:bodyPr>
            <a:normAutofit lnSpcReduction="10000"/>
          </a:bodyPr>
          <a:lstStyle/>
          <a:p>
            <a:r>
              <a:rPr lang="en-US" dirty="0" smtClean="0"/>
              <a:t>Some important needs in F/M area regarding </a:t>
            </a:r>
            <a:r>
              <a:rPr lang="en-US" u="sng" dirty="0" smtClean="0"/>
              <a:t>internal assets</a:t>
            </a:r>
            <a:r>
              <a:rPr lang="en-US" dirty="0" smtClean="0"/>
              <a:t>, especially:</a:t>
            </a:r>
          </a:p>
          <a:p>
            <a:pPr lvl="1"/>
            <a:r>
              <a:rPr lang="en-US" dirty="0" smtClean="0"/>
              <a:t>Social competencies</a:t>
            </a:r>
          </a:p>
          <a:p>
            <a:pPr lvl="1"/>
            <a:r>
              <a:rPr lang="en-US" dirty="0" smtClean="0"/>
              <a:t>Positive values</a:t>
            </a:r>
          </a:p>
          <a:p>
            <a:pPr lvl="1"/>
            <a:endParaRPr lang="en-US" dirty="0" smtClean="0"/>
          </a:p>
          <a:p>
            <a:r>
              <a:rPr lang="en-US" dirty="0" smtClean="0"/>
              <a:t>Gender differences:</a:t>
            </a:r>
          </a:p>
          <a:p>
            <a:pPr lvl="1"/>
            <a:r>
              <a:rPr lang="en-US" dirty="0" smtClean="0"/>
              <a:t>Commitment to learning (higher for girls)</a:t>
            </a:r>
          </a:p>
          <a:p>
            <a:pPr lvl="1"/>
            <a:r>
              <a:rPr lang="en-US" dirty="0" smtClean="0"/>
              <a:t>Social competencies (higher for girls)</a:t>
            </a:r>
          </a:p>
          <a:p>
            <a:pPr lvl="1"/>
            <a:r>
              <a:rPr lang="en-US" dirty="0" smtClean="0"/>
              <a:t>Positive values (higher for girls)</a:t>
            </a:r>
          </a:p>
          <a:p>
            <a:pPr lvl="1"/>
            <a:r>
              <a:rPr lang="en-US" dirty="0" smtClean="0"/>
              <a:t>Positive identity (lower for girls)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Internal: Commitment to learning</a:t>
            </a:r>
            <a:br>
              <a:rPr lang="en-US" dirty="0" smtClean="0"/>
            </a:br>
            <a:r>
              <a:rPr lang="en-US" sz="2200" b="1" dirty="0" smtClean="0"/>
              <a:t>Figure 7. Percent of Students in Grades 4-12 Who Report Having Each Internal Asset, by Grade, in Fargo, Moorhead, and West Fargo Schools: May 2007</a:t>
            </a:r>
            <a:endParaRPr lang="en-US" sz="2200" dirty="0"/>
          </a:p>
        </p:txBody>
      </p:sp>
      <p:cxnSp>
        <p:nvCxnSpPr>
          <p:cNvPr id="7" name="AutoShape 2"/>
          <p:cNvCxnSpPr>
            <a:cxnSpLocks noChangeShapeType="1"/>
          </p:cNvCxnSpPr>
          <p:nvPr/>
        </p:nvCxnSpPr>
        <p:spPr bwMode="auto">
          <a:xfrm flipV="1">
            <a:off x="1219200" y="3507471"/>
            <a:ext cx="6629400" cy="1"/>
          </a:xfrm>
          <a:prstGeom prst="straightConnector1">
            <a:avLst/>
          </a:prstGeom>
          <a:noFill/>
          <a:ln w="25400">
            <a:solidFill>
              <a:srgbClr val="C00000"/>
            </a:solidFill>
            <a:round/>
            <a:headEnd/>
            <a:tailEnd/>
          </a:ln>
        </p:spPr>
      </p:cxnSp>
      <p:cxnSp>
        <p:nvCxnSpPr>
          <p:cNvPr id="8" name="Straight Arrow Connector 7"/>
          <p:cNvCxnSpPr/>
          <p:nvPr/>
        </p:nvCxnSpPr>
        <p:spPr>
          <a:xfrm rot="5400000" flipH="1" flipV="1">
            <a:off x="6983898" y="5893902"/>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66388" y="5638800"/>
            <a:ext cx="1419812" cy="784830"/>
          </a:xfrm>
          <a:prstGeom prst="rect">
            <a:avLst/>
          </a:prstGeom>
          <a:noFill/>
        </p:spPr>
        <p:txBody>
          <a:bodyPr wrap="none" rtlCol="0">
            <a:spAutoFit/>
          </a:bodyPr>
          <a:lstStyle/>
          <a:p>
            <a:r>
              <a:rPr lang="en-US" sz="1500" u="sng" dirty="0" smtClean="0"/>
              <a:t>Grades 6 to 12:</a:t>
            </a:r>
          </a:p>
          <a:p>
            <a:r>
              <a:rPr lang="en-US" sz="1500" dirty="0" smtClean="0"/>
              <a:t>Males = 53%</a:t>
            </a:r>
            <a:br>
              <a:rPr lang="en-US" sz="1500" dirty="0" smtClean="0"/>
            </a:br>
            <a:r>
              <a:rPr lang="en-US" sz="1500" dirty="0" smtClean="0"/>
              <a:t>Females = 69%</a:t>
            </a:r>
            <a:endParaRPr lang="en-US" sz="1500" dirty="0"/>
          </a:p>
        </p:txBody>
      </p:sp>
      <p:sp>
        <p:nvSpPr>
          <p:cNvPr id="14" name="TextBox 13"/>
          <p:cNvSpPr txBox="1"/>
          <p:nvPr/>
        </p:nvSpPr>
        <p:spPr>
          <a:xfrm>
            <a:off x="990600" y="5638800"/>
            <a:ext cx="1419812" cy="784830"/>
          </a:xfrm>
          <a:prstGeom prst="rect">
            <a:avLst/>
          </a:prstGeom>
          <a:noFill/>
        </p:spPr>
        <p:txBody>
          <a:bodyPr wrap="none" rtlCol="0">
            <a:spAutoFit/>
          </a:bodyPr>
          <a:lstStyle/>
          <a:p>
            <a:r>
              <a:rPr lang="en-US" sz="1500" u="sng" dirty="0" smtClean="0"/>
              <a:t>Grades 6 to 12:</a:t>
            </a:r>
          </a:p>
          <a:p>
            <a:r>
              <a:rPr lang="en-US" sz="1500" dirty="0" smtClean="0"/>
              <a:t>Males = 55%</a:t>
            </a:r>
            <a:br>
              <a:rPr lang="en-US" sz="1500" dirty="0" smtClean="0"/>
            </a:br>
            <a:r>
              <a:rPr lang="en-US" sz="1500" dirty="0" smtClean="0"/>
              <a:t>Females = 73%</a:t>
            </a:r>
            <a:endParaRPr lang="en-US" sz="1500" dirty="0"/>
          </a:p>
        </p:txBody>
      </p:sp>
      <p:pic>
        <p:nvPicPr>
          <p:cNvPr id="9" name="Picture 8" descr="learning_icon_color.jpg"/>
          <p:cNvPicPr>
            <a:picLocks noChangeAspect="1"/>
          </p:cNvPicPr>
          <p:nvPr/>
        </p:nvPicPr>
        <p:blipFill>
          <a:blip r:embed="rId4" cstate="print"/>
          <a:stretch>
            <a:fillRect/>
          </a:stretch>
        </p:blipFill>
        <p:spPr>
          <a:xfrm>
            <a:off x="8382000" y="762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Internal: Positive values</a:t>
            </a:r>
            <a:br>
              <a:rPr lang="en-US" dirty="0" smtClean="0"/>
            </a:br>
            <a:r>
              <a:rPr lang="en-US" sz="2200" b="1" dirty="0" smtClean="0"/>
              <a:t>Figure 8. Percent of Students in Grades 4-12 Who Report Having Each Internal Asset, by Grade, in Fargo, Moorhead, and West Fargo Schools: May 2007</a:t>
            </a:r>
            <a:endParaRPr lang="en-US" sz="2200" dirty="0"/>
          </a:p>
        </p:txBody>
      </p:sp>
      <p:cxnSp>
        <p:nvCxnSpPr>
          <p:cNvPr id="7" name="AutoShape 2"/>
          <p:cNvCxnSpPr>
            <a:cxnSpLocks noChangeShapeType="1"/>
          </p:cNvCxnSpPr>
          <p:nvPr/>
        </p:nvCxnSpPr>
        <p:spPr bwMode="auto">
          <a:xfrm flipV="1">
            <a:off x="1219200" y="3657599"/>
            <a:ext cx="6629400" cy="1"/>
          </a:xfrm>
          <a:prstGeom prst="straightConnector1">
            <a:avLst/>
          </a:prstGeom>
          <a:noFill/>
          <a:ln w="25400">
            <a:solidFill>
              <a:srgbClr val="C00000"/>
            </a:solidFill>
            <a:round/>
            <a:headEnd/>
            <a:tailEnd/>
          </a:ln>
        </p:spPr>
      </p:cxnSp>
      <p:cxnSp>
        <p:nvCxnSpPr>
          <p:cNvPr id="8" name="Straight Arrow Connector 7"/>
          <p:cNvCxnSpPr/>
          <p:nvPr/>
        </p:nvCxnSpPr>
        <p:spPr>
          <a:xfrm rot="5400000" flipH="1" flipV="1">
            <a:off x="7060098" y="5893902"/>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200" y="5638800"/>
            <a:ext cx="1419812" cy="784830"/>
          </a:xfrm>
          <a:prstGeom prst="rect">
            <a:avLst/>
          </a:prstGeom>
          <a:noFill/>
        </p:spPr>
        <p:txBody>
          <a:bodyPr wrap="none" rtlCol="0">
            <a:spAutoFit/>
          </a:bodyPr>
          <a:lstStyle/>
          <a:p>
            <a:r>
              <a:rPr lang="en-US" sz="1500" u="sng" dirty="0" smtClean="0"/>
              <a:t>Grades 6 to 12:</a:t>
            </a:r>
          </a:p>
          <a:p>
            <a:r>
              <a:rPr lang="en-US" sz="1500" dirty="0" smtClean="0"/>
              <a:t>Males = 38%</a:t>
            </a:r>
            <a:br>
              <a:rPr lang="en-US" sz="1500" dirty="0" smtClean="0"/>
            </a:br>
            <a:r>
              <a:rPr lang="en-US" sz="1500" dirty="0" smtClean="0"/>
              <a:t>Females = 61%</a:t>
            </a:r>
            <a:endParaRPr lang="en-US" sz="1500" dirty="0"/>
          </a:p>
        </p:txBody>
      </p:sp>
      <p:sp>
        <p:nvSpPr>
          <p:cNvPr id="14" name="TextBox 13"/>
          <p:cNvSpPr txBox="1"/>
          <p:nvPr/>
        </p:nvSpPr>
        <p:spPr>
          <a:xfrm>
            <a:off x="990600" y="5638800"/>
            <a:ext cx="1419812" cy="784830"/>
          </a:xfrm>
          <a:prstGeom prst="rect">
            <a:avLst/>
          </a:prstGeom>
          <a:noFill/>
        </p:spPr>
        <p:txBody>
          <a:bodyPr wrap="none" rtlCol="0">
            <a:spAutoFit/>
          </a:bodyPr>
          <a:lstStyle/>
          <a:p>
            <a:r>
              <a:rPr lang="en-US" sz="1500" u="sng" dirty="0" smtClean="0"/>
              <a:t>Grades 6 to 12:</a:t>
            </a:r>
          </a:p>
          <a:p>
            <a:r>
              <a:rPr lang="en-US" sz="1500" dirty="0" smtClean="0"/>
              <a:t>Males = 38%</a:t>
            </a:r>
            <a:br>
              <a:rPr lang="en-US" sz="1500" dirty="0" smtClean="0"/>
            </a:br>
            <a:r>
              <a:rPr lang="en-US" sz="1500" dirty="0" smtClean="0"/>
              <a:t>Females = 60%</a:t>
            </a:r>
            <a:endParaRPr lang="en-US" sz="1500" dirty="0"/>
          </a:p>
        </p:txBody>
      </p:sp>
      <p:pic>
        <p:nvPicPr>
          <p:cNvPr id="9" name="Picture 8" descr="pos_values_icon_color.jpg"/>
          <p:cNvPicPr>
            <a:picLocks noChangeAspect="1"/>
          </p:cNvPicPr>
          <p:nvPr/>
        </p:nvPicPr>
        <p:blipFill>
          <a:blip r:embed="rId4" cstate="print"/>
          <a:stretch>
            <a:fillRect/>
          </a:stretch>
        </p:blipFill>
        <p:spPr>
          <a:xfrm>
            <a:off x="6019800" y="762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Internal: Social competencies</a:t>
            </a:r>
            <a:br>
              <a:rPr lang="en-US" dirty="0" smtClean="0"/>
            </a:br>
            <a:r>
              <a:rPr lang="en-US" sz="2200" b="1" dirty="0" smtClean="0"/>
              <a:t>Figure 9. Percent of Students in Grades 4-12 Who Report Having Each Internal Asset, by Grade, in Fargo, Moorhead, and West Fargo Schools: May 2007</a:t>
            </a:r>
            <a:endParaRPr lang="en-US" sz="2200" dirty="0"/>
          </a:p>
        </p:txBody>
      </p:sp>
      <p:cxnSp>
        <p:nvCxnSpPr>
          <p:cNvPr id="7" name="AutoShape 2"/>
          <p:cNvCxnSpPr>
            <a:cxnSpLocks noChangeShapeType="1"/>
          </p:cNvCxnSpPr>
          <p:nvPr/>
        </p:nvCxnSpPr>
        <p:spPr bwMode="auto">
          <a:xfrm flipV="1">
            <a:off x="1219200" y="3505199"/>
            <a:ext cx="6629400" cy="1"/>
          </a:xfrm>
          <a:prstGeom prst="straightConnector1">
            <a:avLst/>
          </a:prstGeom>
          <a:noFill/>
          <a:ln w="25400">
            <a:solidFill>
              <a:srgbClr val="C00000"/>
            </a:solidFill>
            <a:round/>
            <a:headEnd/>
            <a:tailEnd/>
          </a:ln>
        </p:spPr>
      </p:cxnSp>
      <p:cxnSp>
        <p:nvCxnSpPr>
          <p:cNvPr id="8" name="Straight Arrow Connector 7"/>
          <p:cNvCxnSpPr/>
          <p:nvPr/>
        </p:nvCxnSpPr>
        <p:spPr>
          <a:xfrm rot="5400000" flipH="1" flipV="1">
            <a:off x="4316898" y="5893902"/>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90800" y="5638800"/>
            <a:ext cx="1419812" cy="784830"/>
          </a:xfrm>
          <a:prstGeom prst="rect">
            <a:avLst/>
          </a:prstGeom>
          <a:noFill/>
        </p:spPr>
        <p:txBody>
          <a:bodyPr wrap="none" rtlCol="0">
            <a:spAutoFit/>
          </a:bodyPr>
          <a:lstStyle/>
          <a:p>
            <a:r>
              <a:rPr lang="en-US" sz="1500" u="sng" dirty="0" smtClean="0"/>
              <a:t>Grades 6 to 12:</a:t>
            </a:r>
          </a:p>
          <a:p>
            <a:r>
              <a:rPr lang="en-US" sz="1500" dirty="0" smtClean="0"/>
              <a:t>Males = 29%</a:t>
            </a:r>
            <a:br>
              <a:rPr lang="en-US" sz="1500" dirty="0" smtClean="0"/>
            </a:br>
            <a:r>
              <a:rPr lang="en-US" sz="1500" dirty="0" smtClean="0"/>
              <a:t>Females = 61%</a:t>
            </a:r>
            <a:endParaRPr lang="en-US" sz="1500" dirty="0"/>
          </a:p>
        </p:txBody>
      </p:sp>
      <p:sp>
        <p:nvSpPr>
          <p:cNvPr id="9" name="TextBox 8"/>
          <p:cNvSpPr txBox="1"/>
          <p:nvPr/>
        </p:nvSpPr>
        <p:spPr>
          <a:xfrm>
            <a:off x="6477000" y="5638800"/>
            <a:ext cx="1419812" cy="784830"/>
          </a:xfrm>
          <a:prstGeom prst="rect">
            <a:avLst/>
          </a:prstGeom>
          <a:noFill/>
        </p:spPr>
        <p:txBody>
          <a:bodyPr wrap="none" rtlCol="0">
            <a:spAutoFit/>
          </a:bodyPr>
          <a:lstStyle/>
          <a:p>
            <a:r>
              <a:rPr lang="en-US" sz="1500" u="sng" dirty="0" smtClean="0"/>
              <a:t>Grades 6 to 12:</a:t>
            </a:r>
          </a:p>
          <a:p>
            <a:r>
              <a:rPr lang="en-US" sz="1500" dirty="0" smtClean="0"/>
              <a:t>Males = 37%</a:t>
            </a:r>
            <a:br>
              <a:rPr lang="en-US" sz="1500" dirty="0" smtClean="0"/>
            </a:br>
            <a:r>
              <a:rPr lang="en-US" sz="1500" dirty="0" smtClean="0"/>
              <a:t>Females = 64%</a:t>
            </a:r>
            <a:endParaRPr lang="en-US" sz="1500" dirty="0"/>
          </a:p>
        </p:txBody>
      </p:sp>
      <p:pic>
        <p:nvPicPr>
          <p:cNvPr id="11" name="Picture 10" descr="social_comp_icon_color.jpg"/>
          <p:cNvPicPr>
            <a:picLocks noChangeAspect="1"/>
          </p:cNvPicPr>
          <p:nvPr/>
        </p:nvPicPr>
        <p:blipFill>
          <a:blip r:embed="rId4" cstate="print"/>
          <a:stretch>
            <a:fillRect/>
          </a:stretch>
        </p:blipFill>
        <p:spPr>
          <a:xfrm>
            <a:off x="7336808" y="762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704088"/>
            <a:ext cx="8305800" cy="1143000"/>
          </a:xfrm>
        </p:spPr>
        <p:txBody>
          <a:bodyPr>
            <a:normAutofit fontScale="90000"/>
          </a:bodyPr>
          <a:lstStyle/>
          <a:p>
            <a:r>
              <a:rPr lang="en-US" dirty="0" smtClean="0"/>
              <a:t>Internal: Positive identity</a:t>
            </a:r>
            <a:br>
              <a:rPr lang="en-US" dirty="0" smtClean="0"/>
            </a:br>
            <a:r>
              <a:rPr lang="en-US" sz="2200" b="1" dirty="0" smtClean="0"/>
              <a:t>Figure 10. Percent of Students in Grades 4-12 Who Report Having Each Internal Asset, by Grade, in Fargo, Moorhead, and West Fargo Schools: May 2007</a:t>
            </a:r>
            <a:endParaRPr lang="en-US" sz="2200" dirty="0"/>
          </a:p>
        </p:txBody>
      </p:sp>
      <p:cxnSp>
        <p:nvCxnSpPr>
          <p:cNvPr id="7" name="AutoShape 2"/>
          <p:cNvCxnSpPr>
            <a:cxnSpLocks noChangeShapeType="1"/>
          </p:cNvCxnSpPr>
          <p:nvPr/>
        </p:nvCxnSpPr>
        <p:spPr bwMode="auto">
          <a:xfrm flipV="1">
            <a:off x="1219200" y="3657599"/>
            <a:ext cx="6629400" cy="1"/>
          </a:xfrm>
          <a:prstGeom prst="straightConnector1">
            <a:avLst/>
          </a:prstGeom>
          <a:noFill/>
          <a:ln w="25400">
            <a:solidFill>
              <a:srgbClr val="C00000"/>
            </a:solidFill>
            <a:round/>
            <a:headEnd/>
            <a:tailEnd/>
          </a:ln>
        </p:spPr>
      </p:cxnSp>
      <p:cxnSp>
        <p:nvCxnSpPr>
          <p:cNvPr id="8" name="Straight Arrow Connector 7"/>
          <p:cNvCxnSpPr/>
          <p:nvPr/>
        </p:nvCxnSpPr>
        <p:spPr>
          <a:xfrm rot="5400000" flipH="1" flipV="1">
            <a:off x="3478698" y="5665302"/>
            <a:ext cx="510998" cy="7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0" y="5867400"/>
            <a:ext cx="1419812" cy="784830"/>
          </a:xfrm>
          <a:prstGeom prst="rect">
            <a:avLst/>
          </a:prstGeom>
          <a:noFill/>
        </p:spPr>
        <p:txBody>
          <a:bodyPr wrap="none" rtlCol="0">
            <a:spAutoFit/>
          </a:bodyPr>
          <a:lstStyle/>
          <a:p>
            <a:r>
              <a:rPr lang="en-US" sz="1500" u="sng" dirty="0" smtClean="0"/>
              <a:t>Grades 6 to 12:</a:t>
            </a:r>
          </a:p>
          <a:p>
            <a:r>
              <a:rPr lang="en-US" sz="1500" dirty="0" smtClean="0"/>
              <a:t>Males = 57%</a:t>
            </a:r>
            <a:br>
              <a:rPr lang="en-US" sz="1500" dirty="0" smtClean="0"/>
            </a:br>
            <a:r>
              <a:rPr lang="en-US" sz="1500" dirty="0" smtClean="0"/>
              <a:t>Females = 44%</a:t>
            </a:r>
            <a:endParaRPr lang="en-US" sz="1500" dirty="0"/>
          </a:p>
        </p:txBody>
      </p:sp>
      <p:pic>
        <p:nvPicPr>
          <p:cNvPr id="10" name="Picture 9" descr="pos_identity_icon_color.jpg"/>
          <p:cNvPicPr>
            <a:picLocks noChangeAspect="1"/>
          </p:cNvPicPr>
          <p:nvPr/>
        </p:nvPicPr>
        <p:blipFill>
          <a:blip r:embed="rId4" cstate="print"/>
          <a:stretch>
            <a:fillRect/>
          </a:stretch>
        </p:blipFill>
        <p:spPr>
          <a:xfrm>
            <a:off x="6324600" y="762000"/>
            <a:ext cx="304800" cy="304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2. Self-sufficiency among families</a:t>
            </a:r>
            <a:endParaRPr lang="en-US" i="1" dirty="0"/>
          </a:p>
        </p:txBody>
      </p:sp>
      <p:sp>
        <p:nvSpPr>
          <p:cNvPr id="3" name="Content Placeholder 2"/>
          <p:cNvSpPr>
            <a:spLocks noGrp="1"/>
          </p:cNvSpPr>
          <p:nvPr>
            <p:ph idx="1"/>
          </p:nvPr>
        </p:nvSpPr>
        <p:spPr/>
        <p:txBody>
          <a:bodyPr/>
          <a:lstStyle/>
          <a:p>
            <a:r>
              <a:rPr lang="en-US" dirty="0" smtClean="0"/>
              <a:t>Ability for individuals and families to be self-sufficient is a critical element in the long-term success of the F/M area</a:t>
            </a:r>
          </a:p>
          <a:p>
            <a:pPr lvl="1"/>
            <a:r>
              <a:rPr lang="en-US" dirty="0" smtClean="0"/>
              <a:t>Proportion of unmarried women with at most a high school degree giving birth</a:t>
            </a:r>
          </a:p>
          <a:p>
            <a:pPr lvl="1"/>
            <a:r>
              <a:rPr lang="en-US" dirty="0" smtClean="0"/>
              <a:t>Poverty among school-age children by school district</a:t>
            </a:r>
          </a:p>
          <a:p>
            <a:pPr lvl="1"/>
            <a:r>
              <a:rPr lang="en-US" dirty="0" smtClean="0"/>
              <a:t>Poverty among children with foreign-born parents</a:t>
            </a:r>
          </a:p>
          <a:p>
            <a:pPr lvl="1"/>
            <a:r>
              <a:rPr lang="en-US" dirty="0" smtClean="0"/>
              <a:t>Homeless children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11. Women Who Gave Birth within the Past 12 Months – Percent Who are Unmarried with, At Most, a High School Diploma: 2008</a:t>
            </a:r>
            <a:endParaRPr lang="en-US" sz="20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rot="16200000" flipH="1">
            <a:off x="6618199" y="2948366"/>
            <a:ext cx="327202"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7227798" y="3052276"/>
            <a:ext cx="327202"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7844324" y="2830601"/>
            <a:ext cx="327202"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12. Children ages 5 to 17 – Percent Living in Poverty by Public School District: 2000 and 2008</a:t>
            </a:r>
            <a:endParaRPr lang="en-US" sz="2000" dirty="0"/>
          </a:p>
        </p:txBody>
      </p:sp>
      <p:graphicFrame>
        <p:nvGraphicFramePr>
          <p:cNvPr id="14" name="Content Placeholder 13"/>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1371600" y="2250744"/>
            <a:ext cx="609567" cy="45720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Oval 4"/>
          <p:cNvSpPr/>
          <p:nvPr/>
        </p:nvSpPr>
        <p:spPr>
          <a:xfrm>
            <a:off x="2362200" y="1981200"/>
            <a:ext cx="609567" cy="45720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Oval 5"/>
          <p:cNvSpPr/>
          <p:nvPr/>
        </p:nvSpPr>
        <p:spPr>
          <a:xfrm>
            <a:off x="3276600" y="2133600"/>
            <a:ext cx="609567" cy="45720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Oval 6"/>
          <p:cNvSpPr/>
          <p:nvPr/>
        </p:nvSpPr>
        <p:spPr>
          <a:xfrm>
            <a:off x="5929952" y="1905000"/>
            <a:ext cx="609567" cy="45720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8" name="Straight Arrow Connector 7"/>
          <p:cNvCxnSpPr/>
          <p:nvPr/>
        </p:nvCxnSpPr>
        <p:spPr>
          <a:xfrm rot="16200000" flipH="1">
            <a:off x="1360399" y="1943911"/>
            <a:ext cx="327202"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approach to the United Way of Cass-Clay Needs Assessment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to set parameters? (Can’t cover everything…)</a:t>
            </a:r>
          </a:p>
          <a:p>
            <a:pPr>
              <a:buNone/>
            </a:pPr>
            <a:endParaRPr lang="en-US" dirty="0" smtClean="0"/>
          </a:p>
          <a:p>
            <a:r>
              <a:rPr lang="en-US" dirty="0" smtClean="0"/>
              <a:t>The three pillars are intertwined and should be viewed holistically</a:t>
            </a:r>
          </a:p>
          <a:p>
            <a:pPr lvl="1"/>
            <a:r>
              <a:rPr lang="en-US" dirty="0" smtClean="0"/>
              <a:t>Education is the major underlying thread</a:t>
            </a:r>
          </a:p>
          <a:p>
            <a:pPr lvl="1"/>
            <a:r>
              <a:rPr lang="en-US" dirty="0" smtClean="0"/>
              <a:t>Education is an ongoing process</a:t>
            </a:r>
          </a:p>
          <a:p>
            <a:endParaRPr lang="en-US" dirty="0" smtClean="0"/>
          </a:p>
          <a:p>
            <a:r>
              <a:rPr lang="en-US" dirty="0" smtClean="0"/>
              <a:t>Therefore, needs assessment is organized around </a:t>
            </a:r>
            <a:r>
              <a:rPr lang="en-US" u="sng" dirty="0" smtClean="0"/>
              <a:t>formative education</a:t>
            </a:r>
          </a:p>
          <a:p>
            <a:pPr lvl="1"/>
            <a:r>
              <a:rPr lang="en-US" dirty="0" smtClean="0"/>
              <a:t>Primary and secondary grades</a:t>
            </a:r>
          </a:p>
          <a:p>
            <a:pPr lvl="1"/>
            <a:r>
              <a:rPr lang="en-US" dirty="0" smtClean="0"/>
              <a:t>Required by law, captures greatest diversity</a:t>
            </a:r>
          </a:p>
          <a:p>
            <a:pPr lvl="1"/>
            <a:r>
              <a:rPr lang="en-US" dirty="0" smtClean="0"/>
              <a:t>Sets the stage for future learning (regardless of age)</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13. Children ages 0 to 17 with All Parents Foreign Born – Percent in Poverty: 2008</a:t>
            </a:r>
            <a:endParaRPr lang="en-US" sz="2000" dirty="0"/>
          </a:p>
        </p:txBody>
      </p:sp>
      <p:graphicFrame>
        <p:nvGraphicFramePr>
          <p:cNvPr id="8"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4648200" y="25146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p:cNvSpPr/>
          <p:nvPr/>
        </p:nvSpPr>
        <p:spPr>
          <a:xfrm>
            <a:off x="7010400" y="2272352"/>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14. Homeless Children Enrolled in School as Reported by Public School Districts: 2007-08 and 2008-09</a:t>
            </a:r>
            <a:endParaRPr lang="en-US" sz="2000" dirty="0"/>
          </a:p>
        </p:txBody>
      </p:sp>
      <p:graphicFrame>
        <p:nvGraphicFramePr>
          <p:cNvPr id="11" name="Content Placeholder 10"/>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3. Differentials</a:t>
            </a:r>
            <a:endParaRPr lang="en-US" i="1" dirty="0"/>
          </a:p>
        </p:txBody>
      </p:sp>
      <p:sp>
        <p:nvSpPr>
          <p:cNvPr id="3" name="Content Placeholder 2"/>
          <p:cNvSpPr>
            <a:spLocks noGrp="1"/>
          </p:cNvSpPr>
          <p:nvPr>
            <p:ph idx="1"/>
          </p:nvPr>
        </p:nvSpPr>
        <p:spPr/>
        <p:txBody>
          <a:bodyPr/>
          <a:lstStyle/>
          <a:p>
            <a:r>
              <a:rPr lang="en-US" dirty="0" smtClean="0"/>
              <a:t>Data demonstrate marked differences within the F/M area by location, diverse groups</a:t>
            </a:r>
          </a:p>
          <a:p>
            <a:pPr lvl="1"/>
            <a:r>
              <a:rPr lang="en-US" dirty="0" smtClean="0"/>
              <a:t>Area is not homogeneous</a:t>
            </a:r>
          </a:p>
          <a:p>
            <a:r>
              <a:rPr lang="en-US" dirty="0" smtClean="0"/>
              <a:t>May find more success with </a:t>
            </a:r>
            <a:r>
              <a:rPr lang="en-US" u="sng" dirty="0" smtClean="0"/>
              <a:t>strategic approaches </a:t>
            </a:r>
            <a:r>
              <a:rPr lang="en-US" dirty="0" smtClean="0"/>
              <a:t>rather than single solutions intended to fit all</a:t>
            </a:r>
          </a:p>
          <a:p>
            <a:pPr lvl="1"/>
            <a:r>
              <a:rPr lang="en-US" dirty="0" smtClean="0"/>
              <a:t>Need to pinpoint areas of greatest need</a:t>
            </a:r>
          </a:p>
          <a:p>
            <a:pPr lvl="1"/>
            <a:r>
              <a:rPr lang="en-US" dirty="0" smtClean="0"/>
              <a:t>Local context is an integral part of a successful solution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 DATA</a:t>
            </a:r>
            <a:endParaRPr lang="en-US" dirty="0"/>
          </a:p>
        </p:txBody>
      </p:sp>
      <p:sp>
        <p:nvSpPr>
          <p:cNvPr id="3" name="Content Placeholder 2"/>
          <p:cNvSpPr>
            <a:spLocks noGrp="1"/>
          </p:cNvSpPr>
          <p:nvPr>
            <p:ph idx="1"/>
          </p:nvPr>
        </p:nvSpPr>
        <p:spPr/>
        <p:txBody>
          <a:bodyPr/>
          <a:lstStyle/>
          <a:p>
            <a:r>
              <a:rPr lang="en-US" dirty="0" smtClean="0"/>
              <a:t>Organized by the educational stages mentioned earlier</a:t>
            </a:r>
          </a:p>
          <a:p>
            <a:pPr marL="850392" lvl="1" indent="-457200">
              <a:buFont typeface="+mj-lt"/>
              <a:buAutoNum type="arabicPeriod"/>
            </a:pPr>
            <a:r>
              <a:rPr lang="en-US" dirty="0" smtClean="0"/>
              <a:t>School readiness</a:t>
            </a:r>
          </a:p>
          <a:p>
            <a:pPr marL="850392" lvl="1" indent="-457200">
              <a:buFont typeface="+mj-lt"/>
              <a:buAutoNum type="arabicPeriod"/>
            </a:pPr>
            <a:r>
              <a:rPr lang="en-US" dirty="0" smtClean="0"/>
              <a:t>In-school success</a:t>
            </a:r>
          </a:p>
          <a:p>
            <a:pPr marL="850392" lvl="1" indent="-457200">
              <a:buFont typeface="+mj-lt"/>
              <a:buAutoNum type="arabicPeriod"/>
            </a:pPr>
            <a:r>
              <a:rPr lang="en-US" dirty="0" smtClean="0"/>
              <a:t>Achievement</a:t>
            </a:r>
          </a:p>
          <a:p>
            <a:r>
              <a:rPr lang="en-US" dirty="0" smtClean="0"/>
              <a:t>Data demonstrate there are needs in our community</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Stage 1: School readiness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Working parents</a:t>
            </a:r>
          </a:p>
          <a:p>
            <a:pPr lvl="1"/>
            <a:r>
              <a:rPr lang="en-US" i="1" dirty="0" smtClean="0">
                <a:solidFill>
                  <a:schemeClr val="accent3">
                    <a:lumMod val="75000"/>
                  </a:schemeClr>
                </a:solidFill>
              </a:rPr>
              <a:t>Higher income, in turn, is associated with many positive child outcomes including better health, academic achievement, and financial well-being as adults.  </a:t>
            </a:r>
          </a:p>
          <a:p>
            <a:r>
              <a:rPr lang="en-US" dirty="0" smtClean="0"/>
              <a:t>Social and emotional development</a:t>
            </a:r>
          </a:p>
          <a:p>
            <a:pPr lvl="1"/>
            <a:r>
              <a:rPr lang="en-US" i="1" dirty="0" smtClean="0">
                <a:solidFill>
                  <a:schemeClr val="accent3">
                    <a:lumMod val="75000"/>
                  </a:schemeClr>
                </a:solidFill>
              </a:rPr>
              <a:t>Nevertheless, children whose skills are far behind those of their new classmates do enter school at a disadvantage.  If they are unable to catch up, they face greater challenges throughout their school careers.</a:t>
            </a:r>
            <a:endParaRPr lang="en-US" i="1" baseline="30000" dirty="0" smtClean="0">
              <a:solidFill>
                <a:schemeClr val="accent3">
                  <a:lumMod val="75000"/>
                </a:schemeClr>
              </a:solidFill>
            </a:endParaRPr>
          </a:p>
          <a:p>
            <a:pPr lvl="1"/>
            <a:r>
              <a:rPr lang="en-US" i="1" dirty="0" smtClean="0">
                <a:solidFill>
                  <a:schemeClr val="accent3">
                    <a:lumMod val="75000"/>
                  </a:schemeClr>
                </a:solidFill>
              </a:rPr>
              <a:t>Children who arrive at kindergarten with social competencies generally have an easier time forming relationships with their peers and better school outcomes.</a:t>
            </a:r>
            <a:endParaRPr lang="en-US" dirty="0" smtClean="0"/>
          </a:p>
          <a:p>
            <a:pPr lvl="1"/>
            <a:endParaRPr lang="en-US" sz="1600"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15. Children Ages 0 to 5 – Percent with All Parents in the Labor Force by School District: 2000 and 2008</a:t>
            </a:r>
            <a:endParaRPr lang="en-US" sz="2000" dirty="0"/>
          </a:p>
        </p:txBody>
      </p:sp>
      <p:graphicFrame>
        <p:nvGraphicFramePr>
          <p:cNvPr id="8" name="Content Placeholder 7"/>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2819400" y="25146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p:cNvSpPr/>
          <p:nvPr/>
        </p:nvSpPr>
        <p:spPr>
          <a:xfrm>
            <a:off x="7315200" y="25908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6" name="Straight Arrow Connector 5"/>
          <p:cNvCxnSpPr/>
          <p:nvPr/>
        </p:nvCxnSpPr>
        <p:spPr>
          <a:xfrm rot="16200000" flipH="1">
            <a:off x="3646399" y="20686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4103599" y="21448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1436599" y="2274799"/>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16. Children Ages 4 Months to 5 Years – Percent at Moderate to High Risk for Developmental, Behavioral, or Social Delays: 2003 and 2007</a:t>
            </a:r>
            <a:endParaRPr lang="en-US" sz="2000" dirty="0"/>
          </a:p>
        </p:txBody>
      </p:sp>
      <p:graphicFrame>
        <p:nvGraphicFramePr>
          <p:cNvPr id="11" name="Content Placeholder 10"/>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3124200" y="26670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Oval 12"/>
          <p:cNvSpPr/>
          <p:nvPr/>
        </p:nvSpPr>
        <p:spPr>
          <a:xfrm>
            <a:off x="6248400" y="21336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Stage 2: In-school success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Foster care</a:t>
            </a:r>
          </a:p>
          <a:p>
            <a:pPr lvl="1"/>
            <a:r>
              <a:rPr lang="en-US" i="1" dirty="0" smtClean="0">
                <a:solidFill>
                  <a:schemeClr val="accent3">
                    <a:lumMod val="75000"/>
                  </a:schemeClr>
                </a:solidFill>
              </a:rPr>
              <a:t>Children in foster care are more likely to be suspended or expelled from school and to exhibit low levels of school engagement and involvement with extracurricular activities.  As adults, children who spent long periods of time in multiple foster care homes were more likely than other children to encounter problems such as unemployment, homelessness, and incarceration, as well as to experience early pregnancy</a:t>
            </a:r>
            <a:r>
              <a:rPr lang="en-US" dirty="0" smtClean="0">
                <a:solidFill>
                  <a:schemeClr val="accent3">
                    <a:lumMod val="75000"/>
                  </a:schemeClr>
                </a:solidFill>
              </a:rPr>
              <a:t>.</a:t>
            </a:r>
          </a:p>
          <a:p>
            <a:r>
              <a:rPr lang="en-US" dirty="0" smtClean="0"/>
              <a:t>Alcohol use</a:t>
            </a:r>
          </a:p>
          <a:p>
            <a:pPr lvl="1"/>
            <a:r>
              <a:rPr lang="en-US" i="1" dirty="0" smtClean="0">
                <a:solidFill>
                  <a:schemeClr val="accent3">
                    <a:lumMod val="75000"/>
                  </a:schemeClr>
                </a:solidFill>
              </a:rPr>
              <a:t>Alcohol use among youth is associated with a wide variety of risky behaviors and poor outcomes and is also related to an increased risk of alcohol dependence in adulthood. </a:t>
            </a:r>
          </a:p>
          <a:p>
            <a:r>
              <a:rPr lang="en-US" dirty="0" smtClean="0"/>
              <a:t>Sexual activity</a:t>
            </a:r>
          </a:p>
          <a:p>
            <a:pPr lvl="1"/>
            <a:r>
              <a:rPr lang="en-US" i="1" dirty="0" smtClean="0">
                <a:solidFill>
                  <a:schemeClr val="accent3">
                    <a:lumMod val="75000"/>
                  </a:schemeClr>
                </a:solidFill>
              </a:rPr>
              <a:t>Sexually active teenagers are at an immediate risk of becoming pregnant and/or of acquiring a sexually transmitted infection (STI).  Adolescents who delay their first sexual experience are less likely to regret the timing of their first experience, have fewer sexual partners, and are less likely to be involved in unhealthy sexual relationships. </a:t>
            </a:r>
            <a:endParaRPr lang="en-US" dirty="0" smtClean="0">
              <a:solidFill>
                <a:schemeClr val="accent3">
                  <a:lumMod val="75000"/>
                </a:schemeClr>
              </a:solidFill>
            </a:endParaRPr>
          </a:p>
          <a:p>
            <a:endParaRPr lang="en-US"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17. Children Served by the Foster Care System – Rate Per 1,000 Children: 1991 to 2008</a:t>
            </a:r>
            <a:endParaRPr lang="en-US" sz="2000" dirty="0"/>
          </a:p>
        </p:txBody>
      </p:sp>
      <p:graphicFrame>
        <p:nvGraphicFramePr>
          <p:cNvPr id="8" name="Content Placeholder 7"/>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7696200" y="52578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p:cNvSpPr/>
          <p:nvPr/>
        </p:nvSpPr>
        <p:spPr>
          <a:xfrm>
            <a:off x="8077200" y="54102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b="1" dirty="0" smtClean="0"/>
              <a:t>Figure 18. Percent of Youth in Grades 6-12 Who Used Alcohol At Least Once in Past Month, by Grade and Gender, in Fargo, Moorhead, and West Fargo Schools: May 2007</a:t>
            </a:r>
            <a:endParaRPr lang="en-US" sz="2000" dirty="0"/>
          </a:p>
        </p:txBody>
      </p:sp>
      <p:sp>
        <p:nvSpPr>
          <p:cNvPr id="9" name="Oval 8"/>
          <p:cNvSpPr/>
          <p:nvPr/>
        </p:nvSpPr>
        <p:spPr>
          <a:xfrm>
            <a:off x="2819400" y="37338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Oval 9"/>
          <p:cNvSpPr/>
          <p:nvPr/>
        </p:nvSpPr>
        <p:spPr>
          <a:xfrm>
            <a:off x="5715000" y="19812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educational stages</a:t>
            </a:r>
            <a:endParaRPr lang="en-US" dirty="0"/>
          </a:p>
        </p:txBody>
      </p:sp>
      <p:sp>
        <p:nvSpPr>
          <p:cNvPr id="3" name="Content Placeholder 2"/>
          <p:cNvSpPr>
            <a:spLocks noGrp="1"/>
          </p:cNvSpPr>
          <p:nvPr>
            <p:ph idx="1"/>
          </p:nvPr>
        </p:nvSpPr>
        <p:spPr/>
        <p:txBody>
          <a:bodyPr>
            <a:normAutofit lnSpcReduction="10000"/>
          </a:bodyPr>
          <a:lstStyle/>
          <a:p>
            <a:r>
              <a:rPr lang="en-US" dirty="0" smtClean="0"/>
              <a:t>Recognize process involves stages of educational development</a:t>
            </a:r>
          </a:p>
          <a:p>
            <a:pPr marL="880110" lvl="1" indent="-514350">
              <a:buFont typeface="+mj-lt"/>
              <a:buAutoNum type="arabicPeriod"/>
            </a:pPr>
            <a:r>
              <a:rPr lang="en-US" dirty="0" smtClean="0"/>
              <a:t>School readiness</a:t>
            </a:r>
          </a:p>
          <a:p>
            <a:pPr marL="1154430" lvl="2" indent="-514350"/>
            <a:r>
              <a:rPr lang="en-US" dirty="0" smtClean="0"/>
              <a:t>How well prepared a person is to enter the educational system</a:t>
            </a:r>
          </a:p>
          <a:p>
            <a:pPr marL="880110" lvl="1" indent="-514350">
              <a:buFont typeface="+mj-lt"/>
              <a:buAutoNum type="arabicPeriod"/>
            </a:pPr>
            <a:r>
              <a:rPr lang="en-US" dirty="0" smtClean="0"/>
              <a:t>In-school success</a:t>
            </a:r>
          </a:p>
          <a:p>
            <a:pPr marL="1154430" lvl="2" indent="-514350"/>
            <a:r>
              <a:rPr lang="en-US" dirty="0" smtClean="0"/>
              <a:t>What influences student’s performance in school</a:t>
            </a:r>
          </a:p>
          <a:p>
            <a:pPr marL="880110" lvl="1" indent="-514350">
              <a:buFont typeface="+mj-lt"/>
              <a:buAutoNum type="arabicPeriod"/>
            </a:pPr>
            <a:r>
              <a:rPr lang="en-US" dirty="0" smtClean="0"/>
              <a:t>Achievement</a:t>
            </a:r>
          </a:p>
          <a:p>
            <a:endParaRPr lang="en-US" dirty="0" smtClean="0"/>
          </a:p>
          <a:p>
            <a:r>
              <a:rPr lang="en-US" dirty="0" smtClean="0"/>
              <a:t>Logic we use is transferrable to any age</a:t>
            </a:r>
          </a:p>
          <a:p>
            <a:pPr lvl="1"/>
            <a:r>
              <a:rPr lang="en-US" dirty="0" smtClean="0"/>
              <a:t>E.g., adult education utilizes these elements as well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b="1" dirty="0" smtClean="0"/>
              <a:t>Figure 19. High School Students in Grades 9-12 Who Ever Had Sexual Intercourse: 1995 to 2007</a:t>
            </a:r>
            <a:endParaRPr lang="en-US" sz="2000" dirty="0"/>
          </a:p>
        </p:txBody>
      </p:sp>
      <p:sp>
        <p:nvSpPr>
          <p:cNvPr id="10" name="Oval 9"/>
          <p:cNvSpPr/>
          <p:nvPr/>
        </p:nvSpPr>
        <p:spPr>
          <a:xfrm>
            <a:off x="5562600" y="32766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25" name="Rectangle 1"/>
          <p:cNvSpPr>
            <a:spLocks noChangeArrowheads="1"/>
          </p:cNvSpPr>
          <p:nvPr/>
        </p:nvSpPr>
        <p:spPr bwMode="auto">
          <a:xfrm>
            <a:off x="1262416" y="5791200"/>
            <a:ext cx="6477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*Planning Region V includes the North Dakota counties of Cass, Steele,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Traill</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Ransom, Richland, and </a:t>
            </a:r>
            <a:r>
              <a:rPr kumimoji="0" lang="en-US" sz="11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Sargent</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20. Percent of Youth in Grades 6-12 Who Have Had Sexual Intercourse at Least Once, by Grade and Gender, in Fargo, Moorhead, and West Fargo Schools: May 2007</a:t>
            </a:r>
            <a:endParaRPr lang="en-US" sz="2000" dirty="0"/>
          </a:p>
        </p:txBody>
      </p:sp>
      <p:sp>
        <p:nvSpPr>
          <p:cNvPr id="9" name="Oval 8"/>
          <p:cNvSpPr/>
          <p:nvPr/>
        </p:nvSpPr>
        <p:spPr>
          <a:xfrm>
            <a:off x="5715000" y="22860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3559792" y="3850944"/>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Stage 3: Achievement</a:t>
            </a:r>
            <a:endParaRPr lang="en-US" sz="4000" dirty="0"/>
          </a:p>
        </p:txBody>
      </p:sp>
      <p:sp>
        <p:nvSpPr>
          <p:cNvPr id="3" name="Content Placeholder 2"/>
          <p:cNvSpPr>
            <a:spLocks noGrp="1"/>
          </p:cNvSpPr>
          <p:nvPr>
            <p:ph idx="1"/>
          </p:nvPr>
        </p:nvSpPr>
        <p:spPr/>
        <p:txBody>
          <a:bodyPr>
            <a:normAutofit fontScale="70000" lnSpcReduction="20000"/>
          </a:bodyPr>
          <a:lstStyle/>
          <a:p>
            <a:r>
              <a:rPr lang="en-US" dirty="0" smtClean="0"/>
              <a:t>Math proficiency</a:t>
            </a:r>
          </a:p>
          <a:p>
            <a:pPr lvl="1"/>
            <a:r>
              <a:rPr lang="en-US" i="1" dirty="0" smtClean="0">
                <a:solidFill>
                  <a:schemeClr val="accent3">
                    <a:lumMod val="75000"/>
                  </a:schemeClr>
                </a:solidFill>
              </a:rPr>
              <a:t>Young people who transition to adulthood with limited mathematics skills are likely to find it difficult to function in society.  Basic arithmetic skills are required for everyday computations and sometimes for job applications.  Competence in mathematics skills is related to higher levels of employability.</a:t>
            </a:r>
          </a:p>
          <a:p>
            <a:r>
              <a:rPr lang="en-US" dirty="0" smtClean="0"/>
              <a:t>Graduation rates</a:t>
            </a:r>
          </a:p>
          <a:p>
            <a:pPr lvl="1"/>
            <a:r>
              <a:rPr lang="en-US" i="1" dirty="0" smtClean="0">
                <a:solidFill>
                  <a:schemeClr val="accent3">
                    <a:lumMod val="75000"/>
                  </a:schemeClr>
                </a:solidFill>
              </a:rPr>
              <a:t>Young people who drop out of high school are unlikely to have the minimum skills and credentials necessary to function in today’s increasingly complex society and technological workplace.  Young adults with low education and skill levels are more likely to live in poverty and to receive government assistance.  High school drop outs are more likely to become involved in crime.</a:t>
            </a:r>
          </a:p>
          <a:p>
            <a:r>
              <a:rPr lang="en-US" dirty="0" smtClean="0"/>
              <a:t>Idle youth</a:t>
            </a:r>
          </a:p>
          <a:p>
            <a:pPr lvl="1"/>
            <a:r>
              <a:rPr lang="en-US" i="1" dirty="0" smtClean="0">
                <a:solidFill>
                  <a:schemeClr val="accent3">
                    <a:lumMod val="75000"/>
                  </a:schemeClr>
                </a:solidFill>
              </a:rPr>
              <a:t>Steady employment is one of the steps to becoming an independent adult. Higher levels of education are increasingly necessary to obtain steady well-paying employment. Males who are neither enrolled in school nor working are more likely to engage in delinquent behavior or illegal activities to earn money.  Females are more likely to become dependent on welfare. </a:t>
            </a:r>
            <a:endParaRPr lang="en-US"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21. Math Proficiency Rates that did not Meet Math Proficiency Goals, by Subgroup, in the Moorhead Public School District: 2008-09</a:t>
            </a:r>
            <a:endParaRPr lang="en-US" sz="2000" dirty="0"/>
          </a:p>
        </p:txBody>
      </p:sp>
      <p:graphicFrame>
        <p:nvGraphicFramePr>
          <p:cNvPr id="9" name="Content Placeholder 8"/>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p:cNvSpPr/>
          <p:nvPr/>
        </p:nvSpPr>
        <p:spPr>
          <a:xfrm>
            <a:off x="1828800" y="33528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Oval 11"/>
          <p:cNvSpPr/>
          <p:nvPr/>
        </p:nvSpPr>
        <p:spPr>
          <a:xfrm>
            <a:off x="2819400" y="34290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Oval 12"/>
          <p:cNvSpPr/>
          <p:nvPr/>
        </p:nvSpPr>
        <p:spPr>
          <a:xfrm>
            <a:off x="6781800" y="38100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22. Math Proficiency Rates that did not Meet Math Proficiency Goals, by Subgroup, in the Fargo Public School District: 2008-09</a:t>
            </a:r>
            <a:endParaRPr lang="en-US" sz="2000"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23. Math Proficiency Rates that did not Meet Math Proficiency Goals, by Subgroup, in the West Fargo Public School District: 2008-09</a:t>
            </a:r>
            <a:endParaRPr lang="en-US" sz="2000" dirty="0"/>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24. Graduation Rates by School District: 2008-09</a:t>
            </a:r>
            <a:endParaRPr lang="en-US" sz="2000" dirty="0"/>
          </a:p>
        </p:txBody>
      </p:sp>
      <p:cxnSp>
        <p:nvCxnSpPr>
          <p:cNvPr id="5" name="Straight Arrow Connector 4"/>
          <p:cNvCxnSpPr/>
          <p:nvPr/>
        </p:nvCxnSpPr>
        <p:spPr>
          <a:xfrm rot="16200000" flipH="1">
            <a:off x="1360399" y="19162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rot="16200000" flipH="1">
            <a:off x="3570199" y="19162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027399" y="1978753"/>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Figure 25. Youth ages 16 to 19 – Percent Not Enrolled in School and Not Working by School District: 2000</a:t>
            </a:r>
            <a:endParaRPr lang="en-US" sz="2000" dirty="0"/>
          </a:p>
        </p:txBody>
      </p:sp>
      <p:graphicFrame>
        <p:nvGraphicFramePr>
          <p:cNvPr id="11" name="Content Placeholder 10"/>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3352800" y="19050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Oval 12"/>
          <p:cNvSpPr/>
          <p:nvPr/>
        </p:nvSpPr>
        <p:spPr>
          <a:xfrm>
            <a:off x="6400800" y="1828800"/>
            <a:ext cx="609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6" name="Straight Arrow Connector 5"/>
          <p:cNvCxnSpPr/>
          <p:nvPr/>
        </p:nvCxnSpPr>
        <p:spPr>
          <a:xfrm rot="16200000" flipH="1">
            <a:off x="1360399" y="31354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3874999" y="29830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408399" y="2983001"/>
            <a:ext cx="327202" cy="152400"/>
          </a:xfrm>
          <a:prstGeom prst="straightConnector1">
            <a:avLst/>
          </a:prstGeom>
          <a:noFill/>
          <a:ln w="25400" cap="flat" cmpd="sng" algn="ctr">
            <a:solidFill>
              <a:srgbClr val="CEB966">
                <a:shade val="50000"/>
                <a:satMod val="103000"/>
              </a:srgbClr>
            </a:solidFill>
            <a:prstDash val="solid"/>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Effectiveness of needs assessment</a:t>
            </a:r>
            <a:endParaRPr lang="en-US" dirty="0"/>
          </a:p>
        </p:txBody>
      </p:sp>
      <p:sp>
        <p:nvSpPr>
          <p:cNvPr id="3" name="Content Placeholder 2"/>
          <p:cNvSpPr>
            <a:spLocks noGrp="1"/>
          </p:cNvSpPr>
          <p:nvPr>
            <p:ph idx="1"/>
          </p:nvPr>
        </p:nvSpPr>
        <p:spPr/>
        <p:txBody>
          <a:bodyPr/>
          <a:lstStyle/>
          <a:p>
            <a:r>
              <a:rPr lang="en-US" dirty="0" smtClean="0"/>
              <a:t>Please review the draft report we provided</a:t>
            </a:r>
          </a:p>
          <a:p>
            <a:r>
              <a:rPr lang="en-US" dirty="0" smtClean="0"/>
              <a:t>Will this be an effective tool to assist in your strategic planning?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Dakota State Data Center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Ramona Danielson, Research Analyst</a:t>
            </a:r>
          </a:p>
          <a:p>
            <a:pPr lvl="1"/>
            <a:r>
              <a:rPr lang="en-US" dirty="0" smtClean="0"/>
              <a:t>Ramona.Danielson@ndsu.edu</a:t>
            </a:r>
          </a:p>
          <a:p>
            <a:pPr lvl="1"/>
            <a:r>
              <a:rPr lang="en-US" dirty="0" smtClean="0"/>
              <a:t>Phone: (701) 231-9496</a:t>
            </a:r>
          </a:p>
          <a:p>
            <a:endParaRPr lang="en-US" dirty="0" smtClean="0"/>
          </a:p>
          <a:p>
            <a:r>
              <a:rPr lang="en-US" dirty="0" smtClean="0"/>
              <a:t>Dr. Richard </a:t>
            </a:r>
            <a:r>
              <a:rPr lang="en-US" dirty="0" err="1" smtClean="0"/>
              <a:t>Rathge</a:t>
            </a:r>
            <a:r>
              <a:rPr lang="en-US" dirty="0" smtClean="0"/>
              <a:t>, Director</a:t>
            </a:r>
          </a:p>
          <a:p>
            <a:pPr lvl="1"/>
            <a:r>
              <a:rPr lang="en-US" dirty="0" smtClean="0"/>
              <a:t>Richard.Rathge@ndsu.edu</a:t>
            </a:r>
          </a:p>
          <a:p>
            <a:pPr lvl="1"/>
            <a:r>
              <a:rPr lang="en-US" dirty="0" smtClean="0"/>
              <a:t>Phone: (701) 231-8621 </a:t>
            </a:r>
          </a:p>
          <a:p>
            <a:endParaRPr lang="en-US" dirty="0" smtClean="0"/>
          </a:p>
          <a:p>
            <a:r>
              <a:rPr lang="en-US" dirty="0" smtClean="0"/>
              <a:t>North Dakota State Data Center at NDSU, P.O. Box 6050, Dept. 8000, Fargo, ND 58108-6050</a:t>
            </a:r>
          </a:p>
          <a:p>
            <a:pPr lvl="1"/>
            <a:r>
              <a:rPr lang="en-US" dirty="0" smtClean="0"/>
              <a:t>Phone: (701) 231-7980</a:t>
            </a:r>
          </a:p>
          <a:p>
            <a:pPr lvl="1"/>
            <a:r>
              <a:rPr lang="en-US" dirty="0" smtClean="0"/>
              <a:t>Fax: (701) 231-9730</a:t>
            </a:r>
          </a:p>
          <a:p>
            <a:pPr lvl="1"/>
            <a:r>
              <a:rPr lang="en-US" dirty="0" smtClean="0"/>
              <a:t>URL: www.ndsu.edu/sdc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framework</a:t>
            </a:r>
            <a:endParaRPr lang="en-US" dirty="0"/>
          </a:p>
        </p:txBody>
      </p:sp>
      <p:sp>
        <p:nvSpPr>
          <p:cNvPr id="3" name="Content Placeholder 2"/>
          <p:cNvSpPr>
            <a:spLocks noGrp="1"/>
          </p:cNvSpPr>
          <p:nvPr>
            <p:ph idx="1"/>
          </p:nvPr>
        </p:nvSpPr>
        <p:spPr/>
        <p:txBody>
          <a:bodyPr>
            <a:normAutofit lnSpcReduction="10000"/>
          </a:bodyPr>
          <a:lstStyle/>
          <a:p>
            <a:r>
              <a:rPr lang="en-US" dirty="0" smtClean="0"/>
              <a:t>How can you be an effective change agent?</a:t>
            </a:r>
          </a:p>
          <a:p>
            <a:r>
              <a:rPr lang="en-US" dirty="0" smtClean="0"/>
              <a:t>How can you understand causal links?</a:t>
            </a:r>
          </a:p>
          <a:p>
            <a:r>
              <a:rPr lang="en-US" dirty="0" smtClean="0"/>
              <a:t>How does a community identify what needs should be satisfied in order to impact the desired behavior/outcomes?</a:t>
            </a:r>
          </a:p>
          <a:p>
            <a:pPr>
              <a:buNone/>
            </a:pPr>
            <a:endParaRPr lang="en-US" dirty="0" smtClean="0">
              <a:sym typeface="Wingdings" pitchFamily="2" charset="2"/>
            </a:endParaRPr>
          </a:p>
          <a:p>
            <a:pPr>
              <a:buNone/>
            </a:pPr>
            <a:r>
              <a:rPr lang="en-US" dirty="0" smtClean="0">
                <a:sym typeface="Wingdings" pitchFamily="2" charset="2"/>
              </a:rPr>
              <a:t>We consulted the developmental literature and utilized </a:t>
            </a:r>
            <a:r>
              <a:rPr lang="en-US" b="1" dirty="0" smtClean="0">
                <a:solidFill>
                  <a:schemeClr val="accent3"/>
                </a:solidFill>
                <a:sym typeface="Wingdings" pitchFamily="2" charset="2"/>
              </a:rPr>
              <a:t>Asset Development</a:t>
            </a:r>
            <a:r>
              <a:rPr lang="en-US" dirty="0" smtClean="0">
                <a:sym typeface="Wingdings" pitchFamily="2" charset="2"/>
              </a:rPr>
              <a:t> as a framework to guide our analysis</a:t>
            </a:r>
          </a:p>
          <a:p>
            <a:pPr lvl="1"/>
            <a:r>
              <a:rPr lang="en-US" dirty="0" smtClean="0">
                <a:sym typeface="Wingdings" pitchFamily="2" charset="2"/>
              </a:rPr>
              <a:t>Frame for what activities are needed to best improve desired outcomes</a:t>
            </a:r>
            <a:endParaRPr lang="en-US"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assets?</a:t>
            </a:r>
            <a:endParaRPr lang="en-US" dirty="0"/>
          </a:p>
        </p:txBody>
      </p:sp>
      <p:sp>
        <p:nvSpPr>
          <p:cNvPr id="3" name="Content Placeholder 2"/>
          <p:cNvSpPr>
            <a:spLocks noGrp="1"/>
          </p:cNvSpPr>
          <p:nvPr>
            <p:ph idx="1"/>
          </p:nvPr>
        </p:nvSpPr>
        <p:spPr/>
        <p:txBody>
          <a:bodyPr/>
          <a:lstStyle/>
          <a:p>
            <a:r>
              <a:rPr lang="en-US" dirty="0" smtClean="0"/>
              <a:t>Combination of skill sets and a supportive environment</a:t>
            </a:r>
          </a:p>
          <a:p>
            <a:pPr lvl="1"/>
            <a:r>
              <a:rPr lang="en-US" u="sng" dirty="0" smtClean="0"/>
              <a:t>Internal</a:t>
            </a:r>
            <a:r>
              <a:rPr lang="en-US" dirty="0" smtClean="0"/>
              <a:t> = positive experiences and qualities that help influence the choices people make</a:t>
            </a:r>
          </a:p>
          <a:p>
            <a:pPr lvl="1"/>
            <a:r>
              <a:rPr lang="en-US" u="sng" dirty="0" smtClean="0"/>
              <a:t>External</a:t>
            </a:r>
            <a:r>
              <a:rPr lang="en-US" dirty="0" smtClean="0"/>
              <a:t> = supportive components of the community, family, or networks that create a nurturing environment</a:t>
            </a:r>
          </a:p>
          <a:p>
            <a:endParaRPr lang="en-US" dirty="0" smtClean="0"/>
          </a:p>
          <a:p>
            <a:r>
              <a:rPr lang="en-US" dirty="0" smtClean="0"/>
              <a:t>Needs must be viewed from BOTH the individual and support system’s perspective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Availability of data on assets</a:t>
            </a:r>
            <a:endParaRPr lang="en-US" dirty="0"/>
          </a:p>
        </p:txBody>
      </p:sp>
      <p:sp>
        <p:nvSpPr>
          <p:cNvPr id="3" name="Content Placeholder 2"/>
          <p:cNvSpPr>
            <a:spLocks noGrp="1"/>
          </p:cNvSpPr>
          <p:nvPr>
            <p:ph idx="1"/>
          </p:nvPr>
        </p:nvSpPr>
        <p:spPr/>
        <p:txBody>
          <a:bodyPr>
            <a:normAutofit lnSpcReduction="10000"/>
          </a:bodyPr>
          <a:lstStyle/>
          <a:p>
            <a:r>
              <a:rPr lang="en-US" dirty="0" smtClean="0"/>
              <a:t>A rich database for the F/M metropolitan area:</a:t>
            </a:r>
          </a:p>
          <a:p>
            <a:pPr lvl="1"/>
            <a:r>
              <a:rPr lang="en-US" dirty="0" smtClean="0"/>
              <a:t>Survey conducted in 2007 by Search Institute for Moorhead Healthy Community Initiative (now Metro Youth Partnership)</a:t>
            </a:r>
          </a:p>
          <a:p>
            <a:pPr lvl="1"/>
            <a:r>
              <a:rPr lang="en-US" dirty="0" smtClean="0"/>
              <a:t>Students in grades 4 through 12 in Fargo, West Fargo, and Moorhead school districts</a:t>
            </a:r>
          </a:p>
          <a:p>
            <a:endParaRPr lang="en-US" dirty="0" smtClean="0"/>
          </a:p>
          <a:p>
            <a:r>
              <a:rPr lang="en-US" dirty="0" smtClean="0"/>
              <a:t>No corresponding data for adults at the time of our study</a:t>
            </a:r>
          </a:p>
          <a:p>
            <a:pPr lvl="1"/>
            <a:r>
              <a:rPr lang="en-US" dirty="0" smtClean="0"/>
              <a:t>However, the asset model is transferrable to ANY age group</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 Institute’s</a:t>
            </a:r>
            <a:br>
              <a:rPr lang="en-US" dirty="0" smtClean="0"/>
            </a:br>
            <a:r>
              <a:rPr lang="en-US" dirty="0" smtClean="0"/>
              <a:t>Developmental Asset Framework</a:t>
            </a:r>
            <a:endParaRPr lang="en-US" dirty="0"/>
          </a:p>
        </p:txBody>
      </p:sp>
      <p:sp>
        <p:nvSpPr>
          <p:cNvPr id="3" name="Content Placeholder 2"/>
          <p:cNvSpPr>
            <a:spLocks noGrp="1"/>
          </p:cNvSpPr>
          <p:nvPr>
            <p:ph idx="1"/>
          </p:nvPr>
        </p:nvSpPr>
        <p:spPr/>
        <p:txBody>
          <a:bodyPr>
            <a:normAutofit fontScale="85000" lnSpcReduction="20000"/>
          </a:bodyPr>
          <a:lstStyle/>
          <a:p>
            <a:r>
              <a:rPr lang="en-US" sz="3100" dirty="0" smtClean="0"/>
              <a:t>40 assets divided into two main groups with </a:t>
            </a:r>
            <a:r>
              <a:rPr lang="en-US" sz="3100" i="1" dirty="0" smtClean="0"/>
              <a:t>subsectors</a:t>
            </a:r>
          </a:p>
          <a:p>
            <a:pPr lvl="1"/>
            <a:r>
              <a:rPr lang="en-US" dirty="0" smtClean="0"/>
              <a:t>Positive experiences and qualities that help influence the choices young people make in their development to adulthood</a:t>
            </a:r>
          </a:p>
          <a:p>
            <a:pPr lvl="1"/>
            <a:endParaRPr lang="en-US" dirty="0" smtClean="0"/>
          </a:p>
          <a:p>
            <a:pPr lvl="1"/>
            <a:r>
              <a:rPr lang="en-US" dirty="0" smtClean="0"/>
              <a:t>20 </a:t>
            </a:r>
            <a:r>
              <a:rPr lang="en-US" u="sng" dirty="0" smtClean="0"/>
              <a:t>external </a:t>
            </a:r>
            <a:r>
              <a:rPr lang="en-US" dirty="0" smtClean="0"/>
              <a:t>assets:</a:t>
            </a:r>
          </a:p>
          <a:p>
            <a:pPr lvl="2"/>
            <a:r>
              <a:rPr lang="en-US" i="1" dirty="0" smtClean="0"/>
              <a:t>Support </a:t>
            </a:r>
          </a:p>
          <a:p>
            <a:pPr lvl="2"/>
            <a:r>
              <a:rPr lang="en-US" i="1" dirty="0" smtClean="0"/>
              <a:t>Empowerment</a:t>
            </a:r>
          </a:p>
          <a:p>
            <a:pPr lvl="2"/>
            <a:r>
              <a:rPr lang="en-US" i="1" dirty="0" smtClean="0"/>
              <a:t>Boundaries and expectations</a:t>
            </a:r>
          </a:p>
          <a:p>
            <a:pPr lvl="2"/>
            <a:r>
              <a:rPr lang="en-US" i="1" dirty="0" smtClean="0"/>
              <a:t>Constructive use of time</a:t>
            </a:r>
          </a:p>
          <a:p>
            <a:pPr lvl="1"/>
            <a:endParaRPr lang="en-US" dirty="0" smtClean="0"/>
          </a:p>
          <a:p>
            <a:pPr lvl="1"/>
            <a:r>
              <a:rPr lang="en-US" dirty="0" smtClean="0"/>
              <a:t>20 </a:t>
            </a:r>
            <a:r>
              <a:rPr lang="en-US" u="sng" dirty="0" smtClean="0"/>
              <a:t>internal</a:t>
            </a:r>
            <a:r>
              <a:rPr lang="en-US" dirty="0" smtClean="0"/>
              <a:t> assets:</a:t>
            </a:r>
          </a:p>
          <a:p>
            <a:pPr lvl="2"/>
            <a:r>
              <a:rPr lang="en-US" i="1" dirty="0" smtClean="0"/>
              <a:t>Commitment to learning</a:t>
            </a:r>
          </a:p>
          <a:p>
            <a:pPr lvl="2"/>
            <a:r>
              <a:rPr lang="en-US" i="1" dirty="0" smtClean="0"/>
              <a:t>Positive values</a:t>
            </a:r>
          </a:p>
          <a:p>
            <a:pPr lvl="2"/>
            <a:r>
              <a:rPr lang="en-US" i="1" dirty="0" smtClean="0"/>
              <a:t>Social competencies</a:t>
            </a:r>
          </a:p>
          <a:p>
            <a:pPr lvl="2"/>
            <a:r>
              <a:rPr lang="en-US" i="1" dirty="0" smtClean="0"/>
              <a:t>Positive identity</a:t>
            </a:r>
          </a:p>
          <a:p>
            <a:endParaRPr lang="en-US" dirty="0"/>
          </a:p>
        </p:txBody>
      </p:sp>
      <p:pic>
        <p:nvPicPr>
          <p:cNvPr id="4" name="Picture 3"/>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5715000" y="5562600"/>
            <a:ext cx="3048000" cy="1011592"/>
          </a:xfrm>
          <a:prstGeom prst="rect">
            <a:avLst/>
          </a:prstGeom>
          <a:noFill/>
          <a:ln w="9525">
            <a:noFill/>
            <a:miter lim="800000"/>
            <a:headEnd/>
            <a:tailEnd/>
          </a:ln>
          <a:effectLst/>
        </p:spPr>
      </p:pic>
      <p:pic>
        <p:nvPicPr>
          <p:cNvPr id="6" name="Picture 5" descr="support_icon_color.jpg"/>
          <p:cNvPicPr>
            <a:picLocks noChangeAspect="1"/>
          </p:cNvPicPr>
          <p:nvPr/>
        </p:nvPicPr>
        <p:blipFill>
          <a:blip r:embed="rId4" cstate="print"/>
          <a:stretch>
            <a:fillRect/>
          </a:stretch>
        </p:blipFill>
        <p:spPr>
          <a:xfrm>
            <a:off x="2321256" y="3429000"/>
            <a:ext cx="304800" cy="304800"/>
          </a:xfrm>
          <a:prstGeom prst="rect">
            <a:avLst/>
          </a:prstGeom>
        </p:spPr>
      </p:pic>
      <p:pic>
        <p:nvPicPr>
          <p:cNvPr id="7" name="Picture 6" descr="empowerment_icon_color.jpg"/>
          <p:cNvPicPr>
            <a:picLocks noChangeAspect="1"/>
          </p:cNvPicPr>
          <p:nvPr/>
        </p:nvPicPr>
        <p:blipFill>
          <a:blip r:embed="rId5" cstate="print"/>
          <a:stretch>
            <a:fillRect/>
          </a:stretch>
        </p:blipFill>
        <p:spPr>
          <a:xfrm>
            <a:off x="2979760" y="3733800"/>
            <a:ext cx="304800" cy="304800"/>
          </a:xfrm>
          <a:prstGeom prst="rect">
            <a:avLst/>
          </a:prstGeom>
        </p:spPr>
      </p:pic>
      <p:pic>
        <p:nvPicPr>
          <p:cNvPr id="8" name="Picture 7" descr="boundaries_icon_color.jpg"/>
          <p:cNvPicPr>
            <a:picLocks noChangeAspect="1"/>
          </p:cNvPicPr>
          <p:nvPr/>
        </p:nvPicPr>
        <p:blipFill>
          <a:blip r:embed="rId6" cstate="print"/>
          <a:stretch>
            <a:fillRect/>
          </a:stretch>
        </p:blipFill>
        <p:spPr>
          <a:xfrm>
            <a:off x="4337712" y="4038600"/>
            <a:ext cx="304800" cy="304800"/>
          </a:xfrm>
          <a:prstGeom prst="rect">
            <a:avLst/>
          </a:prstGeom>
        </p:spPr>
      </p:pic>
      <p:pic>
        <p:nvPicPr>
          <p:cNvPr id="9" name="Picture 8" descr="time_icon_color.jpg"/>
          <p:cNvPicPr>
            <a:picLocks noChangeAspect="1"/>
          </p:cNvPicPr>
          <p:nvPr/>
        </p:nvPicPr>
        <p:blipFill>
          <a:blip r:embed="rId7" cstate="print"/>
          <a:stretch>
            <a:fillRect/>
          </a:stretch>
        </p:blipFill>
        <p:spPr>
          <a:xfrm>
            <a:off x="3886200" y="4267200"/>
            <a:ext cx="304800" cy="304800"/>
          </a:xfrm>
          <a:prstGeom prst="rect">
            <a:avLst/>
          </a:prstGeom>
        </p:spPr>
      </p:pic>
      <p:pic>
        <p:nvPicPr>
          <p:cNvPr id="10" name="Picture 9" descr="learning_icon_color.jpg"/>
          <p:cNvPicPr>
            <a:picLocks noChangeAspect="1"/>
          </p:cNvPicPr>
          <p:nvPr/>
        </p:nvPicPr>
        <p:blipFill>
          <a:blip r:embed="rId8" cstate="print"/>
          <a:stretch>
            <a:fillRect/>
          </a:stretch>
        </p:blipFill>
        <p:spPr>
          <a:xfrm>
            <a:off x="3970360" y="5181600"/>
            <a:ext cx="304800" cy="304800"/>
          </a:xfrm>
          <a:prstGeom prst="rect">
            <a:avLst/>
          </a:prstGeom>
        </p:spPr>
      </p:pic>
      <p:pic>
        <p:nvPicPr>
          <p:cNvPr id="11" name="Picture 10" descr="pos_values_icon_color.jpg"/>
          <p:cNvPicPr>
            <a:picLocks noChangeAspect="1"/>
          </p:cNvPicPr>
          <p:nvPr/>
        </p:nvPicPr>
        <p:blipFill>
          <a:blip r:embed="rId9" cstate="print"/>
          <a:stretch>
            <a:fillRect/>
          </a:stretch>
        </p:blipFill>
        <p:spPr>
          <a:xfrm>
            <a:off x="2971800" y="5423848"/>
            <a:ext cx="304800" cy="304800"/>
          </a:xfrm>
          <a:prstGeom prst="rect">
            <a:avLst/>
          </a:prstGeom>
        </p:spPr>
      </p:pic>
      <p:pic>
        <p:nvPicPr>
          <p:cNvPr id="12" name="Picture 11" descr="social_comp_icon_color.jpg"/>
          <p:cNvPicPr>
            <a:picLocks noChangeAspect="1"/>
          </p:cNvPicPr>
          <p:nvPr/>
        </p:nvPicPr>
        <p:blipFill>
          <a:blip r:embed="rId10" cstate="print"/>
          <a:stretch>
            <a:fillRect/>
          </a:stretch>
        </p:blipFill>
        <p:spPr>
          <a:xfrm>
            <a:off x="3540456" y="5715000"/>
            <a:ext cx="304800" cy="304800"/>
          </a:xfrm>
          <a:prstGeom prst="rect">
            <a:avLst/>
          </a:prstGeom>
        </p:spPr>
      </p:pic>
      <p:pic>
        <p:nvPicPr>
          <p:cNvPr id="13" name="Picture 12" descr="pos_identity_icon_color.jpg"/>
          <p:cNvPicPr>
            <a:picLocks noChangeAspect="1"/>
          </p:cNvPicPr>
          <p:nvPr/>
        </p:nvPicPr>
        <p:blipFill>
          <a:blip r:embed="rId11" cstate="print"/>
          <a:stretch>
            <a:fillRect/>
          </a:stretch>
        </p:blipFill>
        <p:spPr>
          <a:xfrm>
            <a:off x="3096904" y="6019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EXTERNAL assets</a:t>
            </a:r>
            <a:endParaRPr lang="en-US" dirty="0"/>
          </a:p>
        </p:txBody>
      </p:sp>
      <p:sp>
        <p:nvSpPr>
          <p:cNvPr id="3" name="Content Placeholder 2"/>
          <p:cNvSpPr>
            <a:spLocks noGrp="1"/>
          </p:cNvSpPr>
          <p:nvPr>
            <p:ph idx="1"/>
          </p:nvPr>
        </p:nvSpPr>
        <p:spPr/>
        <p:txBody>
          <a:bodyPr>
            <a:normAutofit fontScale="92500"/>
          </a:bodyPr>
          <a:lstStyle/>
          <a:p>
            <a:r>
              <a:rPr lang="en-US" u="sng" dirty="0" smtClean="0"/>
              <a:t>Support</a:t>
            </a:r>
            <a:r>
              <a:rPr lang="en-US" dirty="0" smtClean="0"/>
              <a:t> – Positive family communication</a:t>
            </a:r>
          </a:p>
          <a:p>
            <a:pPr lvl="2"/>
            <a:r>
              <a:rPr lang="en-US" dirty="0" smtClean="0"/>
              <a:t>“Young person and her/his parent(s) communicate positively, and young person is willing to seek advice and counsel from parents.”</a:t>
            </a:r>
          </a:p>
          <a:p>
            <a:r>
              <a:rPr lang="en-US" u="sng" dirty="0" smtClean="0"/>
              <a:t>Empowerment</a:t>
            </a:r>
            <a:r>
              <a:rPr lang="en-US" dirty="0" smtClean="0"/>
              <a:t> – Community values youth</a:t>
            </a:r>
          </a:p>
          <a:p>
            <a:pPr lvl="2"/>
            <a:r>
              <a:rPr lang="en-US" dirty="0" smtClean="0"/>
              <a:t>“Young person perceives that adults in the community value youth.”</a:t>
            </a:r>
          </a:p>
          <a:p>
            <a:r>
              <a:rPr lang="en-US" u="sng" dirty="0" smtClean="0"/>
              <a:t>Boundaries and expectations</a:t>
            </a:r>
            <a:r>
              <a:rPr lang="en-US" dirty="0" smtClean="0"/>
              <a:t> – Adult role models</a:t>
            </a:r>
          </a:p>
          <a:p>
            <a:pPr lvl="2"/>
            <a:r>
              <a:rPr lang="en-US" dirty="0" smtClean="0"/>
              <a:t>“Parent(s) and other adults model positive, responsible behavior.”</a:t>
            </a:r>
          </a:p>
          <a:p>
            <a:r>
              <a:rPr lang="en-US" u="sng" dirty="0" smtClean="0"/>
              <a:t>Constructive use of time</a:t>
            </a:r>
            <a:r>
              <a:rPr lang="en-US" dirty="0" smtClean="0"/>
              <a:t> – Creative activities</a:t>
            </a:r>
          </a:p>
          <a:p>
            <a:pPr lvl="2"/>
            <a:r>
              <a:rPr lang="en-US" dirty="0" smtClean="0"/>
              <a:t>“Young person spends three or more hours per week in lessons or practice in music, theater, or other arts.”</a:t>
            </a:r>
          </a:p>
          <a:p>
            <a:endParaRPr lang="en-US" dirty="0" smtClean="0"/>
          </a:p>
        </p:txBody>
      </p:sp>
      <p:pic>
        <p:nvPicPr>
          <p:cNvPr id="4" name="Picture 3" descr="support_icon_color.jpg"/>
          <p:cNvPicPr>
            <a:picLocks noChangeAspect="1"/>
          </p:cNvPicPr>
          <p:nvPr/>
        </p:nvPicPr>
        <p:blipFill>
          <a:blip r:embed="rId3" cstate="print"/>
          <a:stretch>
            <a:fillRect/>
          </a:stretch>
        </p:blipFill>
        <p:spPr>
          <a:xfrm>
            <a:off x="6248400" y="2057400"/>
            <a:ext cx="304800" cy="304800"/>
          </a:xfrm>
          <a:prstGeom prst="rect">
            <a:avLst/>
          </a:prstGeom>
        </p:spPr>
      </p:pic>
      <p:pic>
        <p:nvPicPr>
          <p:cNvPr id="5" name="Picture 4" descr="empowerment_icon_color.jpg"/>
          <p:cNvPicPr>
            <a:picLocks noChangeAspect="1"/>
          </p:cNvPicPr>
          <p:nvPr/>
        </p:nvPicPr>
        <p:blipFill>
          <a:blip r:embed="rId4" cstate="print"/>
          <a:stretch>
            <a:fillRect/>
          </a:stretch>
        </p:blipFill>
        <p:spPr>
          <a:xfrm>
            <a:off x="6400800" y="3124200"/>
            <a:ext cx="304800" cy="304800"/>
          </a:xfrm>
          <a:prstGeom prst="rect">
            <a:avLst/>
          </a:prstGeom>
        </p:spPr>
      </p:pic>
      <p:pic>
        <p:nvPicPr>
          <p:cNvPr id="6" name="Picture 5" descr="boundaries_icon_color.jpg"/>
          <p:cNvPicPr>
            <a:picLocks noChangeAspect="1"/>
          </p:cNvPicPr>
          <p:nvPr/>
        </p:nvPicPr>
        <p:blipFill>
          <a:blip r:embed="rId5" cstate="print"/>
          <a:stretch>
            <a:fillRect/>
          </a:stretch>
        </p:blipFill>
        <p:spPr>
          <a:xfrm>
            <a:off x="7315200" y="3886200"/>
            <a:ext cx="304800" cy="304800"/>
          </a:xfrm>
          <a:prstGeom prst="rect">
            <a:avLst/>
          </a:prstGeom>
        </p:spPr>
      </p:pic>
      <p:pic>
        <p:nvPicPr>
          <p:cNvPr id="7" name="Picture 6" descr="time_icon_color.jpg"/>
          <p:cNvPicPr>
            <a:picLocks noChangeAspect="1"/>
          </p:cNvPicPr>
          <p:nvPr/>
        </p:nvPicPr>
        <p:blipFill>
          <a:blip r:embed="rId6" cstate="print"/>
          <a:stretch>
            <a:fillRect/>
          </a:stretch>
        </p:blipFill>
        <p:spPr>
          <a:xfrm>
            <a:off x="6705600" y="4648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839</TotalTime>
  <Words>2429</Words>
  <Application>Microsoft Office PowerPoint</Application>
  <PresentationFormat>On-screen Show (4:3)</PresentationFormat>
  <Paragraphs>323</Paragraphs>
  <Slides>49</Slides>
  <Notes>41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Flow</vt:lpstr>
      <vt:lpstr>Cass-Clay Needs Assessment: Focus on Families and Youth</vt:lpstr>
      <vt:lpstr>Paradigm shift</vt:lpstr>
      <vt:lpstr>Our approach to the United Way of Cass-Clay Needs Assessment</vt:lpstr>
      <vt:lpstr>Three educational stages</vt:lpstr>
      <vt:lpstr>Theoretical framework</vt:lpstr>
      <vt:lpstr>What are assets?</vt:lpstr>
      <vt:lpstr>Availability of data on assets</vt:lpstr>
      <vt:lpstr>Search Institute’s Developmental Asset Framework</vt:lpstr>
      <vt:lpstr>Examples of EXTERNAL assets</vt:lpstr>
      <vt:lpstr>Examples of INTERNAL assets</vt:lpstr>
      <vt:lpstr>Three major themes</vt:lpstr>
      <vt:lpstr>Selection of data/indicators</vt:lpstr>
      <vt:lpstr>1. Asset development among youth</vt:lpstr>
      <vt:lpstr>Figure 1. Average Number of Risk-Taking Behaviors (out of 24) by Asset Level for Students in Grades 6-12 in Fargo, Moorhead, and West Fargo Schools: May 2007</vt:lpstr>
      <vt:lpstr>Asset development</vt:lpstr>
      <vt:lpstr>Figure 2. Average Number of Thriving Indicators (out of 8) by Asset Level for Students in Grades 6-12 in Fargo, Moorhead, and West Fargo Schools: May 2007</vt:lpstr>
      <vt:lpstr>Figure 3. Average Number of Assets (out of 40) that Students Reported having, by Grade, in Fargo, Moorhead, and West Fargo Schools: May 2007</vt:lpstr>
      <vt:lpstr>Focus on categories of assets</vt:lpstr>
      <vt:lpstr>External: Support Figure 4. Percent of Students in Grades 4-12 Who Report Having Each External Asset, by Grade, in Fargo, Moorhead, and West Fargo Schools: May 2007</vt:lpstr>
      <vt:lpstr>External: Empowerment Figure 5. Percent of Students in Grades 4-12 Who Report Having Each External Asset, by Grade, in Fargo, Moorhead, and West Fargo Schools: May 2007</vt:lpstr>
      <vt:lpstr>External: Boundaries and expectations Figure 6. Percent of Students in Grades 4-12 Who Report Having Each External Asset, by Grade, in Fargo, Moorhead, and West Fargo Schools: May 2007</vt:lpstr>
      <vt:lpstr>Focus on categories of assets</vt:lpstr>
      <vt:lpstr>Internal: Commitment to learning Figure 7. Percent of Students in Grades 4-12 Who Report Having Each Internal Asset, by Grade, in Fargo, Moorhead, and West Fargo Schools: May 2007</vt:lpstr>
      <vt:lpstr>Internal: Positive values Figure 8. Percent of Students in Grades 4-12 Who Report Having Each Internal Asset, by Grade, in Fargo, Moorhead, and West Fargo Schools: May 2007</vt:lpstr>
      <vt:lpstr>Internal: Social competencies Figure 9. Percent of Students in Grades 4-12 Who Report Having Each Internal Asset, by Grade, in Fargo, Moorhead, and West Fargo Schools: May 2007</vt:lpstr>
      <vt:lpstr>Internal: Positive identity Figure 10. Percent of Students in Grades 4-12 Who Report Having Each Internal Asset, by Grade, in Fargo, Moorhead, and West Fargo Schools: May 2007</vt:lpstr>
      <vt:lpstr>2. Self-sufficiency among families</vt:lpstr>
      <vt:lpstr>Figure 11. Women Who Gave Birth within the Past 12 Months – Percent Who are Unmarried with, At Most, a High School Diploma: 2008</vt:lpstr>
      <vt:lpstr>Figure 12. Children ages 5 to 17 – Percent Living in Poverty by Public School District: 2000 and 2008</vt:lpstr>
      <vt:lpstr>Figure 13. Children ages 0 to 17 with All Parents Foreign Born – Percent in Poverty: 2008</vt:lpstr>
      <vt:lpstr>Figure 14. Homeless Children Enrolled in School as Reported by Public School Districts: 2007-08 and 2008-09</vt:lpstr>
      <vt:lpstr>3. Differentials</vt:lpstr>
      <vt:lpstr>OUTCOME DATA</vt:lpstr>
      <vt:lpstr>Stage 1: School readiness</vt:lpstr>
      <vt:lpstr>Figure 15. Children Ages 0 to 5 – Percent with All Parents in the Labor Force by School District: 2000 and 2008</vt:lpstr>
      <vt:lpstr>Figure 16. Children Ages 4 Months to 5 Years – Percent at Moderate to High Risk for Developmental, Behavioral, or Social Delays: 2003 and 2007</vt:lpstr>
      <vt:lpstr>Stage 2: In-school success</vt:lpstr>
      <vt:lpstr>Figure 17. Children Served by the Foster Care System – Rate Per 1,000 Children: 1991 to 2008</vt:lpstr>
      <vt:lpstr>Figure 18. Percent of Youth in Grades 6-12 Who Used Alcohol At Least Once in Past Month, by Grade and Gender, in Fargo, Moorhead, and West Fargo Schools: May 2007</vt:lpstr>
      <vt:lpstr>Figure 19. High School Students in Grades 9-12 Who Ever Had Sexual Intercourse: 1995 to 2007</vt:lpstr>
      <vt:lpstr>Figure 20. Percent of Youth in Grades 6-12 Who Have Had Sexual Intercourse at Least Once, by Grade and Gender, in Fargo, Moorhead, and West Fargo Schools: May 2007</vt:lpstr>
      <vt:lpstr>Stage 3: Achievement</vt:lpstr>
      <vt:lpstr>Figure 21. Math Proficiency Rates that did not Meet Math Proficiency Goals, by Subgroup, in the Moorhead Public School District: 2008-09</vt:lpstr>
      <vt:lpstr>Figure 22. Math Proficiency Rates that did not Meet Math Proficiency Goals, by Subgroup, in the Fargo Public School District: 2008-09</vt:lpstr>
      <vt:lpstr>Figure 23. Math Proficiency Rates that did not Meet Math Proficiency Goals, by Subgroup, in the West Fargo Public School District: 2008-09</vt:lpstr>
      <vt:lpstr>Figure 24. Graduation Rates by School District: 2008-09</vt:lpstr>
      <vt:lpstr>Figure 25. Youth ages 16 to 19 – Percent Not Enrolled in School and Not Working by School District: 2000</vt:lpstr>
      <vt:lpstr>Effectiveness of needs assessment</vt:lpstr>
      <vt:lpstr>North Dakota State Data Center</vt:lpstr>
    </vt:vector>
  </TitlesOfParts>
  <Company>North Dakota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Cass-Clay Needs Assessment: Focus on Families and Youth</dc:title>
  <dc:creator>The School Of</dc:creator>
  <cp:lastModifiedBy>The School Of</cp:lastModifiedBy>
  <cp:revision>162</cp:revision>
  <dcterms:created xsi:type="dcterms:W3CDTF">2010-02-18T17:30:22Z</dcterms:created>
  <dcterms:modified xsi:type="dcterms:W3CDTF">2010-03-16T16:08:49Z</dcterms:modified>
</cp:coreProperties>
</file>