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61" r:id="rId5"/>
    <p:sldId id="263" r:id="rId6"/>
    <p:sldId id="265" r:id="rId7"/>
    <p:sldId id="266" r:id="rId8"/>
    <p:sldId id="267" r:id="rId9"/>
    <p:sldId id="268" r:id="rId10"/>
    <p:sldId id="273" r:id="rId11"/>
    <p:sldId id="269" r:id="rId12"/>
    <p:sldId id="271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E4404F-DCC4-02A6-D179-D7E756013EA0}" v="283" dt="2023-02-10T19:51:27.478"/>
    <p1510:client id="{41A37B6C-C902-43D1-017D-84314FFE7A5C}" v="86" dt="2023-02-10T18:41:33.856"/>
    <p1510:client id="{611C5231-E1F2-14CD-E0CF-157B2492A96A}" v="1280" dt="2023-02-10T19:54:03.489"/>
    <p1510:client id="{621AD9D1-7E72-CC8C-ACE6-F9C0B6F8A966}" v="54" dt="2023-02-10T19:04:38.160"/>
    <p1510:client id="{64F3E16F-B88E-D2D2-371E-B26FC35AD5A8}" v="249" dt="2023-02-15T16:34:48.614"/>
    <p1510:client id="{DFFA7CC9-981B-51AF-C55A-970ACD7C1486}" v="13" dt="2023-02-13T13:16:59.703"/>
    <p1510:client id="{E7221A3C-F211-1950-19EB-4DF6AABF6302}" v="4035" dt="2023-02-10T19:06:20.822"/>
    <p1510:client id="{EB5994BB-4257-48D8-853B-E418A3B4DD75}" v="632" dt="2023-02-10T19:54:44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79" autoAdjust="0"/>
  </p:normalViewPr>
  <p:slideViewPr>
    <p:cSldViewPr snapToGrid="0">
      <p:cViewPr varScale="1">
        <p:scale>
          <a:sx n="61" d="100"/>
          <a:sy n="61" d="100"/>
        </p:scale>
        <p:origin x="8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CD241-B6B3-4C1B-A610-03E1B80A5F8B}" type="datetimeFigureOut">
              <a:t>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AE295-0242-4134-B6F7-153E721534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3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 will introduce Cat and mention why she is not in attendance. We can then each introduce ourselves.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AE295-0242-4134-B6F7-153E7215342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78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AE295-0242-4134-B6F7-153E72153428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60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AE295-0242-4134-B6F7-153E72153428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37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Bob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AE295-0242-4134-B6F7-153E72153428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24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AE295-0242-4134-B6F7-153E72153428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7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AE295-0242-4134-B6F7-153E72153428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1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Kelly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Commuters</a:t>
            </a:r>
            <a:endParaRPr lang="en-US" dirty="0"/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Common course, hard for M&amp;V students</a:t>
            </a:r>
          </a:p>
          <a:p>
            <a:pPr marL="285750" indent="-285750">
              <a:buFont typeface="Calibri"/>
              <a:buChar char="-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AE295-0242-4134-B6F7-153E72153428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5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Bob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Veterans, currently serving, ROTC</a:t>
            </a:r>
            <a:endParaRPr lang="en-US"/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Picture of marketing? 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Independence different (veterans)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AE295-0242-4134-B6F7-153E72153428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1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BOB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Not Collectively exhaustive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AE295-0242-4134-B6F7-153E72153428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5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AE295-0242-4134-B6F7-153E72153428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4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Kelly Sammy Story.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AE295-0242-4134-B6F7-153E721534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26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Kelly</a:t>
            </a:r>
          </a:p>
          <a:p>
            <a:r>
              <a:rPr lang="en-US" dirty="0">
                <a:cs typeface="Calibri"/>
              </a:rPr>
              <a:t>Woes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AE295-0242-4134-B6F7-153E72153428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05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Nick Notes here</a:t>
            </a:r>
          </a:p>
          <a:p>
            <a:r>
              <a:rPr lang="en-US" dirty="0"/>
              <a:t>Kelly &amp; Bob speaking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AE295-0242-4134-B6F7-153E721534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3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41D9BD6-7995-05CE-F3D3-691F6CCD94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5756" y="-201997"/>
            <a:ext cx="5920487" cy="44403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63CA5E-2D1C-AEB0-A090-4EBE3C00E789}"/>
              </a:ext>
            </a:extLst>
          </p:cNvPr>
          <p:cNvSpPr/>
          <p:nvPr userDrawn="1"/>
        </p:nvSpPr>
        <p:spPr>
          <a:xfrm>
            <a:off x="0" y="4238368"/>
            <a:ext cx="12192000" cy="261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B462-1B7A-41D9-61D5-3A86C5017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665" y="4238368"/>
            <a:ext cx="11314670" cy="2387600"/>
          </a:xfrm>
        </p:spPr>
        <p:txBody>
          <a:bodyPr anchor="ctr"/>
          <a:lstStyle>
            <a:lvl1pPr algn="ctr">
              <a:defRPr sz="6000">
                <a:solidFill>
                  <a:srgbClr val="1043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847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336D1-4BAD-3ADC-15EB-0DEB5B06A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043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6AEFDC-29F4-8979-4C74-3C483B28D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4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4C6970-53DF-41D6-7F0C-AC22E638D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8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C35AA-6DD6-C697-D6B1-DD6C851C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4E941-B80D-7FBB-12AA-6571F53C2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1AAFF2-7692-19F1-2E1E-49FA6CB05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3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C35AA-6DD6-C697-D6B1-DD6C851C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043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4E941-B80D-7FBB-12AA-6571F53C2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A2579-2AF9-1CF7-3448-B95F196675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90C6-2FA2-FF81-D21D-C7D17553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0D05D-CD97-9727-AA03-0AA9B92F6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B951F-4DCE-365D-BE87-6294AC21F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CD4B1-2762-4FC8-098C-8A8D9712C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4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90C6-2FA2-FF81-D21D-C7D17553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043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0D05D-CD97-9727-AA03-0AA9B92F6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B951F-4DCE-365D-BE87-6294AC21F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2A62FE-80CD-5A25-62F5-A5622A685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8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062E-1A94-5E17-6FDD-7D89C67E6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DA5E1-F922-2C8F-97F1-3EA50E87A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3E804-88CD-0565-A5C8-4DBEA52F9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7A90BC-9BC4-AD3C-C5FC-F97074176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FB58B-56EA-4057-83C1-88A90B29D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E04A27-10C5-4807-D7A3-B7C1FBBA56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7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062E-1A94-5E17-6FDD-7D89C67E6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043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DA5E1-F922-2C8F-97F1-3EA50E87A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3E804-88CD-0565-A5C8-4DBEA52F9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7A90BC-9BC4-AD3C-C5FC-F97074176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FB58B-56EA-4057-83C1-88A90B29D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E04A27-10C5-4807-D7A3-B7C1FBBA56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7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336D1-4BAD-3ADC-15EB-0DEB5B06A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043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6AEFDC-29F4-8979-4C74-3C483B28D8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6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4C6970-53DF-41D6-7F0C-AC22E638DF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5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343CD0-2D96-ECE1-568C-26BF4043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CB283-F358-1380-009A-B5E89F3C9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70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7" r:id="rId5"/>
    <p:sldLayoutId id="2147483653" r:id="rId6"/>
    <p:sldLayoutId id="2147483658" r:id="rId7"/>
    <p:sldLayoutId id="2147483654" r:id="rId8"/>
    <p:sldLayoutId id="2147483655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alewa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n.wiktionary.org/wiki/s'mor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A8D7E8-3CF4-2E84-75EE-E29FB43E81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Non-Traditional Approach to Assessing Non-Traditional Students</a:t>
            </a:r>
          </a:p>
        </p:txBody>
      </p:sp>
    </p:spTree>
    <p:extLst>
      <p:ext uri="{BB962C8B-B14F-4D97-AF65-F5344CB8AC3E}">
        <p14:creationId xmlns:p14="http://schemas.microsoft.com/office/powerpoint/2010/main" val="392401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44D24-AB25-341C-F947-01F113D0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want us to look at in our study?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7A348-8EBE-8CC4-8E8A-A8212AD3D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59125"/>
            <a:ext cx="8899451" cy="47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Moon 3">
            <a:extLst>
              <a:ext uri="{FF2B5EF4-FFF2-40B4-BE49-F238E27FC236}">
                <a16:creationId xmlns:a16="http://schemas.microsoft.com/office/drawing/2014/main" id="{E9BF8722-6D47-B731-D348-B9B60CD3ECF9}"/>
              </a:ext>
            </a:extLst>
          </p:cNvPr>
          <p:cNvSpPr/>
          <p:nvPr/>
        </p:nvSpPr>
        <p:spPr>
          <a:xfrm rot="16200000">
            <a:off x="5745125" y="4997301"/>
            <a:ext cx="701749" cy="1213135"/>
          </a:xfrm>
          <a:prstGeom prst="moo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4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F2EC-AD31-6D31-32A1-0D8665E1E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aleway"/>
              </a:rPr>
              <a:t>Takeaways We Expect to See 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99362-DECE-7EEC-4732-64BF5CD3F7AB}"/>
              </a:ext>
            </a:extLst>
          </p:cNvPr>
          <p:cNvSpPr txBox="1"/>
          <p:nvPr/>
        </p:nvSpPr>
        <p:spPr>
          <a:xfrm>
            <a:off x="933061" y="1612787"/>
            <a:ext cx="9965094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ea typeface="Calibri"/>
                <a:cs typeface="Calibri"/>
              </a:rPr>
              <a:t>Standard assessment is not the way to assess military &amp; veteran students</a:t>
            </a:r>
          </a:p>
          <a:p>
            <a:r>
              <a:rPr lang="en-US" sz="2400" dirty="0">
                <a:ea typeface="Calibri"/>
                <a:cs typeface="Calibri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Calibri"/>
                <a:cs typeface="Calibri"/>
              </a:rPr>
              <a:t>Mentorships can help students define and reach their goals 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ea typeface="Calibri"/>
                <a:cs typeface="Calibri"/>
              </a:rPr>
              <a:t>Academic, Social, Career</a:t>
            </a:r>
          </a:p>
          <a:p>
            <a:pPr lvl="1"/>
            <a:endParaRPr lang="en-US" sz="2400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Calibri"/>
                <a:cs typeface="Calibri"/>
              </a:rPr>
              <a:t>Mentorships also provide structure in an unstructured environment and familiarity as members are used to team leader dynamics through their military experience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Calibri"/>
                <a:cs typeface="Calibri"/>
              </a:rPr>
              <a:t>When using the non-traditional assessment, the M&amp;VLC student are often</a:t>
            </a:r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 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</a:rPr>
              <a:t>SUCCESSFUL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D24614-5F0D-B795-DEE7-76ACC915F967}"/>
              </a:ext>
            </a:extLst>
          </p:cNvPr>
          <p:cNvSpPr txBox="1"/>
          <p:nvPr/>
        </p:nvSpPr>
        <p:spPr>
          <a:xfrm>
            <a:off x="0" y="6572750"/>
            <a:ext cx="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4425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ACF2-34F1-2EC1-2B08-11089859F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4DB54-707E-4292-F91E-2BB3C629E767}"/>
              </a:ext>
            </a:extLst>
          </p:cNvPr>
          <p:cNvSpPr txBox="1"/>
          <p:nvPr/>
        </p:nvSpPr>
        <p:spPr>
          <a:xfrm>
            <a:off x="933061" y="1612787"/>
            <a:ext cx="6872706" cy="43088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>
                <a:ea typeface="Calibri"/>
                <a:cs typeface="Calibri"/>
              </a:rPr>
              <a:t>Graham Crackers = needs of military connected students</a:t>
            </a:r>
          </a:p>
          <a:p>
            <a:pPr marL="285750" indent="-285750">
              <a:buFont typeface="Arial"/>
              <a:buChar char="•"/>
            </a:pPr>
            <a:endParaRPr lang="en-US" sz="32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ea typeface="Calibri"/>
                <a:cs typeface="Calibri"/>
              </a:rPr>
              <a:t>Marshmallows = how we meet those needs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sz="32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ea typeface="Calibri"/>
                <a:cs typeface="Calibri"/>
              </a:rPr>
              <a:t>Chocolate = programs that could fit into supporting those needs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pic>
        <p:nvPicPr>
          <p:cNvPr id="3" name="Picture 4" descr="A picture containing food, snack food, bread, sliced&#10;&#10;Description automatically generated">
            <a:extLst>
              <a:ext uri="{FF2B5EF4-FFF2-40B4-BE49-F238E27FC236}">
                <a16:creationId xmlns:a16="http://schemas.microsoft.com/office/drawing/2014/main" id="{720FB58E-7E2A-F4CA-F1B1-FEDFD81D5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81917" y="1548798"/>
            <a:ext cx="3897297" cy="27431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7DBDD2-943E-3038-9DF5-5763EBE8B304}"/>
              </a:ext>
            </a:extLst>
          </p:cNvPr>
          <p:cNvSpPr txBox="1"/>
          <p:nvPr/>
        </p:nvSpPr>
        <p:spPr>
          <a:xfrm>
            <a:off x="0" y="6572750"/>
            <a:ext cx="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2520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F2EC-AD31-6D31-32A1-0D8665E1E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aleway"/>
              </a:rPr>
              <a:t>For Participants Moving Forward</a:t>
            </a:r>
            <a:endParaRPr lang="en-US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99362-DECE-7EEC-4732-64BF5CD3F7AB}"/>
              </a:ext>
            </a:extLst>
          </p:cNvPr>
          <p:cNvSpPr txBox="1"/>
          <p:nvPr/>
        </p:nvSpPr>
        <p:spPr>
          <a:xfrm>
            <a:off x="933061" y="1612787"/>
            <a:ext cx="9965094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ea typeface="Calibri"/>
                <a:cs typeface="Calibri"/>
              </a:rPr>
              <a:t>Let administrators know why you cannot assess your program through standard models</a:t>
            </a:r>
            <a:endParaRPr lang="en-US" dirty="0"/>
          </a:p>
          <a:p>
            <a:endParaRPr lang="en-US" sz="2800" dirty="0">
              <a:ea typeface="Calibri"/>
              <a:cs typeface="Calibri"/>
            </a:endParaRPr>
          </a:p>
          <a:p>
            <a:r>
              <a:rPr lang="en-US" sz="2800" dirty="0">
                <a:ea typeface="Calibri"/>
                <a:cs typeface="Calibri"/>
              </a:rPr>
              <a:t>This is a suggestion on ways to assess military programs and military &amp; veteran students</a:t>
            </a:r>
            <a:endParaRPr lang="en-US" dirty="0"/>
          </a:p>
          <a:p>
            <a:endParaRPr lang="en-US" sz="2800" dirty="0">
              <a:ea typeface="Calibri"/>
              <a:cs typeface="Calibri"/>
            </a:endParaRPr>
          </a:p>
          <a:p>
            <a:r>
              <a:rPr lang="en-US" sz="2800" dirty="0">
                <a:ea typeface="Calibri"/>
                <a:cs typeface="Calibri"/>
              </a:rPr>
              <a:t>What problems do you experience at your campus with assessment?</a:t>
            </a:r>
            <a:endParaRPr lang="en-US" sz="28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sz="28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D5EC66-5E5F-7729-89C8-624181D773A2}"/>
              </a:ext>
            </a:extLst>
          </p:cNvPr>
          <p:cNvSpPr txBox="1"/>
          <p:nvPr/>
        </p:nvSpPr>
        <p:spPr>
          <a:xfrm>
            <a:off x="0" y="6572750"/>
            <a:ext cx="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96509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F2EC-AD31-6D31-32A1-0D8665E1E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Raleway"/>
              </a:rPr>
              <a:t>Questions?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99362-DECE-7EEC-4732-64BF5CD3F7AB}"/>
              </a:ext>
            </a:extLst>
          </p:cNvPr>
          <p:cNvSpPr txBox="1"/>
          <p:nvPr/>
        </p:nvSpPr>
        <p:spPr>
          <a:xfrm>
            <a:off x="933061" y="1612787"/>
            <a:ext cx="9965094" cy="38811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ea typeface="Calibri"/>
                <a:cs typeface="Calibri"/>
              </a:rPr>
              <a:t>Catherine </a:t>
            </a:r>
            <a:r>
              <a:rPr lang="en-US" sz="2800" dirty="0" err="1">
                <a:ea typeface="Calibri"/>
                <a:cs typeface="Calibri"/>
              </a:rPr>
              <a:t>Garverick</a:t>
            </a:r>
            <a:r>
              <a:rPr lang="en-US" sz="2800" dirty="0">
                <a:ea typeface="Calibri"/>
                <a:cs typeface="Calibri"/>
              </a:rPr>
              <a:t> – cmm56477@huskies.bloomu.edu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a typeface="Calibri"/>
                <a:cs typeface="Calibri"/>
              </a:rPr>
              <a:t>Bob Heckrote – RHeckrote@commonwealthu.edu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a typeface="Calibri"/>
                <a:cs typeface="Calibri"/>
              </a:rPr>
              <a:t>Kelly Roth – kroth@commonwealthu.edu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a typeface="Calibri"/>
                <a:cs typeface="Calibri"/>
              </a:rPr>
              <a:t>Nicholas Paesano – nbp5382@psu.edu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9D3BC7-8689-EC7F-9F04-0565743898D0}"/>
              </a:ext>
            </a:extLst>
          </p:cNvPr>
          <p:cNvSpPr txBox="1"/>
          <p:nvPr/>
        </p:nvSpPr>
        <p:spPr>
          <a:xfrm>
            <a:off x="0" y="6572750"/>
            <a:ext cx="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13022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992A9-EA0E-8817-1AAC-A76B76A1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M&amp;VLC – Bloomsburg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1D042-FC3A-2AD6-8872-ABB6F678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>
                <a:latin typeface="Raleway"/>
              </a:rPr>
              <a:t>Catherine </a:t>
            </a:r>
            <a:r>
              <a:rPr lang="en-US" dirty="0" err="1">
                <a:latin typeface="Raleway"/>
              </a:rPr>
              <a:t>Garverick</a:t>
            </a:r>
            <a:r>
              <a:rPr lang="en-US" dirty="0">
                <a:latin typeface="Raleway"/>
              </a:rPr>
              <a:t>, M.Ed. ‘23</a:t>
            </a:r>
          </a:p>
          <a:p>
            <a:pPr lvl="1"/>
            <a:r>
              <a:rPr lang="en-US" dirty="0">
                <a:latin typeface="Raleway"/>
              </a:rPr>
              <a:t>M. Ed. Student in College of Affairs</a:t>
            </a:r>
          </a:p>
          <a:p>
            <a:pPr lvl="1"/>
            <a:r>
              <a:rPr lang="en-US" dirty="0"/>
              <a:t>Former Mentor for M&amp;VLC</a:t>
            </a:r>
          </a:p>
          <a:p>
            <a:r>
              <a:rPr lang="en-US" dirty="0"/>
              <a:t>Kelly Roth, Ph.D.</a:t>
            </a:r>
          </a:p>
          <a:p>
            <a:pPr lvl="1"/>
            <a:r>
              <a:rPr lang="en-US" dirty="0"/>
              <a:t>Assistant Professor, Department of Anthropology, Criminal Justice, &amp; Sociology</a:t>
            </a:r>
          </a:p>
          <a:p>
            <a:pPr lvl="1"/>
            <a:r>
              <a:rPr lang="en-US" dirty="0"/>
              <a:t>Director of M&amp;VLC</a:t>
            </a:r>
          </a:p>
          <a:p>
            <a:r>
              <a:rPr lang="en-US" dirty="0"/>
              <a:t>Bob Heckrote, M.Ed. </a:t>
            </a:r>
          </a:p>
          <a:p>
            <a:pPr lvl="1"/>
            <a:r>
              <a:rPr lang="en-US" dirty="0"/>
              <a:t>Former Director of Military Affairs</a:t>
            </a:r>
          </a:p>
          <a:p>
            <a:pPr lvl="1"/>
            <a:r>
              <a:rPr lang="en-US" dirty="0"/>
              <a:t>Former Co-Director of M&amp;VLC</a:t>
            </a:r>
          </a:p>
          <a:p>
            <a:r>
              <a:rPr lang="en-US" dirty="0"/>
              <a:t>Nicholas Paesano, M.Ed.</a:t>
            </a:r>
          </a:p>
          <a:p>
            <a:pPr lvl="1"/>
            <a:r>
              <a:rPr lang="en-US" dirty="0"/>
              <a:t>The Pennsylvania State University – Harrisburg, Equity &amp; Compliance Specialist/Sexual Misconduct Resource Person</a:t>
            </a:r>
          </a:p>
          <a:p>
            <a:pPr lvl="1"/>
            <a:r>
              <a:rPr lang="en-US" dirty="0"/>
              <a:t>Former Graduate Assistant for M&amp;VLC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DFFD6-B6BF-889F-9499-7E97C89CB263}"/>
              </a:ext>
            </a:extLst>
          </p:cNvPr>
          <p:cNvSpPr txBox="1"/>
          <p:nvPr/>
        </p:nvSpPr>
        <p:spPr>
          <a:xfrm>
            <a:off x="21020" y="6501383"/>
            <a:ext cx="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9424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48B2FF-68CC-37ED-8AFE-D863AC35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Learning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0F8062-BFCA-4117-ACDB-7EBAF296EC24}"/>
              </a:ext>
            </a:extLst>
          </p:cNvPr>
          <p:cNvSpPr txBox="1"/>
          <p:nvPr/>
        </p:nvSpPr>
        <p:spPr>
          <a:xfrm>
            <a:off x="924638" y="1690688"/>
            <a:ext cx="10342724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cs typeface="Calibri"/>
              </a:rPr>
              <a:t>Participants will be able to: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Understand what a Military &amp; Veterans Learning Community is</a:t>
            </a:r>
          </a:p>
          <a:p>
            <a:pPr marL="285750" indent="-285750">
              <a:buFont typeface="Arial,Sans-Serif"/>
              <a:buChar char="•"/>
            </a:pPr>
            <a:endParaRPr lang="en-US" sz="2400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Identify issues with traditional assessment measures for the Military &amp; Veteran student population</a:t>
            </a:r>
          </a:p>
          <a:p>
            <a:pPr marL="285750" indent="-285750">
              <a:buFont typeface="Arial,Sans-Serif"/>
              <a:buChar char="•"/>
            </a:pPr>
            <a:endParaRPr lang="en-US" sz="2400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Define how we are measuring success for the Military &amp; Veteran student population</a:t>
            </a:r>
          </a:p>
          <a:p>
            <a:pPr marL="285750" indent="-285750">
              <a:buFont typeface="Arial,Sans-Serif"/>
              <a:buChar char="•"/>
            </a:pPr>
            <a:endParaRPr lang="en-US" sz="2400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Discuss techniques for assessing their Military &amp; Veteran student population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99741A-5DCF-08E8-280B-F1722B3D8987}"/>
              </a:ext>
            </a:extLst>
          </p:cNvPr>
          <p:cNvSpPr txBox="1"/>
          <p:nvPr/>
        </p:nvSpPr>
        <p:spPr>
          <a:xfrm>
            <a:off x="0" y="6574065"/>
            <a:ext cx="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893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48B2FF-68CC-37ED-8AFE-D863AC35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0F8062-BFCA-4117-ACDB-7EBAF296EC24}"/>
              </a:ext>
            </a:extLst>
          </p:cNvPr>
          <p:cNvSpPr txBox="1"/>
          <p:nvPr/>
        </p:nvSpPr>
        <p:spPr>
          <a:xfrm>
            <a:off x="942392" y="1690688"/>
            <a:ext cx="9843796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Learning Communities at Bloomsburg University</a:t>
            </a:r>
            <a:endParaRPr lang="en-US" sz="20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American Sign Language</a:t>
            </a:r>
            <a:endParaRPr lang="en-US" sz="2000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Creative Arts</a:t>
            </a:r>
            <a:endParaRPr lang="en-US" sz="2000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Education (1st &amp; 2nd year)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Frederick Douglass Social Justice</a:t>
            </a:r>
            <a:endParaRPr lang="en-US" sz="2000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Health &amp; Medical Sciences</a:t>
            </a:r>
            <a:endParaRPr lang="en-US" sz="2000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Honors</a:t>
            </a:r>
            <a:endParaRPr lang="en-US" sz="2000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Military &amp; Veterans Learning Community</a:t>
            </a:r>
            <a:endParaRPr lang="en-US" sz="2000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Nursing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Science &amp; Technology</a:t>
            </a:r>
            <a:endParaRPr lang="en-US" sz="2000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Zeigler College of Business</a:t>
            </a:r>
            <a:endParaRPr lang="en-US" sz="2000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902CC-DCB2-C640-EE28-5AC4F733FD51}"/>
              </a:ext>
            </a:extLst>
          </p:cNvPr>
          <p:cNvSpPr txBox="1"/>
          <p:nvPr/>
        </p:nvSpPr>
        <p:spPr>
          <a:xfrm>
            <a:off x="180392" y="5432240"/>
            <a:ext cx="958072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US" dirty="0">
                <a:cs typeface="Calibri"/>
              </a:rPr>
              <a:t>* Learning Communities differ from Living Learning Communities. Learning Communities have a semi-residential component where applicable to each individual Learning Community as well as a common course taken by all LC members, traditionally, taught by the LC's respective director.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BEE0F-ABFA-EB13-F83F-177D49C2AC7E}"/>
              </a:ext>
            </a:extLst>
          </p:cNvPr>
          <p:cNvSpPr txBox="1"/>
          <p:nvPr/>
        </p:nvSpPr>
        <p:spPr>
          <a:xfrm>
            <a:off x="0" y="6572750"/>
            <a:ext cx="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1943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48B2FF-68CC-37ED-8AFE-D863AC35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(continued)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0F8062-BFCA-4117-ACDB-7EBAF296EC24}"/>
              </a:ext>
            </a:extLst>
          </p:cNvPr>
          <p:cNvSpPr txBox="1"/>
          <p:nvPr/>
        </p:nvSpPr>
        <p:spPr>
          <a:xfrm>
            <a:off x="942392" y="1690688"/>
            <a:ext cx="10515600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cs typeface="Calibri"/>
              </a:rPr>
              <a:t>Military &amp; Veterans Learning Community – Key Differences from Traditional LCs: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Traditional LCs have a semi-residential component where applicable striving for students to be housed on campus vs. M&amp;VLC students that are housed on-campus, off-campus, and commuter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Traditional LCs have completed membership rosters by the Fall Semester vs. M&amp;VLC has spring semester start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ea typeface="Calibri" panose="020F0502020204030204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/>
                <a:cs typeface="Calibri"/>
              </a:rPr>
              <a:t>Integration of ROTC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72C2A5-845E-0CD9-5BF5-F3260C133C86}"/>
              </a:ext>
            </a:extLst>
          </p:cNvPr>
          <p:cNvSpPr txBox="1"/>
          <p:nvPr/>
        </p:nvSpPr>
        <p:spPr>
          <a:xfrm>
            <a:off x="0" y="6572750"/>
            <a:ext cx="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6986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48B2FF-68CC-37ED-8AFE-D863AC35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Military vs. Traditional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6F5AD-2057-44B3-AA92-7E2C6FFE1BFE}"/>
              </a:ext>
            </a:extLst>
          </p:cNvPr>
          <p:cNvSpPr txBox="1"/>
          <p:nvPr/>
        </p:nvSpPr>
        <p:spPr>
          <a:xfrm>
            <a:off x="564035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FE31BE-21ED-45A5-9CDD-EDC1F0849BCA}"/>
              </a:ext>
            </a:extLst>
          </p:cNvPr>
          <p:cNvSpPr txBox="1"/>
          <p:nvPr/>
        </p:nvSpPr>
        <p:spPr>
          <a:xfrm>
            <a:off x="933061" y="1612787"/>
            <a:ext cx="996509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/>
              <a:t>What Differences Exist?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Nontraditionally aged students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Students may be parents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Possibly engaged in college full/part-time while employed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A vast and diverse skill set from previous military experience 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Transitioning back into civilian life 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35485E-D5FE-CDCB-9E9F-5A3EE084EF6E}"/>
              </a:ext>
            </a:extLst>
          </p:cNvPr>
          <p:cNvSpPr txBox="1"/>
          <p:nvPr/>
        </p:nvSpPr>
        <p:spPr>
          <a:xfrm>
            <a:off x="932089" y="3565071"/>
            <a:ext cx="6811735" cy="22603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+mn-lt"/>
                <a:cs typeface="+mn-lt"/>
              </a:rPr>
              <a:t>Some Ways to Overcome the Differences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M&amp;VLC  - First year transition program 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Green Zone Training - Knowledge &amp; Support to Campus Community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MAC-RB – Credits from experience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Differences within the M&amp;VLC population 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ROTC, Veteran, Reserves, Active Duty, National Guard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BF48F-FD81-9D72-EEF9-09422B1DC45B}"/>
              </a:ext>
            </a:extLst>
          </p:cNvPr>
          <p:cNvSpPr txBox="1"/>
          <p:nvPr/>
        </p:nvSpPr>
        <p:spPr>
          <a:xfrm>
            <a:off x="0" y="6572750"/>
            <a:ext cx="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633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48B2FF-68CC-37ED-8AFE-D863AC35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aleway"/>
              </a:rPr>
              <a:t>Assessments of Current LCs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6F5AD-2057-44B3-AA92-7E2C6FFE1BFE}"/>
              </a:ext>
            </a:extLst>
          </p:cNvPr>
          <p:cNvSpPr txBox="1"/>
          <p:nvPr/>
        </p:nvSpPr>
        <p:spPr>
          <a:xfrm>
            <a:off x="564035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FE31BE-21ED-45A5-9CDD-EDC1F0849BCA}"/>
              </a:ext>
            </a:extLst>
          </p:cNvPr>
          <p:cNvSpPr txBox="1"/>
          <p:nvPr/>
        </p:nvSpPr>
        <p:spPr>
          <a:xfrm>
            <a:off x="933061" y="1714840"/>
            <a:ext cx="996509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ea typeface="Calibri" panose="020F0502020204030204"/>
                <a:cs typeface="Calibri" panose="020F0502020204030204"/>
              </a:rPr>
              <a:t>LC Students tend to perform academically better than non-LC students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ea typeface="Calibri" panose="020F0502020204030204"/>
                <a:cs typeface="Calibri" panose="020F0502020204030204"/>
              </a:rPr>
              <a:t>LC students’ GPAs tend to be .05 higher</a:t>
            </a:r>
          </a:p>
          <a:p>
            <a:endParaRPr lang="en-US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DCD74E-0462-8396-F06A-72040A62C960}"/>
              </a:ext>
            </a:extLst>
          </p:cNvPr>
          <p:cNvSpPr txBox="1"/>
          <p:nvPr/>
        </p:nvSpPr>
        <p:spPr>
          <a:xfrm>
            <a:off x="891268" y="5129892"/>
            <a:ext cx="935627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Given this traditional model of assessment M&amp;VLC students SEEM very </a:t>
            </a:r>
            <a:r>
              <a:rPr lang="en-US" sz="2000" b="1" u="sng" dirty="0">
                <a:solidFill>
                  <a:srgbClr val="FF0000"/>
                </a:solidFill>
                <a:ea typeface="+mn-lt"/>
                <a:cs typeface="+mn-lt"/>
              </a:rPr>
              <a:t>unsuccessful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In reality, military and veteran students are often very 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successful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ED756-B80A-8465-CB01-0A9D2D2ED437}"/>
              </a:ext>
            </a:extLst>
          </p:cNvPr>
          <p:cNvSpPr txBox="1"/>
          <p:nvPr/>
        </p:nvSpPr>
        <p:spPr>
          <a:xfrm>
            <a:off x="932089" y="2456089"/>
            <a:ext cx="9723664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Retention &amp; Completion rates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Goals differ for traditional v. military students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Traditional assessment often misses military students' success  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Traditional models of assessment misses:</a:t>
            </a:r>
          </a:p>
          <a:p>
            <a:pPr marL="1657350" lvl="3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Students that stop/pause their semester</a:t>
            </a:r>
          </a:p>
          <a:p>
            <a:pPr marL="1657350" lvl="3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Spring semester start students</a:t>
            </a:r>
          </a:p>
          <a:p>
            <a:pPr marL="1657350" lvl="3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Students that are non-completers (goal is to gain 60 credits for PA State Police)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900E9B-704A-B4E2-67EE-EF1D3379C82D}"/>
              </a:ext>
            </a:extLst>
          </p:cNvPr>
          <p:cNvSpPr txBox="1"/>
          <p:nvPr/>
        </p:nvSpPr>
        <p:spPr>
          <a:xfrm>
            <a:off x="0" y="6572750"/>
            <a:ext cx="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1379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FF1-6E5E-BCF5-BBC6-0E7ADAC5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aleway"/>
              </a:rPr>
              <a:t>Non-traditional Assessment 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DE380-9EFB-F0DB-B880-B3AF909DF5B4}"/>
              </a:ext>
            </a:extLst>
          </p:cNvPr>
          <p:cNvSpPr txBox="1"/>
          <p:nvPr/>
        </p:nvSpPr>
        <p:spPr>
          <a:xfrm>
            <a:off x="933061" y="1612787"/>
            <a:ext cx="582852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The goals and needs of the students are different</a:t>
            </a:r>
          </a:p>
          <a:p>
            <a:r>
              <a:rPr lang="en-US" sz="2000" dirty="0">
                <a:ea typeface="Calibri"/>
                <a:cs typeface="Calibri"/>
              </a:rPr>
              <a:t>Assessment must be different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5AA004D-C295-29C8-EE99-953A0DAB9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817" y="1654186"/>
            <a:ext cx="2743200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8982C3-9209-0847-616C-A70B9BB29E23}"/>
              </a:ext>
            </a:extLst>
          </p:cNvPr>
          <p:cNvSpPr txBox="1"/>
          <p:nvPr/>
        </p:nvSpPr>
        <p:spPr>
          <a:xfrm>
            <a:off x="768802" y="5163910"/>
            <a:ext cx="565512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2000" b="1" dirty="0">
                <a:ea typeface="+mn-lt"/>
                <a:cs typeface="+mn-lt"/>
              </a:rPr>
              <a:t>Chocolate</a:t>
            </a:r>
            <a:r>
              <a:rPr lang="en-US" sz="2000" dirty="0">
                <a:ea typeface="+mn-lt"/>
                <a:cs typeface="+mn-lt"/>
              </a:rPr>
              <a:t> – LC programs to support the needs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Social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Academic</a:t>
            </a:r>
          </a:p>
          <a:p>
            <a:pPr marL="742950" lvl="1" indent="-285750" algn="l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Career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997093-1122-0BC8-D985-D3C81913BA1D}"/>
              </a:ext>
            </a:extLst>
          </p:cNvPr>
          <p:cNvSpPr txBox="1"/>
          <p:nvPr/>
        </p:nvSpPr>
        <p:spPr>
          <a:xfrm>
            <a:off x="836839" y="3429000"/>
            <a:ext cx="4825092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2000" b="1" dirty="0">
                <a:ea typeface="+mn-lt"/>
                <a:cs typeface="+mn-lt"/>
              </a:rPr>
              <a:t>Marshmallow </a:t>
            </a:r>
            <a:r>
              <a:rPr lang="en-US" sz="2000" dirty="0">
                <a:ea typeface="+mn-lt"/>
                <a:cs typeface="+mn-lt"/>
              </a:rPr>
              <a:t>– how we meet those needs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M&amp;VLC - Peer mentors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Green Zone</a:t>
            </a:r>
          </a:p>
          <a:p>
            <a:pPr marL="742950" lvl="1" indent="-285750" algn="l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MAC-RB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47C8D9-17E8-4E24-7F50-DCCBA3011B83}"/>
              </a:ext>
            </a:extLst>
          </p:cNvPr>
          <p:cNvSpPr txBox="1"/>
          <p:nvPr/>
        </p:nvSpPr>
        <p:spPr>
          <a:xfrm>
            <a:off x="1285875" y="2673803"/>
            <a:ext cx="496116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+mn-lt"/>
                <a:cs typeface="+mn-lt"/>
              </a:rPr>
              <a:t>Graham cracker</a:t>
            </a:r>
            <a:r>
              <a:rPr lang="en-US" sz="2000" dirty="0">
                <a:ea typeface="+mn-lt"/>
                <a:cs typeface="+mn-lt"/>
              </a:rPr>
              <a:t> – goals and needs</a:t>
            </a:r>
            <a:endParaRPr lang="en-US" sz="200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EDFAA-68A8-CDDF-EDF0-DB0FFD4CEE17}"/>
              </a:ext>
            </a:extLst>
          </p:cNvPr>
          <p:cNvSpPr txBox="1"/>
          <p:nvPr/>
        </p:nvSpPr>
        <p:spPr>
          <a:xfrm>
            <a:off x="0" y="6572750"/>
            <a:ext cx="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46888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F2EC-AD31-6D31-32A1-0D8665E1E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aleway"/>
              </a:rPr>
              <a:t>Our Intended Study 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99362-DECE-7EEC-4732-64BF5CD3F7AB}"/>
              </a:ext>
            </a:extLst>
          </p:cNvPr>
          <p:cNvSpPr txBox="1"/>
          <p:nvPr/>
        </p:nvSpPr>
        <p:spPr>
          <a:xfrm>
            <a:off x="933061" y="1582340"/>
            <a:ext cx="9965094" cy="4678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Our study aims to assess the M&amp;VLC using a non-traditional approach to assessment </a:t>
            </a:r>
          </a:p>
          <a:p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ea typeface="Calibri"/>
                <a:cs typeface="Calibri"/>
              </a:rPr>
              <a:t>Methods: 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Calibri"/>
                <a:cs typeface="Calibri"/>
              </a:rPr>
              <a:t>Participants of the study are the previous M&amp;VLC Mentees regardless of completion status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Calibri"/>
                <a:cs typeface="Calibri"/>
              </a:rPr>
              <a:t>Quantitative survey capturing demographic information and Likert Scale responses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Calibri"/>
                <a:cs typeface="Calibri"/>
              </a:rPr>
              <a:t>Qualitative interviews with M&amp;VLC Mentees to further explore our questions</a:t>
            </a:r>
          </a:p>
          <a:p>
            <a:pPr marL="285750" indent="-285750">
              <a:buFont typeface="Arial"/>
              <a:buChar char="•"/>
            </a:pPr>
            <a:endParaRPr lang="en-US" sz="2000" b="1" u="sng" dirty="0">
              <a:ea typeface="Calibri" panose="020F0502020204030204"/>
              <a:cs typeface="Calibri" panose="020F0502020204030204"/>
            </a:endParaRPr>
          </a:p>
          <a:p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r>
              <a:rPr lang="en-US" sz="2000" dirty="0">
                <a:ea typeface="Calibri" panose="020F0502020204030204"/>
                <a:cs typeface="Calibri" panose="020F0502020204030204"/>
              </a:rPr>
              <a:t>Challenges: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ea typeface="+mn-lt"/>
                <a:cs typeface="Calibri" panose="020F0502020204030204"/>
              </a:rPr>
              <a:t>IRB Feedback</a:t>
            </a:r>
            <a:endParaRPr lang="en-US" sz="2000" dirty="0">
              <a:ea typeface="+mn-lt"/>
              <a:cs typeface="+mn-lt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cs typeface="Calibri" panose="020F0502020204030204"/>
              </a:rPr>
              <a:t>Number of participants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cs typeface="Calibri" panose="020F0502020204030204"/>
              </a:rPr>
              <a:t>Roadblocks – administration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cs typeface="Calibri" panose="020F0502020204030204"/>
              </a:rPr>
              <a:t>Scalability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ea typeface="Calibri" panose="020F0502020204030204"/>
                <a:cs typeface="Calibri" panose="020F0502020204030204"/>
              </a:rPr>
              <a:t>Buy-in to participate</a:t>
            </a: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09F13-892C-C08F-A6BD-081FBDFE948C}"/>
              </a:ext>
            </a:extLst>
          </p:cNvPr>
          <p:cNvSpPr txBox="1"/>
          <p:nvPr/>
        </p:nvSpPr>
        <p:spPr>
          <a:xfrm>
            <a:off x="0" y="6572750"/>
            <a:ext cx="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71544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902</Words>
  <Application>Microsoft Office PowerPoint</Application>
  <PresentationFormat>Widescreen</PresentationFormat>
  <Paragraphs>171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Arial,Sans-Serif</vt:lpstr>
      <vt:lpstr>Calibri</vt:lpstr>
      <vt:lpstr>Raleway</vt:lpstr>
      <vt:lpstr>Office Theme</vt:lpstr>
      <vt:lpstr>A Non-Traditional Approach to Assessing Non-Traditional Students</vt:lpstr>
      <vt:lpstr>M&amp;VLC – Bloomsburg University</vt:lpstr>
      <vt:lpstr>Session Learning Outcomes</vt:lpstr>
      <vt:lpstr>Overview</vt:lpstr>
      <vt:lpstr>Overview (continued)</vt:lpstr>
      <vt:lpstr>Military vs. Traditional Students</vt:lpstr>
      <vt:lpstr>Assessments of Current LCs</vt:lpstr>
      <vt:lpstr>Non-traditional Assessment </vt:lpstr>
      <vt:lpstr>Our Intended Study </vt:lpstr>
      <vt:lpstr>What do you want us to look at in our study?</vt:lpstr>
      <vt:lpstr>Takeaways We Expect to See </vt:lpstr>
      <vt:lpstr>Activity</vt:lpstr>
      <vt:lpstr>For Participants Moving Forward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Krumwiede</dc:creator>
  <cp:lastModifiedBy>Nicholas Paesano</cp:lastModifiedBy>
  <cp:revision>118</cp:revision>
  <dcterms:created xsi:type="dcterms:W3CDTF">2022-10-03T17:51:41Z</dcterms:created>
  <dcterms:modified xsi:type="dcterms:W3CDTF">2023-02-20T01:15:58Z</dcterms:modified>
</cp:coreProperties>
</file>