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378" r:id="rId5"/>
    <p:sldId id="486" r:id="rId6"/>
    <p:sldId id="484" r:id="rId7"/>
    <p:sldId id="485" r:id="rId8"/>
    <p:sldId id="421" r:id="rId9"/>
    <p:sldId id="444" r:id="rId10"/>
    <p:sldId id="445" r:id="rId11"/>
    <p:sldId id="370" r:id="rId12"/>
    <p:sldId id="446" r:id="rId13"/>
    <p:sldId id="447" r:id="rId14"/>
    <p:sldId id="449" r:id="rId15"/>
    <p:sldId id="451" r:id="rId16"/>
    <p:sldId id="450" r:id="rId17"/>
    <p:sldId id="418" r:id="rId18"/>
    <p:sldId id="452" r:id="rId19"/>
    <p:sldId id="453" r:id="rId20"/>
    <p:sldId id="459" r:id="rId21"/>
    <p:sldId id="420" r:id="rId22"/>
    <p:sldId id="454" r:id="rId23"/>
    <p:sldId id="455" r:id="rId24"/>
    <p:sldId id="456" r:id="rId25"/>
    <p:sldId id="457" r:id="rId26"/>
    <p:sldId id="458" r:id="rId27"/>
    <p:sldId id="430" r:id="rId28"/>
    <p:sldId id="329" r:id="rId29"/>
    <p:sldId id="330" r:id="rId30"/>
    <p:sldId id="436" r:id="rId31"/>
    <p:sldId id="460" r:id="rId32"/>
    <p:sldId id="461" r:id="rId33"/>
    <p:sldId id="462" r:id="rId34"/>
    <p:sldId id="439" r:id="rId35"/>
    <p:sldId id="441" r:id="rId36"/>
    <p:sldId id="463" r:id="rId37"/>
    <p:sldId id="464" r:id="rId38"/>
    <p:sldId id="465" r:id="rId39"/>
    <p:sldId id="34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 Life's Journey: Introduction" id="{2791D53B-BDFA-4C4A-B70F-E229CCFB3A92}">
          <p14:sldIdLst>
            <p14:sldId id="378"/>
            <p14:sldId id="486"/>
            <p14:sldId id="484"/>
            <p14:sldId id="485"/>
            <p14:sldId id="421"/>
            <p14:sldId id="444"/>
            <p14:sldId id="445"/>
            <p14:sldId id="370"/>
            <p14:sldId id="446"/>
            <p14:sldId id="447"/>
            <p14:sldId id="449"/>
            <p14:sldId id="451"/>
            <p14:sldId id="450"/>
          </p14:sldIdLst>
        </p14:section>
        <p14:section name="Life's Journey: We're There For Your Wedding" id="{3C150F3C-06C8-4862-9E3C-A215E14E5702}">
          <p14:sldIdLst>
            <p14:sldId id="418"/>
            <p14:sldId id="452"/>
            <p14:sldId id="453"/>
            <p14:sldId id="459"/>
          </p14:sldIdLst>
        </p14:section>
        <p14:section name="Life's Journey: We're There If You Lose Your Soulmate" id="{07DE13E8-2294-42BE-B383-023131AD5AE1}">
          <p14:sldIdLst>
            <p14:sldId id="420"/>
            <p14:sldId id="454"/>
            <p14:sldId id="455"/>
            <p14:sldId id="456"/>
            <p14:sldId id="457"/>
            <p14:sldId id="458"/>
          </p14:sldIdLst>
        </p14:section>
        <p14:section name="Life's Journey: We Wouldn't Miss Your Retirement Party" id="{F2288CB4-3714-49B1-A0BD-A0DAB2755E88}">
          <p14:sldIdLst/>
        </p14:section>
        <p14:section name="Core Slides - Life's Journey: Conclusion" id="{CD393308-2A6D-4559-A737-3DA41245F87A}">
          <p14:sldIdLst>
            <p14:sldId id="430"/>
            <p14:sldId id="329"/>
            <p14:sldId id="330"/>
            <p14:sldId id="436"/>
            <p14:sldId id="460"/>
            <p14:sldId id="461"/>
            <p14:sldId id="462"/>
            <p14:sldId id="439"/>
            <p14:sldId id="441"/>
            <p14:sldId id="463"/>
            <p14:sldId id="464"/>
            <p14:sldId id="46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Wendy Daily" initials="W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2DC"/>
    <a:srgbClr val="000000"/>
    <a:srgbClr val="256474"/>
    <a:srgbClr val="0082A0"/>
    <a:srgbClr val="14838D"/>
    <a:srgbClr val="007D7D"/>
    <a:srgbClr val="0F7B7D"/>
    <a:srgbClr val="358F92"/>
    <a:srgbClr val="147D7F"/>
    <a:srgbClr val="80B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62531" autoAdjust="0"/>
  </p:normalViewPr>
  <p:slideViewPr>
    <p:cSldViewPr snapToGrid="0">
      <p:cViewPr varScale="1">
        <p:scale>
          <a:sx n="72" d="100"/>
          <a:sy n="72" d="100"/>
        </p:scale>
        <p:origin x="2478" y="54"/>
      </p:cViewPr>
      <p:guideLst>
        <p:guide orient="horz" pos="2160"/>
        <p:guide pos="2880"/>
      </p:guideLst>
    </p:cSldViewPr>
  </p:slideViewPr>
  <p:outlineViewPr>
    <p:cViewPr>
      <p:scale>
        <a:sx n="33" d="100"/>
        <a:sy n="33" d="100"/>
      </p:scale>
      <p:origin x="0" y="-34997"/>
    </p:cViewPr>
  </p:outlineViewPr>
  <p:notesTextViewPr>
    <p:cViewPr>
      <p:scale>
        <a:sx n="3" d="2"/>
        <a:sy n="3" d="2"/>
      </p:scale>
      <p:origin x="0" y="0"/>
    </p:cViewPr>
  </p:notesTextViewPr>
  <p:sorterViewPr>
    <p:cViewPr>
      <p:scale>
        <a:sx n="150" d="100"/>
        <a:sy n="150" d="100"/>
      </p:scale>
      <p:origin x="0" y="-48360"/>
    </p:cViewPr>
  </p:sorterViewPr>
  <p:notesViewPr>
    <p:cSldViewPr snapToGrid="0">
      <p:cViewPr varScale="1">
        <p:scale>
          <a:sx n="65" d="100"/>
          <a:sy n="65"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6412"/>
          </a:xfrm>
          <a:prstGeom prst="rect">
            <a:avLst/>
          </a:prstGeom>
        </p:spPr>
        <p:txBody>
          <a:bodyPr vert="horz" lIns="91704" tIns="45853" rIns="91704" bIns="45853"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6412"/>
          </a:xfrm>
          <a:prstGeom prst="rect">
            <a:avLst/>
          </a:prstGeom>
        </p:spPr>
        <p:txBody>
          <a:bodyPr vert="horz" lIns="91704" tIns="45853" rIns="91704" bIns="45853" rtlCol="0"/>
          <a:lstStyle>
            <a:lvl1pPr algn="r">
              <a:defRPr sz="1200"/>
            </a:lvl1pPr>
          </a:lstStyle>
          <a:p>
            <a:fld id="{350DFF5F-05AF-432E-BAAD-55DFFA8C3476}" type="datetimeFigureOut">
              <a:rPr lang="en-US" smtClean="0"/>
              <a:t>10/20/2021</a:t>
            </a:fld>
            <a:endParaRPr lang="en-US"/>
          </a:p>
        </p:txBody>
      </p:sp>
      <p:sp>
        <p:nvSpPr>
          <p:cNvPr id="4" name="Footer Placeholder 3"/>
          <p:cNvSpPr>
            <a:spLocks noGrp="1"/>
          </p:cNvSpPr>
          <p:nvPr>
            <p:ph type="ftr" sz="quarter" idx="2"/>
          </p:nvPr>
        </p:nvSpPr>
        <p:spPr>
          <a:xfrm>
            <a:off x="1" y="8829991"/>
            <a:ext cx="3038372" cy="466411"/>
          </a:xfrm>
          <a:prstGeom prst="rect">
            <a:avLst/>
          </a:prstGeom>
        </p:spPr>
        <p:txBody>
          <a:bodyPr vert="horz" lIns="91704" tIns="45853" rIns="91704" bIns="45853"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29991"/>
            <a:ext cx="3038372"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9" y="0"/>
            <a:ext cx="3037840" cy="464820"/>
          </a:xfrm>
          <a:prstGeom prst="rect">
            <a:avLst/>
          </a:prstGeom>
        </p:spPr>
        <p:txBody>
          <a:bodyPr vert="horz" lIns="93155" tIns="46577" rIns="93155" bIns="46577" rtlCol="0"/>
          <a:lstStyle>
            <a:lvl1pPr algn="r">
              <a:defRPr sz="1200"/>
            </a:lvl1pPr>
          </a:lstStyle>
          <a:p>
            <a:fld id="{950E2B55-7368-4ED0-8184-9A69BA72962C}" type="datetimeFigureOut">
              <a:rPr lang="en-US" smtClean="0"/>
              <a:t>10/20/2021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7" rIns="93155"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7" rIns="93155"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endParaRPr lang="en-US" sz="11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3"/>
            <a:ext cx="5842000" cy="4338320"/>
          </a:xfrm>
        </p:spPr>
        <p:txBody>
          <a:bodyPr/>
          <a:lstStyle/>
          <a:p>
            <a:endParaRPr lang="en-US" sz="1000" i="1" dirty="0">
              <a:solidFill>
                <a:srgbClr val="000000"/>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11</a:t>
            </a:fld>
            <a:endParaRPr lang="en-US"/>
          </a:p>
        </p:txBody>
      </p:sp>
    </p:spTree>
    <p:extLst>
      <p:ext uri="{BB962C8B-B14F-4D97-AF65-F5344CB8AC3E}">
        <p14:creationId xmlns:p14="http://schemas.microsoft.com/office/powerpoint/2010/main" val="341303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12</a:t>
            </a:fld>
            <a:endParaRPr lang="en-US" dirty="0"/>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5255" y="4419602"/>
            <a:ext cx="5919893" cy="425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a:endParaRPr lang="en-US" sz="900" dirty="0"/>
          </a:p>
        </p:txBody>
      </p:sp>
    </p:spTree>
    <p:extLst>
      <p:ext uri="{BB962C8B-B14F-4D97-AF65-F5344CB8AC3E}">
        <p14:creationId xmlns:p14="http://schemas.microsoft.com/office/powerpoint/2010/main" val="361427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13</a:t>
            </a:fld>
            <a:endParaRPr lang="en-US" dirty="0"/>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5255" y="4419602"/>
            <a:ext cx="5919893" cy="425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itchFamily="34" charset="0"/>
              <a:cs typeface="Arial" pitchFamily="34" charset="0"/>
            </a:endParaRPr>
          </a:p>
        </p:txBody>
      </p:sp>
    </p:spTree>
    <p:extLst>
      <p:ext uri="{BB962C8B-B14F-4D97-AF65-F5344CB8AC3E}">
        <p14:creationId xmlns:p14="http://schemas.microsoft.com/office/powerpoint/2010/main" val="2061190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14</a:t>
            </a:fld>
            <a:endParaRPr lang="en-US"/>
          </a:p>
        </p:txBody>
      </p:sp>
    </p:spTree>
    <p:extLst>
      <p:ext uri="{BB962C8B-B14F-4D97-AF65-F5344CB8AC3E}">
        <p14:creationId xmlns:p14="http://schemas.microsoft.com/office/powerpoint/2010/main" val="228182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15</a:t>
            </a:fld>
            <a:endParaRPr lang="en-US"/>
          </a:p>
        </p:txBody>
      </p:sp>
      <p:sp>
        <p:nvSpPr>
          <p:cNvPr id="5" name="Rectangle 3"/>
          <p:cNvSpPr>
            <a:spLocks noGrp="1" noChangeArrowheads="1"/>
          </p:cNvSpPr>
          <p:nvPr>
            <p:ph type="body" idx="3"/>
          </p:nvPr>
        </p:nvSpPr>
        <p:spPr>
          <a:xfrm>
            <a:off x="609602" y="4343403"/>
            <a:ext cx="5791201" cy="4488358"/>
          </a:xfrm>
          <a:noFill/>
          <a:ln/>
        </p:spPr>
        <p:txBody>
          <a:bodyPr/>
          <a:lstStyle/>
          <a:p>
            <a:endParaRPr lang="en-US" sz="1100" dirty="0"/>
          </a:p>
        </p:txBody>
      </p:sp>
    </p:spTree>
    <p:extLst>
      <p:ext uri="{BB962C8B-B14F-4D97-AF65-F5344CB8AC3E}">
        <p14:creationId xmlns:p14="http://schemas.microsoft.com/office/powerpoint/2010/main" val="271277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764106" cy="4183380"/>
          </a:xfrm>
        </p:spPr>
        <p:txBody>
          <a:bodyPr/>
          <a:lstStyle/>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p:txBody>
          <a:bodyPr/>
          <a:lstStyle/>
          <a:p>
            <a:fld id="{7AA6493C-F506-43B6-9B4D-1CDB5879358C}" type="slidenum">
              <a:rPr lang="en-US" smtClean="0"/>
              <a:t>16</a:t>
            </a:fld>
            <a:endParaRPr lang="en-US"/>
          </a:p>
        </p:txBody>
      </p:sp>
    </p:spTree>
    <p:extLst>
      <p:ext uri="{BB962C8B-B14F-4D97-AF65-F5344CB8AC3E}">
        <p14:creationId xmlns:p14="http://schemas.microsoft.com/office/powerpoint/2010/main" val="247503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A8A644D-56E0-46BC-9390-92C53C406CE0}" type="slidenum">
              <a:rPr lang="en-US" smtClean="0"/>
              <a:t>17</a:t>
            </a:fld>
            <a:endParaRPr lang="en-US"/>
          </a:p>
        </p:txBody>
      </p:sp>
    </p:spTree>
    <p:extLst>
      <p:ext uri="{BB962C8B-B14F-4D97-AF65-F5344CB8AC3E}">
        <p14:creationId xmlns:p14="http://schemas.microsoft.com/office/powerpoint/2010/main" val="296134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18</a:t>
            </a:fld>
            <a:endParaRPr lang="en-US"/>
          </a:p>
        </p:txBody>
      </p:sp>
    </p:spTree>
    <p:extLst>
      <p:ext uri="{BB962C8B-B14F-4D97-AF65-F5344CB8AC3E}">
        <p14:creationId xmlns:p14="http://schemas.microsoft.com/office/powerpoint/2010/main" val="362298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15790"/>
            <a:ext cx="5986631" cy="4792756"/>
          </a:xfrm>
        </p:spPr>
        <p:txBody>
          <a:bodyPr/>
          <a:lstStyle/>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D8AD8C53-ECBC-44FC-9144-A8C38BDE651D}" type="slidenum">
              <a:rPr lang="en-US" smtClean="0"/>
              <a:t>19</a:t>
            </a:fld>
            <a:endParaRPr lang="en-US" dirty="0"/>
          </a:p>
        </p:txBody>
      </p:sp>
    </p:spTree>
    <p:extLst>
      <p:ext uri="{BB962C8B-B14F-4D97-AF65-F5344CB8AC3E}">
        <p14:creationId xmlns:p14="http://schemas.microsoft.com/office/powerpoint/2010/main" val="6618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20</a:t>
            </a:fld>
            <a:endParaRPr lang="en-US"/>
          </a:p>
        </p:txBody>
      </p:sp>
    </p:spTree>
    <p:extLst>
      <p:ext uri="{BB962C8B-B14F-4D97-AF65-F5344CB8AC3E}">
        <p14:creationId xmlns:p14="http://schemas.microsoft.com/office/powerpoint/2010/main" val="266812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D8C53-ECBC-44FC-9144-A8C38BDE651D}" type="slidenum">
              <a:rPr lang="en-US" smtClean="0"/>
              <a:t>2</a:t>
            </a:fld>
            <a:endParaRPr lang="en-US"/>
          </a:p>
        </p:txBody>
      </p:sp>
    </p:spTree>
    <p:extLst>
      <p:ext uri="{BB962C8B-B14F-4D97-AF65-F5344CB8AC3E}">
        <p14:creationId xmlns:p14="http://schemas.microsoft.com/office/powerpoint/2010/main" val="47524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21</a:t>
            </a:fld>
            <a:endParaRPr lang="en-US"/>
          </a:p>
        </p:txBody>
      </p:sp>
    </p:spTree>
    <p:extLst>
      <p:ext uri="{BB962C8B-B14F-4D97-AF65-F5344CB8AC3E}">
        <p14:creationId xmlns:p14="http://schemas.microsoft.com/office/powerpoint/2010/main" val="85287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063" y="4415790"/>
            <a:ext cx="6239435" cy="4183380"/>
          </a:xfrm>
        </p:spPr>
        <p:txBody>
          <a:bodyPr/>
          <a:lstStyle/>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D8AD8C53-ECBC-44FC-9144-A8C38BDE651D}" type="slidenum">
              <a:rPr lang="en-US" smtClean="0"/>
              <a:t>22</a:t>
            </a:fld>
            <a:endParaRPr lang="en-US" dirty="0"/>
          </a:p>
        </p:txBody>
      </p:sp>
    </p:spTree>
    <p:extLst>
      <p:ext uri="{BB962C8B-B14F-4D97-AF65-F5344CB8AC3E}">
        <p14:creationId xmlns:p14="http://schemas.microsoft.com/office/powerpoint/2010/main" val="1176634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D8AD8C53-ECBC-44FC-9144-A8C38BDE651D}" type="slidenum">
              <a:rPr lang="en-US" smtClean="0"/>
              <a:t>23</a:t>
            </a:fld>
            <a:endParaRPr lang="en-US" dirty="0"/>
          </a:p>
        </p:txBody>
      </p:sp>
    </p:spTree>
    <p:extLst>
      <p:ext uri="{BB962C8B-B14F-4D97-AF65-F5344CB8AC3E}">
        <p14:creationId xmlns:p14="http://schemas.microsoft.com/office/powerpoint/2010/main" val="212308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002" y="4308213"/>
            <a:ext cx="6422316" cy="4988187"/>
          </a:xfrm>
        </p:spPr>
        <p:txBody>
          <a:bodyPr/>
          <a:lstStyle/>
          <a:p>
            <a:pPr marL="0" indent="0">
              <a:buFont typeface="Arial" panose="020B0604020202020204" pitchFamily="34" charset="0"/>
              <a:buNone/>
            </a:pPr>
            <a:endParaRPr lang="en-US" sz="1600" b="0" dirty="0"/>
          </a:p>
        </p:txBody>
      </p:sp>
      <p:sp>
        <p:nvSpPr>
          <p:cNvPr id="4" name="Slide Number Placeholder 3"/>
          <p:cNvSpPr>
            <a:spLocks noGrp="1"/>
          </p:cNvSpPr>
          <p:nvPr>
            <p:ph type="sldNum" sz="quarter" idx="10"/>
          </p:nvPr>
        </p:nvSpPr>
        <p:spPr/>
        <p:txBody>
          <a:bodyPr/>
          <a:lstStyle/>
          <a:p>
            <a:fld id="{D8AD8C53-ECBC-44FC-9144-A8C38BDE651D}" type="slidenum">
              <a:rPr lang="en-US" smtClean="0"/>
              <a:t>24</a:t>
            </a:fld>
            <a:endParaRPr lang="en-US" dirty="0"/>
          </a:p>
        </p:txBody>
      </p:sp>
    </p:spTree>
    <p:extLst>
      <p:ext uri="{BB962C8B-B14F-4D97-AF65-F5344CB8AC3E}">
        <p14:creationId xmlns:p14="http://schemas.microsoft.com/office/powerpoint/2010/main" val="147083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25</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26</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endParaRPr lang="en-US" sz="1600" dirty="0"/>
          </a:p>
        </p:txBody>
      </p:sp>
      <p:sp>
        <p:nvSpPr>
          <p:cNvPr id="3" name="Slide Number Placeholder 2"/>
          <p:cNvSpPr>
            <a:spLocks noGrp="1"/>
          </p:cNvSpPr>
          <p:nvPr>
            <p:ph type="sldNum" sz="quarter" idx="12"/>
          </p:nvPr>
        </p:nvSpPr>
        <p:spPr/>
        <p:txBody>
          <a:bodyPr/>
          <a:lstStyle/>
          <a:p>
            <a:fld id="{D8AD8C53-ECBC-44FC-9144-A8C38BDE651D}" type="slidenum">
              <a:rPr lang="en-US" smtClean="0"/>
              <a:t>27</a:t>
            </a:fld>
            <a:endParaRPr lang="en-US" dirty="0"/>
          </a:p>
        </p:txBody>
      </p:sp>
    </p:spTree>
    <p:extLst>
      <p:ext uri="{BB962C8B-B14F-4D97-AF65-F5344CB8AC3E}">
        <p14:creationId xmlns:p14="http://schemas.microsoft.com/office/powerpoint/2010/main" val="908653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latin typeface="Arial" panose="020B0604020202020204" pitchFamily="34" charset="0"/>
            </a:endParaRPr>
          </a:p>
        </p:txBody>
      </p:sp>
      <p:sp>
        <p:nvSpPr>
          <p:cNvPr id="1761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78</a:t>
            </a:r>
          </a:p>
        </p:txBody>
      </p:sp>
    </p:spTree>
    <p:extLst>
      <p:ext uri="{BB962C8B-B14F-4D97-AF65-F5344CB8AC3E}">
        <p14:creationId xmlns:p14="http://schemas.microsoft.com/office/powerpoint/2010/main" val="1329015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29</a:t>
            </a:fld>
            <a:endParaRPr lang="en-US" altLang="en-US" sz="1100" b="0">
              <a:solidFill>
                <a:srgbClr val="000000"/>
              </a:solidFill>
            </a:endParaRPr>
          </a:p>
        </p:txBody>
      </p:sp>
    </p:spTree>
    <p:extLst>
      <p:ext uri="{BB962C8B-B14F-4D97-AF65-F5344CB8AC3E}">
        <p14:creationId xmlns:p14="http://schemas.microsoft.com/office/powerpoint/2010/main" val="341234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b="0"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4AFD3967-BFFC-46A3-AB63-67A83AC4596B}" type="slidenum">
              <a:rPr lang="en-US" altLang="en-US" sz="1100" b="0">
                <a:solidFill>
                  <a:schemeClr val="tx1"/>
                </a:solidFill>
              </a:rPr>
              <a:pPr/>
              <a:t>30</a:t>
            </a:fld>
            <a:endParaRPr lang="en-US" altLang="en-US" sz="1100" b="0">
              <a:solidFill>
                <a:schemeClr val="tx1"/>
              </a:solidFill>
            </a:endParaRPr>
          </a:p>
        </p:txBody>
      </p:sp>
    </p:spTree>
    <p:extLst>
      <p:ext uri="{BB962C8B-B14F-4D97-AF65-F5344CB8AC3E}">
        <p14:creationId xmlns:p14="http://schemas.microsoft.com/office/powerpoint/2010/main" val="228135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3</a:t>
            </a:fld>
            <a:endParaRPr lang="en-US"/>
          </a:p>
        </p:txBody>
      </p:sp>
    </p:spTree>
    <p:extLst>
      <p:ext uri="{BB962C8B-B14F-4D97-AF65-F5344CB8AC3E}">
        <p14:creationId xmlns:p14="http://schemas.microsoft.com/office/powerpoint/2010/main" val="3889232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2729965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932752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1259232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1864742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35</a:t>
            </a:fld>
            <a:endParaRPr lang="en-US"/>
          </a:p>
        </p:txBody>
      </p:sp>
    </p:spTree>
    <p:extLst>
      <p:ext uri="{BB962C8B-B14F-4D97-AF65-F5344CB8AC3E}">
        <p14:creationId xmlns:p14="http://schemas.microsoft.com/office/powerpoint/2010/main" val="32060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5" eaLnBrk="0" hangingPunct="0">
              <a:defRPr sz="2400" b="1">
                <a:solidFill>
                  <a:srgbClr val="DDDDDD"/>
                </a:solidFill>
                <a:latin typeface="Times New Roman" pitchFamily="18" charset="0"/>
              </a:defRPr>
            </a:lvl1pPr>
            <a:lvl2pPr marL="742649" indent="-285635" defTabSz="926725" eaLnBrk="0" hangingPunct="0">
              <a:defRPr sz="2400" b="1">
                <a:solidFill>
                  <a:srgbClr val="DDDDDD"/>
                </a:solidFill>
                <a:latin typeface="Times New Roman" pitchFamily="18" charset="0"/>
              </a:defRPr>
            </a:lvl2pPr>
            <a:lvl3pPr marL="1142538" indent="-228508" defTabSz="926725" eaLnBrk="0" hangingPunct="0">
              <a:defRPr sz="2400" b="1">
                <a:solidFill>
                  <a:srgbClr val="DDDDDD"/>
                </a:solidFill>
                <a:latin typeface="Times New Roman" pitchFamily="18" charset="0"/>
              </a:defRPr>
            </a:lvl3pPr>
            <a:lvl4pPr marL="1599551" indent="-228508" defTabSz="926725" eaLnBrk="0" hangingPunct="0">
              <a:defRPr sz="2400" b="1">
                <a:solidFill>
                  <a:srgbClr val="DDDDDD"/>
                </a:solidFill>
                <a:latin typeface="Times New Roman" pitchFamily="18" charset="0"/>
              </a:defRPr>
            </a:lvl4pPr>
            <a:lvl5pPr marL="2056568" indent="-228508" defTabSz="926725" eaLnBrk="0" hangingPunct="0">
              <a:defRPr sz="2400" b="1">
                <a:solidFill>
                  <a:srgbClr val="DDDDDD"/>
                </a:solidFill>
                <a:latin typeface="Times New Roman" pitchFamily="18" charset="0"/>
              </a:defRPr>
            </a:lvl5pPr>
            <a:lvl6pPr marL="2513583" indent="-228508" defTabSz="926725" eaLnBrk="0" fontAlgn="base" hangingPunct="0">
              <a:spcBef>
                <a:spcPct val="0"/>
              </a:spcBef>
              <a:spcAft>
                <a:spcPct val="0"/>
              </a:spcAft>
              <a:defRPr sz="2400" b="1">
                <a:solidFill>
                  <a:srgbClr val="DDDDDD"/>
                </a:solidFill>
                <a:latin typeface="Times New Roman" pitchFamily="18" charset="0"/>
              </a:defRPr>
            </a:lvl6pPr>
            <a:lvl7pPr marL="2970596" indent="-228508" defTabSz="926725" eaLnBrk="0" fontAlgn="base" hangingPunct="0">
              <a:spcBef>
                <a:spcPct val="0"/>
              </a:spcBef>
              <a:spcAft>
                <a:spcPct val="0"/>
              </a:spcAft>
              <a:defRPr sz="2400" b="1">
                <a:solidFill>
                  <a:srgbClr val="DDDDDD"/>
                </a:solidFill>
                <a:latin typeface="Times New Roman" pitchFamily="18" charset="0"/>
              </a:defRPr>
            </a:lvl7pPr>
            <a:lvl8pPr marL="3427611" indent="-228508" defTabSz="926725" eaLnBrk="0" fontAlgn="base" hangingPunct="0">
              <a:spcBef>
                <a:spcPct val="0"/>
              </a:spcBef>
              <a:spcAft>
                <a:spcPct val="0"/>
              </a:spcAft>
              <a:defRPr sz="2400" b="1">
                <a:solidFill>
                  <a:srgbClr val="DDDDDD"/>
                </a:solidFill>
                <a:latin typeface="Times New Roman" pitchFamily="18" charset="0"/>
              </a:defRPr>
            </a:lvl8pPr>
            <a:lvl9pPr marL="3884626" indent="-228508" defTabSz="9267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36</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endParaRPr lang="en-US" dirty="0">
              <a:solidFill>
                <a:srgbClr val="FF0000"/>
              </a:solidFill>
            </a:endParaRPr>
          </a:p>
        </p:txBody>
      </p:sp>
    </p:spTree>
    <p:extLst>
      <p:ext uri="{BB962C8B-B14F-4D97-AF65-F5344CB8AC3E}">
        <p14:creationId xmlns:p14="http://schemas.microsoft.com/office/powerpoint/2010/main" val="258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8546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6</a:t>
            </a:fld>
            <a:endParaRPr lang="en-US" dirty="0"/>
          </a:p>
        </p:txBody>
      </p:sp>
      <p:sp>
        <p:nvSpPr>
          <p:cNvPr id="5" name="Notes Placeholder 4"/>
          <p:cNvSpPr>
            <a:spLocks noGrp="1"/>
          </p:cNvSpPr>
          <p:nvPr>
            <p:ph type="body" sz="quarter" idx="11"/>
          </p:nvPr>
        </p:nvSpPr>
        <p:spPr>
          <a:xfrm>
            <a:off x="701040" y="4415790"/>
            <a:ext cx="5608320" cy="4648200"/>
          </a:xfrm>
        </p:spPr>
        <p:txBody>
          <a:bodyPr/>
          <a:lstStyle/>
          <a:p>
            <a:pPr lvl="0"/>
            <a:endParaRPr lang="en-US" dirty="0"/>
          </a:p>
        </p:txBody>
      </p:sp>
    </p:spTree>
    <p:extLst>
      <p:ext uri="{BB962C8B-B14F-4D97-AF65-F5344CB8AC3E}">
        <p14:creationId xmlns:p14="http://schemas.microsoft.com/office/powerpoint/2010/main" val="68884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7</a:t>
            </a:fld>
            <a:endParaRPr lang="en-US" dirty="0"/>
          </a:p>
        </p:txBody>
      </p:sp>
      <p:sp>
        <p:nvSpPr>
          <p:cNvPr id="5" name="Notes Placeholder 4"/>
          <p:cNvSpPr>
            <a:spLocks noGrp="1"/>
          </p:cNvSpPr>
          <p:nvPr>
            <p:ph type="body" sz="quarter" idx="11"/>
          </p:nvPr>
        </p:nvSpPr>
        <p:spPr/>
        <p:txBody>
          <a:bodyPr/>
          <a:lstStyle/>
          <a:p>
            <a:pPr marL="171450" lvl="0" indent="-171450">
              <a:buFont typeface="Arial" panose="020B0604020202020204" pitchFamily="34" charset="0"/>
              <a:buChar char="•"/>
            </a:pPr>
            <a:endParaRPr lang="en-US" altLang="en-US" b="0" dirty="0"/>
          </a:p>
        </p:txBody>
      </p:sp>
    </p:spTree>
    <p:extLst>
      <p:ext uri="{BB962C8B-B14F-4D97-AF65-F5344CB8AC3E}">
        <p14:creationId xmlns:p14="http://schemas.microsoft.com/office/powerpoint/2010/main" val="306417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31543">
              <a:defRPr/>
            </a:pPr>
            <a:endParaRPr lang="en-US" sz="1100" dirty="0"/>
          </a:p>
        </p:txBody>
      </p:sp>
      <p:sp>
        <p:nvSpPr>
          <p:cNvPr id="1454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30">
              <a:defRPr sz="2400" b="1">
                <a:solidFill>
                  <a:srgbClr val="DDDDDD"/>
                </a:solidFill>
                <a:latin typeface="Arial" panose="020B0604020202020204" pitchFamily="34" charset="0"/>
              </a:defRPr>
            </a:lvl1pPr>
            <a:lvl2pPr marL="755264" indent="-289491" defTabSz="939630">
              <a:defRPr sz="2400" b="1">
                <a:solidFill>
                  <a:srgbClr val="DDDDDD"/>
                </a:solidFill>
                <a:latin typeface="Arial" panose="020B0604020202020204" pitchFamily="34" charset="0"/>
              </a:defRPr>
            </a:lvl2pPr>
            <a:lvl3pPr marL="1162811" indent="-231270" defTabSz="939630">
              <a:defRPr sz="2400" b="1">
                <a:solidFill>
                  <a:srgbClr val="DDDDDD"/>
                </a:solidFill>
                <a:latin typeface="Arial" panose="020B0604020202020204" pitchFamily="34" charset="0"/>
              </a:defRPr>
            </a:lvl3pPr>
            <a:lvl4pPr marL="1628584" indent="-231270" defTabSz="939630">
              <a:defRPr sz="2400" b="1">
                <a:solidFill>
                  <a:srgbClr val="DDDDDD"/>
                </a:solidFill>
                <a:latin typeface="Arial" panose="020B0604020202020204" pitchFamily="34" charset="0"/>
              </a:defRPr>
            </a:lvl4pPr>
            <a:lvl5pPr marL="2094355" indent="-231270" defTabSz="939630">
              <a:defRPr sz="2400" b="1">
                <a:solidFill>
                  <a:srgbClr val="DDDDDD"/>
                </a:solidFill>
                <a:latin typeface="Arial" panose="020B0604020202020204" pitchFamily="34" charset="0"/>
              </a:defRPr>
            </a:lvl5pPr>
            <a:lvl6pPr marL="2560127" indent="-231270" defTabSz="939630" eaLnBrk="0" fontAlgn="base" hangingPunct="0">
              <a:spcBef>
                <a:spcPct val="0"/>
              </a:spcBef>
              <a:spcAft>
                <a:spcPct val="0"/>
              </a:spcAft>
              <a:defRPr sz="2400" b="1">
                <a:solidFill>
                  <a:srgbClr val="DDDDDD"/>
                </a:solidFill>
                <a:latin typeface="Arial" panose="020B0604020202020204" pitchFamily="34" charset="0"/>
              </a:defRPr>
            </a:lvl6pPr>
            <a:lvl7pPr marL="3025897" indent="-231270" defTabSz="939630" eaLnBrk="0" fontAlgn="base" hangingPunct="0">
              <a:spcBef>
                <a:spcPct val="0"/>
              </a:spcBef>
              <a:spcAft>
                <a:spcPct val="0"/>
              </a:spcAft>
              <a:defRPr sz="2400" b="1">
                <a:solidFill>
                  <a:srgbClr val="DDDDDD"/>
                </a:solidFill>
                <a:latin typeface="Arial" panose="020B0604020202020204" pitchFamily="34" charset="0"/>
              </a:defRPr>
            </a:lvl7pPr>
            <a:lvl8pPr marL="3491670" indent="-231270" defTabSz="939630" eaLnBrk="0" fontAlgn="base" hangingPunct="0">
              <a:spcBef>
                <a:spcPct val="0"/>
              </a:spcBef>
              <a:spcAft>
                <a:spcPct val="0"/>
              </a:spcAft>
              <a:defRPr sz="2400" b="1">
                <a:solidFill>
                  <a:srgbClr val="DDDDDD"/>
                </a:solidFill>
                <a:latin typeface="Arial" panose="020B0604020202020204" pitchFamily="34" charset="0"/>
              </a:defRPr>
            </a:lvl8pPr>
            <a:lvl9pPr marL="3957442" indent="-231270" defTabSz="939630"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200" b="0" dirty="0">
                <a:solidFill>
                  <a:srgbClr val="000000"/>
                </a:solidFill>
              </a:rPr>
              <a:t>51</a:t>
            </a:r>
          </a:p>
        </p:txBody>
      </p:sp>
    </p:spTree>
    <p:extLst>
      <p:ext uri="{BB962C8B-B14F-4D97-AF65-F5344CB8AC3E}">
        <p14:creationId xmlns:p14="http://schemas.microsoft.com/office/powerpoint/2010/main" val="388424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z="900"/>
              <a:pPr/>
              <a:t>9</a:t>
            </a:fld>
            <a:endParaRPr lang="en-US" sz="900" dirty="0"/>
          </a:p>
        </p:txBody>
      </p:sp>
      <p:sp>
        <p:nvSpPr>
          <p:cNvPr id="121859"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701040" y="4415790"/>
            <a:ext cx="5608320" cy="4183380"/>
          </a:xfrm>
        </p:spPr>
        <p:txBody>
          <a:bodyPr/>
          <a:lstStyle/>
          <a:p>
            <a:endParaRPr lang="en-US" sz="900" dirty="0"/>
          </a:p>
        </p:txBody>
      </p:sp>
    </p:spTree>
    <p:extLst>
      <p:ext uri="{BB962C8B-B14F-4D97-AF65-F5344CB8AC3E}">
        <p14:creationId xmlns:p14="http://schemas.microsoft.com/office/powerpoint/2010/main" val="216954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10</a:t>
            </a:fld>
            <a:endParaRPr lang="en-US" dirty="0"/>
          </a:p>
        </p:txBody>
      </p:sp>
      <p:sp>
        <p:nvSpPr>
          <p:cNvPr id="1249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338320"/>
            <a:ext cx="5608320" cy="4183380"/>
          </a:xfrm>
        </p:spPr>
        <p:txBody>
          <a:bodyPr/>
          <a:lstStyle/>
          <a:p>
            <a:endParaRPr lang="en-US" b="0" dirty="0"/>
          </a:p>
        </p:txBody>
      </p:sp>
    </p:spTree>
    <p:extLst>
      <p:ext uri="{BB962C8B-B14F-4D97-AF65-F5344CB8AC3E}">
        <p14:creationId xmlns:p14="http://schemas.microsoft.com/office/powerpoint/2010/main" val="2974763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717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237393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0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17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19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374650" y="234496"/>
            <a:ext cx="8368756" cy="915035"/>
          </a:xfrm>
          <a:prstGeom prst="rect">
            <a:avLst/>
          </a:prstGeom>
        </p:spPr>
        <p:txBody>
          <a:bodyPr/>
          <a:lstStyle/>
          <a:p>
            <a:r>
              <a:rPr lang="en-US" dirty="0"/>
              <a:t>Click to edit Master title style</a:t>
            </a:r>
          </a:p>
        </p:txBody>
      </p:sp>
      <p:sp>
        <p:nvSpPr>
          <p:cNvPr id="4" name="Content Placeholder 3"/>
          <p:cNvSpPr>
            <a:spLocks noGrp="1"/>
          </p:cNvSpPr>
          <p:nvPr>
            <p:ph sz="quarter" idx="10"/>
          </p:nvPr>
        </p:nvSpPr>
        <p:spPr>
          <a:xfrm>
            <a:off x="374648" y="1254034"/>
            <a:ext cx="4017943" cy="44531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653023" y="1254035"/>
            <a:ext cx="4086905" cy="44531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116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42943" y="6166440"/>
            <a:ext cx="2806861" cy="477054"/>
          </a:xfrm>
          <a:prstGeom prst="rect">
            <a:avLst/>
          </a:prstGeom>
          <a:noFill/>
        </p:spPr>
        <p:txBody>
          <a:bodyPr wrap="square" rtlCol="0">
            <a:spAutoFit/>
          </a:bodyPr>
          <a:lstStyle/>
          <a:p>
            <a:pPr algn="r"/>
            <a:r>
              <a:rPr lang="en-US" sz="2500" b="0" dirty="0">
                <a:solidFill>
                  <a:srgbClr val="00295B"/>
                </a:solidFill>
              </a:rPr>
              <a:t>SSA.gov</a:t>
            </a: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4" r:id="rId3"/>
    <p:sldLayoutId id="2147483661" r:id="rId4"/>
    <p:sldLayoutId id="2147483663" r:id="rId5"/>
    <p:sldLayoutId id="2147483666" r:id="rId6"/>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planners/retire/creditsa.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ssa.gov/planners/retire/gpo-wep.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www.socialsecurity.gov/myaccou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youtube.com/socialsecurity" TargetMode="External"/><Relationship Id="rId7" Type="http://schemas.openxmlformats.org/officeDocument/2006/relationships/hyperlink" Target="https://www.instagram.com/socialsecurity/" TargetMode="External"/><Relationship Id="rId12"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hyperlink" Target="http://www.facebook.com/socialsecurity" TargetMode="External"/><Relationship Id="rId5" Type="http://schemas.openxmlformats.org/officeDocument/2006/relationships/hyperlink" Target="http://www.linkedin.com/company/ssa"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www.twitter.com/socialsecurit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 y="1844238"/>
            <a:ext cx="9144000" cy="1288870"/>
          </a:xfrm>
          <a:prstGeom prst="rect">
            <a:avLst/>
          </a:prstGeom>
        </p:spPr>
        <p:txBody>
          <a:bodyPr>
            <a:normAutofit/>
          </a:bodyPr>
          <a:lstStyle/>
          <a:p>
            <a:r>
              <a:rPr lang="en-US" sz="3600" dirty="0"/>
              <a:t>Social Security: </a:t>
            </a:r>
            <a:br>
              <a:rPr lang="en-US" sz="3600" dirty="0"/>
            </a:br>
            <a:r>
              <a:rPr lang="en-US" sz="3600" dirty="0"/>
              <a:t>With You Through Life’s Journey…</a:t>
            </a:r>
          </a:p>
        </p:txBody>
      </p:sp>
      <p:pic>
        <p:nvPicPr>
          <p:cNvPr id="5" name="Picture 4" descr="Social Security Administration.  Securing today and Tomorrow.">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304" y="3640109"/>
            <a:ext cx="2626672" cy="902090"/>
          </a:xfrm>
          <a:prstGeom prst="rect">
            <a:avLst/>
          </a:prstGeom>
        </p:spPr>
      </p:pic>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sp>
        <p:nvSpPr>
          <p:cNvPr id="3" name="TextBox 2"/>
          <p:cNvSpPr txBox="1"/>
          <p:nvPr/>
        </p:nvSpPr>
        <p:spPr>
          <a:xfrm>
            <a:off x="96982" y="3588092"/>
            <a:ext cx="6040583" cy="954107"/>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Social Security Retirement</a:t>
            </a:r>
          </a:p>
          <a:p>
            <a:pPr algn="ctr"/>
            <a:r>
              <a:rPr lang="en-US" sz="2800" b="1" i="1" dirty="0">
                <a:latin typeface="Arial" panose="020B0604020202020204" pitchFamily="34" charset="0"/>
                <a:cs typeface="Arial" panose="020B0604020202020204" pitchFamily="34" charset="0"/>
              </a:rPr>
              <a:t>October 13, 2021</a:t>
            </a:r>
            <a:endParaRPr lang="en-US" dirty="0"/>
          </a:p>
        </p:txBody>
      </p:sp>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620"/>
            <a:ext cx="9144000" cy="599662"/>
          </a:xfrm>
          <a:prstGeom prst="rect">
            <a:avLst/>
          </a:prstGeom>
        </p:spPr>
        <p:txBody>
          <a:bodyPr>
            <a:normAutofit fontScale="90000"/>
          </a:bodyPr>
          <a:lstStyle/>
          <a:p>
            <a:r>
              <a:rPr lang="en-US" sz="4000" dirty="0"/>
              <a:t>Retirement Estimator</a:t>
            </a:r>
          </a:p>
        </p:txBody>
      </p:sp>
      <p:sp>
        <p:nvSpPr>
          <p:cNvPr id="3" name="Content Placeholder 2"/>
          <p:cNvSpPr>
            <a:spLocks noGrp="1"/>
          </p:cNvSpPr>
          <p:nvPr>
            <p:ph sz="quarter" idx="10"/>
          </p:nvPr>
        </p:nvSpPr>
        <p:spPr>
          <a:xfrm>
            <a:off x="0" y="1556282"/>
            <a:ext cx="9144000" cy="4130565"/>
          </a:xfrm>
          <a:prstGeom prst="rect">
            <a:avLst/>
          </a:prstGeom>
        </p:spPr>
        <p:txBody>
          <a:bodyPr>
            <a:noAutofit/>
          </a:bodyPr>
          <a:lstStyle/>
          <a:p>
            <a:pPr marL="457200" lvl="1">
              <a:buFont typeface="Arial" panose="020B0604020202020204" pitchFamily="34" charset="0"/>
              <a:buChar char="•"/>
            </a:pPr>
            <a:r>
              <a:rPr lang="en-US" sz="2200" dirty="0"/>
              <a:t>Gives estimates based on your actual Social Security earnings record</a:t>
            </a:r>
          </a:p>
          <a:p>
            <a:pPr marL="457200" lvl="1">
              <a:buFont typeface="Arial" panose="020B0604020202020204" pitchFamily="34" charset="0"/>
              <a:buChar char="•"/>
            </a:pPr>
            <a:r>
              <a:rPr lang="en-US" sz="2200" dirty="0"/>
              <a:t>You can use the Retirement Estimator if:</a:t>
            </a:r>
          </a:p>
          <a:p>
            <a:pPr marL="640080" lvl="2"/>
            <a:r>
              <a:rPr lang="en-US" sz="2000" dirty="0"/>
              <a:t>You have enough </a:t>
            </a:r>
            <a:r>
              <a:rPr lang="en-US" sz="2000" u="sng" dirty="0">
                <a:hlinkClick r:id="rId3"/>
              </a:rPr>
              <a:t>Social Security credits</a:t>
            </a:r>
            <a:r>
              <a:rPr lang="en-US" sz="2000" dirty="0"/>
              <a:t> at this time to qualify for benefits </a:t>
            </a:r>
            <a:r>
              <a:rPr lang="en-US" sz="2000" b="1" dirty="0"/>
              <a:t>and</a:t>
            </a:r>
            <a:r>
              <a:rPr lang="en-US" sz="2000" dirty="0"/>
              <a:t> </a:t>
            </a:r>
          </a:p>
          <a:p>
            <a:pPr marL="640080" lvl="2"/>
            <a:r>
              <a:rPr lang="en-US" sz="2000" dirty="0"/>
              <a:t>You are </a:t>
            </a:r>
            <a:r>
              <a:rPr lang="en-US" sz="2000" b="1" dirty="0"/>
              <a:t>not</a:t>
            </a:r>
            <a:r>
              <a:rPr lang="en-US" sz="2000" dirty="0"/>
              <a:t>: </a:t>
            </a:r>
          </a:p>
          <a:p>
            <a:pPr marL="914400" lvl="3">
              <a:buFont typeface="Arial" panose="020B0604020202020204" pitchFamily="34" charset="0"/>
              <a:buChar char="•"/>
            </a:pPr>
            <a:r>
              <a:rPr lang="en-US" dirty="0"/>
              <a:t>Currently receiving benefits on your own Social Security record; </a:t>
            </a:r>
          </a:p>
          <a:p>
            <a:pPr marL="914400" lvl="3">
              <a:buFont typeface="Arial" panose="020B0604020202020204" pitchFamily="34" charset="0"/>
              <a:buChar char="•"/>
            </a:pPr>
            <a:r>
              <a:rPr lang="en-US" dirty="0"/>
              <a:t>Waiting for a decision about your application for benefits or Medicare; </a:t>
            </a:r>
          </a:p>
          <a:p>
            <a:pPr marL="914400" lvl="3">
              <a:buFont typeface="Arial" panose="020B0604020202020204" pitchFamily="34" charset="0"/>
              <a:buChar char="•"/>
            </a:pPr>
            <a:r>
              <a:rPr lang="en-US" dirty="0"/>
              <a:t>Age 62 or older and receiving benefits on another Social Security record; </a:t>
            </a:r>
            <a:r>
              <a:rPr lang="en-US" b="1" dirty="0"/>
              <a:t>or </a:t>
            </a:r>
            <a:endParaRPr lang="en-US" dirty="0"/>
          </a:p>
          <a:p>
            <a:pPr marL="914400" lvl="3">
              <a:buFont typeface="Arial" panose="020B0604020202020204" pitchFamily="34" charset="0"/>
              <a:buChar char="•"/>
            </a:pPr>
            <a:r>
              <a:rPr lang="en-US" dirty="0"/>
              <a:t>Eligible for a </a:t>
            </a:r>
            <a:r>
              <a:rPr lang="en-US" u="sng" dirty="0">
                <a:hlinkClick r:id="rId4"/>
              </a:rPr>
              <a:t>Pension Based on Work Not Covered By Social Security</a:t>
            </a:r>
            <a:r>
              <a:rPr lang="en-US" dirty="0"/>
              <a:t>.</a:t>
            </a:r>
          </a:p>
        </p:txBody>
      </p:sp>
    </p:spTree>
    <p:extLst>
      <p:ext uri="{BB962C8B-B14F-4D97-AF65-F5344CB8AC3E}">
        <p14:creationId xmlns:p14="http://schemas.microsoft.com/office/powerpoint/2010/main" val="29168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94447" y="4871548"/>
            <a:ext cx="8364071" cy="915456"/>
          </a:xfrm>
        </p:spPr>
        <p:txBody>
          <a:bodyPr/>
          <a:lstStyle/>
          <a:p>
            <a:pPr marL="0" lvl="0" indent="0" algn="ctr">
              <a:spcBef>
                <a:spcPct val="0"/>
              </a:spcBef>
              <a:buNone/>
            </a:pPr>
            <a:r>
              <a:rPr lang="en-US" sz="2400" b="1" dirty="0">
                <a:solidFill>
                  <a:schemeClr val="tx1">
                    <a:lumMod val="75000"/>
                  </a:schemeClr>
                </a:solidFill>
              </a:rPr>
              <a:t>Retirement Earnings Test Calculator:</a:t>
            </a:r>
          </a:p>
          <a:p>
            <a:pPr marL="0" lvl="0" indent="0" algn="ctr">
              <a:spcBef>
                <a:spcPct val="0"/>
              </a:spcBef>
              <a:buNone/>
            </a:pPr>
            <a:r>
              <a:rPr lang="en-US" sz="2400" b="1" dirty="0">
                <a:solidFill>
                  <a:schemeClr val="tx1">
                    <a:lumMod val="75000"/>
                  </a:schemeClr>
                </a:solidFill>
              </a:rPr>
              <a:t>ssa.gov/OACT/COLA/RTeffect.html</a:t>
            </a:r>
            <a:endParaRPr lang="en-US" altLang="en-US" sz="2400" dirty="0">
              <a:solidFill>
                <a:schemeClr val="tx1">
                  <a:lumMod val="75000"/>
                </a:schemeClr>
              </a:solidFill>
            </a:endParaRPr>
          </a:p>
          <a:p>
            <a:pPr marL="0" lvl="0" indent="0">
              <a:spcBef>
                <a:spcPct val="0"/>
              </a:spcBef>
              <a:buNone/>
            </a:pPr>
            <a:endParaRPr lang="en-US" altLang="en-US" sz="1700" dirty="0">
              <a:solidFill>
                <a:srgbClr val="003366"/>
              </a:solidFill>
            </a:endParaRPr>
          </a:p>
        </p:txBody>
      </p:sp>
      <p:graphicFrame>
        <p:nvGraphicFramePr>
          <p:cNvPr id="6" name="Table 5" descr="If you’re younger than full retirement age, there is a limit to how much you can earn and still receive full Social Security benefits. If you’re younger than full retirement age, we must deduct $1 from your benefits for each $2 you earn above the annual limit. For 2020, that limit is $18,240.&#10;&#10;If you reach full retirement age during 2020, we must deduct $1 from your benefits for each $3 you earn above $48,600 until the month you reach full retirement age.&#10;&#10;Starting with the month you reach full retirement age, there is no limit on how much you can earn and still receive all of your Social Security benefits." title="Chart explaining Working WHile receiving Benefits"/>
          <p:cNvGraphicFramePr>
            <a:graphicFrameLocks noGrp="1"/>
          </p:cNvGraphicFramePr>
          <p:nvPr/>
        </p:nvGraphicFramePr>
        <p:xfrm>
          <a:off x="152400" y="851336"/>
          <a:ext cx="8861237" cy="3947036"/>
        </p:xfrm>
        <a:graphic>
          <a:graphicData uri="http://schemas.openxmlformats.org/drawingml/2006/table">
            <a:tbl>
              <a:tblPr firstRow="1" bandRow="1">
                <a:tableStyleId>{69CF1AB2-1976-4502-BF36-3FF5EA218861}</a:tableStyleId>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98637">
                  <a:extLst>
                    <a:ext uri="{9D8B030D-6E8A-4147-A177-3AD203B41FA5}">
                      <a16:colId xmlns:a16="http://schemas.microsoft.com/office/drawing/2014/main" val="20002"/>
                    </a:ext>
                  </a:extLst>
                </a:gridCol>
              </a:tblGrid>
              <a:tr h="746576">
                <a:tc>
                  <a:txBody>
                    <a:bodyPr/>
                    <a:lstStyle/>
                    <a:p>
                      <a:pPr algn="ctr"/>
                      <a:r>
                        <a:rPr lang="en-US" sz="2000" dirty="0">
                          <a:solidFill>
                            <a:schemeClr val="bg1"/>
                          </a:solidFill>
                        </a:rPr>
                        <a:t>If you are</a:t>
                      </a:r>
                    </a:p>
                  </a:txBody>
                  <a:tcPr marT="45730" marB="45730" anchor="ctr">
                    <a:solidFill>
                      <a:srgbClr val="007D7D"/>
                    </a:solidFill>
                  </a:tcPr>
                </a:tc>
                <a:tc>
                  <a:txBody>
                    <a:bodyPr/>
                    <a:lstStyle/>
                    <a:p>
                      <a:pPr algn="ctr"/>
                      <a:r>
                        <a:rPr lang="en-US" sz="2000" dirty="0">
                          <a:solidFill>
                            <a:schemeClr val="bg1"/>
                          </a:solidFill>
                        </a:rPr>
                        <a:t>You can</a:t>
                      </a:r>
                      <a:r>
                        <a:rPr lang="en-US" sz="2000" baseline="0" dirty="0">
                          <a:solidFill>
                            <a:schemeClr val="bg1"/>
                          </a:solidFill>
                        </a:rPr>
                        <a:t> make up to</a:t>
                      </a:r>
                      <a:endParaRPr lang="en-US" sz="2000" dirty="0">
                        <a:solidFill>
                          <a:schemeClr val="bg1"/>
                        </a:solidFill>
                      </a:endParaRPr>
                    </a:p>
                  </a:txBody>
                  <a:tcPr marT="45730" marB="45730" anchor="ctr">
                    <a:solidFill>
                      <a:srgbClr val="007D7D"/>
                    </a:solidFill>
                  </a:tcPr>
                </a:tc>
                <a:tc>
                  <a:txBody>
                    <a:bodyPr/>
                    <a:lstStyle/>
                    <a:p>
                      <a:pPr algn="ctr"/>
                      <a:r>
                        <a:rPr lang="en-US" sz="2000" dirty="0">
                          <a:solidFill>
                            <a:schemeClr val="bg1"/>
                          </a:solidFill>
                        </a:rPr>
                        <a:t>If you</a:t>
                      </a:r>
                      <a:r>
                        <a:rPr lang="en-US" sz="2000" baseline="0" dirty="0">
                          <a:solidFill>
                            <a:schemeClr val="bg1"/>
                          </a:solidFill>
                        </a:rPr>
                        <a:t> earn more, some benefits will be withheld</a:t>
                      </a:r>
                      <a:endParaRPr lang="en-US" sz="2000" dirty="0">
                        <a:solidFill>
                          <a:schemeClr val="bg1"/>
                        </a:solidFill>
                      </a:endParaRPr>
                    </a:p>
                  </a:txBody>
                  <a:tcPr marT="45730" marB="45730" anchor="ctr">
                    <a:solidFill>
                      <a:srgbClr val="007D7D"/>
                    </a:solidFill>
                  </a:tcPr>
                </a:tc>
                <a:extLst>
                  <a:ext uri="{0D108BD9-81ED-4DB2-BD59-A6C34878D82A}">
                    <a16:rowId xmlns:a16="http://schemas.microsoft.com/office/drawing/2014/main" val="10000"/>
                  </a:ext>
                </a:extLst>
              </a:tr>
              <a:tr h="746693">
                <a:tc>
                  <a:txBody>
                    <a:bodyPr/>
                    <a:lstStyle/>
                    <a:p>
                      <a:r>
                        <a:rPr lang="en-US" sz="2400" dirty="0"/>
                        <a:t>Under Full Retirement Age</a:t>
                      </a:r>
                    </a:p>
                  </a:txBody>
                  <a:tcPr marT="45730" marB="45730"/>
                </a:tc>
                <a:tc>
                  <a:txBody>
                    <a:bodyPr/>
                    <a:lstStyle/>
                    <a:p>
                      <a:r>
                        <a:rPr lang="en-US" sz="2400" dirty="0"/>
                        <a:t>$18,960/yr. </a:t>
                      </a:r>
                    </a:p>
                  </a:txBody>
                  <a:tcPr marT="45730" marB="45730"/>
                </a:tc>
                <a:tc>
                  <a:txBody>
                    <a:bodyPr/>
                    <a:lstStyle/>
                    <a:p>
                      <a:r>
                        <a:rPr lang="en-US" sz="2400" dirty="0"/>
                        <a:t>$1 for every $2</a:t>
                      </a:r>
                    </a:p>
                  </a:txBody>
                  <a:tcPr marT="45730" marB="45730"/>
                </a:tc>
                <a:extLst>
                  <a:ext uri="{0D108BD9-81ED-4DB2-BD59-A6C34878D82A}">
                    <a16:rowId xmlns:a16="http://schemas.microsoft.com/office/drawing/2014/main" val="10001"/>
                  </a:ext>
                </a:extLst>
              </a:tr>
              <a:tr h="1005896">
                <a:tc>
                  <a:txBody>
                    <a:bodyPr/>
                    <a:lstStyle/>
                    <a:p>
                      <a:r>
                        <a:rPr lang="en-US" sz="2400" dirty="0"/>
                        <a:t>The Year Full Retirement Age is Reached</a:t>
                      </a:r>
                    </a:p>
                  </a:txBody>
                  <a:tcPr marT="45730" marB="45730"/>
                </a:tc>
                <a:tc>
                  <a:txBody>
                    <a:bodyPr/>
                    <a:lstStyle/>
                    <a:p>
                      <a:r>
                        <a:rPr lang="en-US" sz="2400" dirty="0"/>
                        <a:t>$50,520/yr. </a:t>
                      </a:r>
                      <a:br>
                        <a:rPr lang="en-US" sz="2400" dirty="0"/>
                      </a:br>
                      <a:r>
                        <a:rPr lang="en-US" sz="2400" dirty="0"/>
                        <a:t>before month of full</a:t>
                      </a:r>
                      <a:r>
                        <a:rPr lang="en-US" sz="2400" baseline="0" dirty="0"/>
                        <a:t> retirement age</a:t>
                      </a:r>
                      <a:endParaRPr lang="en-US" sz="2400" dirty="0"/>
                    </a:p>
                  </a:txBody>
                  <a:tcPr marT="45730" marB="45730"/>
                </a:tc>
                <a:tc>
                  <a:txBody>
                    <a:bodyPr/>
                    <a:lstStyle/>
                    <a:p>
                      <a:r>
                        <a:rPr lang="en-US" sz="2400" dirty="0"/>
                        <a:t>$1 for every $3</a:t>
                      </a:r>
                    </a:p>
                  </a:txBody>
                  <a:tcPr marT="45730" marB="45730"/>
                </a:tc>
                <a:extLst>
                  <a:ext uri="{0D108BD9-81ED-4DB2-BD59-A6C34878D82A}">
                    <a16:rowId xmlns:a16="http://schemas.microsoft.com/office/drawing/2014/main" val="10002"/>
                  </a:ext>
                </a:extLst>
              </a:tr>
              <a:tr h="967935">
                <a:tc>
                  <a:txBody>
                    <a:bodyPr/>
                    <a:lstStyle/>
                    <a:p>
                      <a:r>
                        <a:rPr lang="en-US" sz="2400" dirty="0"/>
                        <a:t>Month of Full Retirement Age </a:t>
                      </a:r>
                      <a:br>
                        <a:rPr lang="en-US" sz="2400" dirty="0"/>
                      </a:br>
                      <a:r>
                        <a:rPr lang="en-US" sz="2400" dirty="0"/>
                        <a:t>and Above</a:t>
                      </a:r>
                    </a:p>
                  </a:txBody>
                  <a:tcPr marT="45730" marB="45730"/>
                </a:tc>
                <a:tc>
                  <a:txBody>
                    <a:bodyPr/>
                    <a:lstStyle/>
                    <a:p>
                      <a:r>
                        <a:rPr lang="en-US" sz="2400" dirty="0"/>
                        <a:t>No Limit</a:t>
                      </a:r>
                    </a:p>
                    <a:p>
                      <a:endParaRPr lang="en-US" sz="2400" dirty="0"/>
                    </a:p>
                  </a:txBody>
                  <a:tcPr marT="45730" marB="45730"/>
                </a:tc>
                <a:tc>
                  <a:txBody>
                    <a:bodyPr/>
                    <a:lstStyle/>
                    <a:p>
                      <a:r>
                        <a:rPr lang="en-US" sz="2400" dirty="0"/>
                        <a:t>No Limit</a:t>
                      </a:r>
                    </a:p>
                  </a:txBody>
                  <a:tcPr marT="45730" marB="4573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0" y="0"/>
            <a:ext cx="9144000" cy="693683"/>
          </a:xfrm>
        </p:spPr>
        <p:txBody>
          <a:bodyPr/>
          <a:lstStyle/>
          <a:p>
            <a:r>
              <a:rPr lang="en-US" dirty="0"/>
              <a:t>Working While Receiving Benefits</a:t>
            </a:r>
          </a:p>
        </p:txBody>
      </p:sp>
    </p:spTree>
    <p:extLst>
      <p:ext uri="{BB962C8B-B14F-4D97-AF65-F5344CB8AC3E}">
        <p14:creationId xmlns:p14="http://schemas.microsoft.com/office/powerpoint/2010/main" val="240406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840014"/>
            <a:ext cx="9144000" cy="1015663"/>
          </a:xfrm>
          <a:prstGeom prst="rect">
            <a:avLst/>
          </a:prstGeom>
        </p:spPr>
        <p:txBody>
          <a:bodyPr wrap="square">
            <a:spAutoFit/>
          </a:bodyPr>
          <a:lstStyle/>
          <a:p>
            <a:pPr lvl="0" algn="ctr"/>
            <a:r>
              <a:rPr lang="en-US" b="1" dirty="0"/>
              <a:t>Publication 554, </a:t>
            </a:r>
            <a:r>
              <a:rPr lang="en-US" b="1" i="1" dirty="0"/>
              <a:t>Tax Guide for Seniors</a:t>
            </a:r>
            <a:endParaRPr lang="en-US" b="1" dirty="0"/>
          </a:p>
          <a:p>
            <a:pPr lvl="0" algn="ctr"/>
            <a:r>
              <a:rPr lang="en-US" b="1" dirty="0"/>
              <a:t>Publication 915, </a:t>
            </a:r>
            <a:r>
              <a:rPr lang="en-US" b="1" i="1" dirty="0"/>
              <a:t>Social Security and Equivalent Railroad Retirement Benefits</a:t>
            </a:r>
          </a:p>
          <a:p>
            <a:pPr lvl="0" algn="ctr"/>
            <a:r>
              <a:rPr lang="en-US" sz="2200" b="1" dirty="0">
                <a:solidFill>
                  <a:srgbClr val="002060"/>
                </a:solidFill>
              </a:rPr>
              <a:t>IRS.gov </a:t>
            </a:r>
          </a:p>
        </p:txBody>
      </p:sp>
      <p:sp>
        <p:nvSpPr>
          <p:cNvPr id="4" name="Content Placeholder 3"/>
          <p:cNvSpPr>
            <a:spLocks noGrp="1"/>
          </p:cNvSpPr>
          <p:nvPr>
            <p:ph sz="quarter" idx="10"/>
          </p:nvPr>
        </p:nvSpPr>
        <p:spPr>
          <a:xfrm>
            <a:off x="0" y="1952652"/>
            <a:ext cx="9144000" cy="2653150"/>
          </a:xfrm>
        </p:spPr>
        <p:txBody>
          <a:bodyPr/>
          <a:lstStyle/>
          <a:p>
            <a:pPr marL="457200" lvl="1" indent="0" algn="ctr">
              <a:lnSpc>
                <a:spcPct val="150000"/>
              </a:lnSpc>
              <a:spcBef>
                <a:spcPts val="0"/>
              </a:spcBef>
              <a:buNone/>
            </a:pPr>
            <a:r>
              <a:rPr lang="en-US" dirty="0">
                <a:solidFill>
                  <a:srgbClr val="003366"/>
                </a:solidFill>
              </a:rPr>
              <a:t>Your adjusted gross income </a:t>
            </a:r>
            <a:br>
              <a:rPr lang="en-US" dirty="0">
                <a:solidFill>
                  <a:srgbClr val="003366"/>
                </a:solidFill>
              </a:rPr>
            </a:br>
            <a:r>
              <a:rPr lang="en-US" dirty="0">
                <a:solidFill>
                  <a:srgbClr val="003366"/>
                </a:solidFill>
              </a:rPr>
              <a:t>+ Nontaxable interest </a:t>
            </a:r>
            <a:br>
              <a:rPr lang="en-US" dirty="0">
                <a:solidFill>
                  <a:srgbClr val="003366"/>
                </a:solidFill>
              </a:rPr>
            </a:br>
            <a:r>
              <a:rPr lang="en-US" dirty="0">
                <a:solidFill>
                  <a:srgbClr val="003366"/>
                </a:solidFill>
              </a:rPr>
              <a:t>+ </a:t>
            </a:r>
            <a:r>
              <a:rPr lang="en-US" u="sng" dirty="0">
                <a:solidFill>
                  <a:srgbClr val="003366"/>
                </a:solidFill>
              </a:rPr>
              <a:t>½ of your Social Security benefits</a:t>
            </a:r>
            <a:r>
              <a:rPr lang="en-US" dirty="0">
                <a:solidFill>
                  <a:srgbClr val="003366"/>
                </a:solidFill>
              </a:rPr>
              <a:t> </a:t>
            </a:r>
            <a:br>
              <a:rPr lang="en-US" dirty="0">
                <a:solidFill>
                  <a:srgbClr val="003366"/>
                </a:solidFill>
              </a:rPr>
            </a:br>
            <a:r>
              <a:rPr lang="en-US" dirty="0">
                <a:solidFill>
                  <a:srgbClr val="003366"/>
                </a:solidFill>
              </a:rPr>
              <a:t>= Your “</a:t>
            </a:r>
            <a:r>
              <a:rPr lang="en-US" b="1" i="1" dirty="0">
                <a:solidFill>
                  <a:srgbClr val="003366"/>
                </a:solidFill>
              </a:rPr>
              <a:t>combined income</a:t>
            </a:r>
            <a:r>
              <a:rPr lang="en-US" dirty="0">
                <a:solidFill>
                  <a:srgbClr val="003366"/>
                </a:solidFill>
              </a:rPr>
              <a:t>”</a:t>
            </a:r>
          </a:p>
        </p:txBody>
      </p:sp>
      <p:sp>
        <p:nvSpPr>
          <p:cNvPr id="2" name="Title 1"/>
          <p:cNvSpPr>
            <a:spLocks noGrp="1"/>
          </p:cNvSpPr>
          <p:nvPr>
            <p:ph type="title"/>
          </p:nvPr>
        </p:nvSpPr>
        <p:spPr>
          <a:xfrm>
            <a:off x="0" y="992656"/>
            <a:ext cx="9144000" cy="725785"/>
          </a:xfrm>
        </p:spPr>
        <p:txBody>
          <a:bodyPr/>
          <a:lstStyle/>
          <a:p>
            <a:pPr lvl="0"/>
            <a:r>
              <a:rPr lang="en-US" dirty="0"/>
              <a:t>Taxation of Social Security Benefits</a:t>
            </a:r>
          </a:p>
        </p:txBody>
      </p:sp>
    </p:spTree>
    <p:extLst>
      <p:ext uri="{BB962C8B-B14F-4D97-AF65-F5344CB8AC3E}">
        <p14:creationId xmlns:p14="http://schemas.microsoft.com/office/powerpoint/2010/main" val="32032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quot;  &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99898"/>
            <a:ext cx="1457070" cy="823031"/>
          </a:xfrm>
          <a:prstGeom prst="rect">
            <a:avLst/>
          </a:prstGeom>
        </p:spPr>
      </p:pic>
      <p:pic>
        <p:nvPicPr>
          <p:cNvPr id="9" name="Picture 8" descr="&quot;  &qu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79" y="2589290"/>
            <a:ext cx="1030313" cy="859611"/>
          </a:xfrm>
          <a:prstGeom prst="rect">
            <a:avLst/>
          </a:prstGeom>
        </p:spPr>
      </p:pic>
      <p:pic>
        <p:nvPicPr>
          <p:cNvPr id="7" name="Picture 6" descr="&quot;  &qu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86" y="700672"/>
            <a:ext cx="1231499" cy="1231499"/>
          </a:xfrm>
          <a:prstGeom prst="rect">
            <a:avLst/>
          </a:prstGeom>
        </p:spPr>
      </p:pic>
      <p:sp>
        <p:nvSpPr>
          <p:cNvPr id="6" name="Content Placeholder 5"/>
          <p:cNvSpPr>
            <a:spLocks noGrp="1"/>
          </p:cNvSpPr>
          <p:nvPr>
            <p:ph sz="quarter" idx="11"/>
          </p:nvPr>
        </p:nvSpPr>
        <p:spPr>
          <a:xfrm>
            <a:off x="1497723" y="677917"/>
            <a:ext cx="7483439" cy="5108028"/>
          </a:xfrm>
        </p:spPr>
        <p:txBody>
          <a:bodyPr/>
          <a:lstStyle/>
          <a:p>
            <a:pPr marL="0" lvl="0" indent="0">
              <a:spcBef>
                <a:spcPts val="0"/>
              </a:spcBef>
              <a:buNone/>
            </a:pPr>
            <a:r>
              <a:rPr lang="en-US" sz="1800" dirty="0">
                <a:solidFill>
                  <a:srgbClr val="003366"/>
                </a:solidFill>
              </a:rPr>
              <a:t>If you: </a:t>
            </a:r>
          </a:p>
          <a:p>
            <a:pPr marL="0" lvl="0" indent="0">
              <a:spcBef>
                <a:spcPts val="0"/>
              </a:spcBef>
              <a:buNone/>
            </a:pPr>
            <a:r>
              <a:rPr lang="en-US" sz="2000" b="1" dirty="0">
                <a:solidFill>
                  <a:srgbClr val="003366"/>
                </a:solidFill>
              </a:rPr>
              <a:t>file a federal tax return as an "individual"</a:t>
            </a:r>
            <a:r>
              <a:rPr lang="en-US" sz="2000" dirty="0">
                <a:solidFill>
                  <a:srgbClr val="003366"/>
                </a:solidFill>
              </a:rPr>
              <a:t> and your </a:t>
            </a:r>
            <a:r>
              <a:rPr lang="en-US" sz="2000" i="1" dirty="0">
                <a:solidFill>
                  <a:srgbClr val="003366"/>
                </a:solidFill>
              </a:rPr>
              <a:t>combined income</a:t>
            </a:r>
            <a:r>
              <a:rPr lang="en-US" sz="2000" b="1" i="1" dirty="0">
                <a:solidFill>
                  <a:srgbClr val="003366"/>
                </a:solidFill>
              </a:rPr>
              <a:t>*</a:t>
            </a:r>
            <a:r>
              <a:rPr lang="en-US" sz="2000" dirty="0">
                <a:solidFill>
                  <a:srgbClr val="003366"/>
                </a:solidFill>
              </a:rPr>
              <a:t> is </a:t>
            </a:r>
          </a:p>
          <a:p>
            <a:pPr marL="616894" lvl="1" indent="-168244">
              <a:spcBef>
                <a:spcPts val="0"/>
              </a:spcBef>
              <a:buFont typeface="Arial" panose="020B0604020202020204" pitchFamily="34" charset="0"/>
              <a:buChar char="•"/>
            </a:pPr>
            <a:r>
              <a:rPr lang="en-US" sz="1800" dirty="0">
                <a:solidFill>
                  <a:srgbClr val="003366"/>
                </a:solidFill>
              </a:rPr>
              <a:t>between $25,000 and $34,000, you may have to pay income tax on up to 50 percent of your benefits. </a:t>
            </a:r>
          </a:p>
          <a:p>
            <a:pPr marL="616894" lvl="1" indent="-168244">
              <a:spcBef>
                <a:spcPts val="0"/>
              </a:spcBef>
              <a:buFont typeface="Arial" panose="020B0604020202020204" pitchFamily="34" charset="0"/>
              <a:buChar char="•"/>
            </a:pPr>
            <a:r>
              <a:rPr lang="en-US" sz="1800" dirty="0">
                <a:solidFill>
                  <a:srgbClr val="003366"/>
                </a:solidFill>
              </a:rPr>
              <a:t>more than $34,000, up to 85 percent of your benefits may be taxable.</a:t>
            </a:r>
            <a:endParaRPr lang="en-US" sz="1600" dirty="0">
              <a:solidFill>
                <a:srgbClr val="003366"/>
              </a:solidFill>
            </a:endParaRPr>
          </a:p>
          <a:p>
            <a:pPr marL="0" lvl="0" indent="0">
              <a:spcBef>
                <a:spcPts val="0"/>
              </a:spcBef>
              <a:buNone/>
            </a:pPr>
            <a:r>
              <a:rPr lang="en-US" sz="2000" b="1" dirty="0">
                <a:solidFill>
                  <a:srgbClr val="003366"/>
                </a:solidFill>
              </a:rPr>
              <a:t>file a joint return</a:t>
            </a:r>
            <a:r>
              <a:rPr lang="en-US" sz="2000" dirty="0">
                <a:solidFill>
                  <a:srgbClr val="003366"/>
                </a:solidFill>
              </a:rPr>
              <a:t>, and you and your spouse have a </a:t>
            </a:r>
            <a:r>
              <a:rPr lang="en-US" sz="2000" i="1" dirty="0">
                <a:solidFill>
                  <a:srgbClr val="003366"/>
                </a:solidFill>
              </a:rPr>
              <a:t>combined income</a:t>
            </a:r>
            <a:r>
              <a:rPr lang="en-US" sz="2000" b="1" i="1" dirty="0">
                <a:solidFill>
                  <a:srgbClr val="003366"/>
                </a:solidFill>
              </a:rPr>
              <a:t>*</a:t>
            </a:r>
            <a:r>
              <a:rPr lang="en-US" sz="2000" dirty="0">
                <a:solidFill>
                  <a:srgbClr val="003366"/>
                </a:solidFill>
              </a:rPr>
              <a:t> that is </a:t>
            </a:r>
          </a:p>
          <a:p>
            <a:pPr marL="616894" lvl="1" indent="-168244">
              <a:spcBef>
                <a:spcPts val="0"/>
              </a:spcBef>
              <a:buFont typeface="Arial" panose="020B0604020202020204" pitchFamily="34" charset="0"/>
              <a:buChar char="•"/>
            </a:pPr>
            <a:r>
              <a:rPr lang="en-US" sz="1800" dirty="0">
                <a:solidFill>
                  <a:srgbClr val="003366"/>
                </a:solidFill>
              </a:rPr>
              <a:t>between $32,000 and $44,000, you may have to pay income tax on up to 50 percent of your benefits </a:t>
            </a:r>
          </a:p>
          <a:p>
            <a:pPr marL="616894" lvl="1" indent="-168244">
              <a:spcBef>
                <a:spcPts val="0"/>
              </a:spcBef>
              <a:buFont typeface="Arial" panose="020B0604020202020204" pitchFamily="34" charset="0"/>
              <a:buChar char="•"/>
            </a:pPr>
            <a:r>
              <a:rPr lang="en-US" sz="1800" dirty="0">
                <a:solidFill>
                  <a:srgbClr val="003366"/>
                </a:solidFill>
              </a:rPr>
              <a:t>more than $44,000, up to 85 percent of your benefits may be taxable.</a:t>
            </a:r>
            <a:endParaRPr lang="en-US" sz="1600" dirty="0">
              <a:solidFill>
                <a:srgbClr val="003366"/>
              </a:solidFill>
            </a:endParaRPr>
          </a:p>
          <a:p>
            <a:pPr marL="0" lvl="0" indent="0">
              <a:spcBef>
                <a:spcPts val="0"/>
              </a:spcBef>
              <a:buNone/>
            </a:pPr>
            <a:r>
              <a:rPr lang="en-US" sz="2000" b="1" dirty="0">
                <a:solidFill>
                  <a:srgbClr val="003366"/>
                </a:solidFill>
              </a:rPr>
              <a:t>are married and file a separate tax return</a:t>
            </a:r>
            <a:r>
              <a:rPr lang="en-US" sz="2000" dirty="0">
                <a:solidFill>
                  <a:srgbClr val="003366"/>
                </a:solidFill>
              </a:rPr>
              <a:t>, you will probably pay taxes on your benefits.</a:t>
            </a:r>
            <a:r>
              <a:rPr lang="en-US" sz="1800" dirty="0">
                <a:solidFill>
                  <a:srgbClr val="003366"/>
                </a:solidFill>
              </a:rPr>
              <a:t> </a:t>
            </a:r>
          </a:p>
        </p:txBody>
      </p:sp>
      <p:sp>
        <p:nvSpPr>
          <p:cNvPr id="2" name="Title 1"/>
          <p:cNvSpPr>
            <a:spLocks noGrp="1"/>
          </p:cNvSpPr>
          <p:nvPr>
            <p:ph type="title"/>
          </p:nvPr>
        </p:nvSpPr>
        <p:spPr>
          <a:xfrm>
            <a:off x="0" y="0"/>
            <a:ext cx="9144000" cy="772511"/>
          </a:xfrm>
        </p:spPr>
        <p:txBody>
          <a:bodyPr/>
          <a:lstStyle/>
          <a:p>
            <a:pPr lvl="0"/>
            <a:r>
              <a:rPr lang="en-US" sz="4000" dirty="0"/>
              <a:t>Will I pay federal taxes on my benefits?</a:t>
            </a:r>
          </a:p>
        </p:txBody>
      </p:sp>
    </p:spTree>
    <p:extLst>
      <p:ext uri="{BB962C8B-B14F-4D97-AF65-F5344CB8AC3E}">
        <p14:creationId xmlns:p14="http://schemas.microsoft.com/office/powerpoint/2010/main" val="653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ot;  &quo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34073" cy="5852160"/>
          </a:xfrm>
          <a:prstGeom prst="rect">
            <a:avLst/>
          </a:prstGeom>
        </p:spPr>
      </p:pic>
      <p:sp>
        <p:nvSpPr>
          <p:cNvPr id="2" name="Title 1"/>
          <p:cNvSpPr>
            <a:spLocks noGrp="1"/>
          </p:cNvSpPr>
          <p:nvPr>
            <p:ph type="title"/>
          </p:nvPr>
        </p:nvSpPr>
        <p:spPr/>
        <p:txBody>
          <a:bodyPr>
            <a:noAutofit/>
          </a:bodyPr>
          <a:lstStyle/>
          <a:p>
            <a:pPr algn="l"/>
            <a:r>
              <a:rPr lang="en-US" b="0" dirty="0"/>
              <a:t>We’re There For Your</a:t>
            </a:r>
            <a:br>
              <a:rPr lang="en-US" b="0" dirty="0"/>
            </a:br>
            <a:r>
              <a:rPr lang="en-US" b="0" dirty="0"/>
              <a:t>Wedding</a:t>
            </a:r>
          </a:p>
        </p:txBody>
      </p:sp>
    </p:spTree>
    <p:extLst>
      <p:ext uri="{BB962C8B-B14F-4D97-AF65-F5344CB8AC3E}">
        <p14:creationId xmlns:p14="http://schemas.microsoft.com/office/powerpoint/2010/main" val="200848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65987"/>
            <a:ext cx="9144000" cy="461665"/>
          </a:xfrm>
          <a:prstGeom prst="rect">
            <a:avLst/>
          </a:prstGeom>
        </p:spPr>
        <p:txBody>
          <a:bodyPr wrap="square">
            <a:spAutoFit/>
          </a:bodyPr>
          <a:lstStyle/>
          <a:p>
            <a:pPr algn="ctr" defTabSz="931543">
              <a:defRPr/>
            </a:pPr>
            <a:r>
              <a:rPr lang="en-US" sz="2400" b="1" dirty="0">
                <a:solidFill>
                  <a:schemeClr val="tx1">
                    <a:lumMod val="75000"/>
                  </a:schemeClr>
                </a:solidFill>
              </a:rPr>
              <a:t>ssa.gov/planners/retire/yourspouse.html</a:t>
            </a:r>
          </a:p>
        </p:txBody>
      </p:sp>
      <p:sp>
        <p:nvSpPr>
          <p:cNvPr id="3" name="Content Placeholder 2"/>
          <p:cNvSpPr>
            <a:spLocks noGrp="1"/>
          </p:cNvSpPr>
          <p:nvPr>
            <p:ph sz="quarter" idx="10"/>
          </p:nvPr>
        </p:nvSpPr>
        <p:spPr>
          <a:xfrm>
            <a:off x="488516" y="1579813"/>
            <a:ext cx="8430016" cy="3793851"/>
          </a:xfrm>
        </p:spPr>
        <p:txBody>
          <a:bodyPr/>
          <a:lstStyle/>
          <a:p>
            <a:pPr marL="365760">
              <a:spcBef>
                <a:spcPts val="1200"/>
              </a:spcBef>
              <a:buClr>
                <a:srgbClr val="003366"/>
              </a:buClr>
            </a:pPr>
            <a:r>
              <a:rPr lang="en-US" sz="2400" dirty="0">
                <a:solidFill>
                  <a:srgbClr val="002060"/>
                </a:solidFill>
              </a:rPr>
              <a:t>Maximum benefit = 50% of worker’s unreduced benefit</a:t>
            </a:r>
          </a:p>
          <a:p>
            <a:pPr marL="365760">
              <a:spcBef>
                <a:spcPts val="1200"/>
              </a:spcBef>
              <a:buClr>
                <a:srgbClr val="003366"/>
              </a:buClr>
            </a:pPr>
            <a:r>
              <a:rPr lang="en-US" sz="2400" dirty="0">
                <a:solidFill>
                  <a:srgbClr val="002060"/>
                </a:solidFill>
              </a:rPr>
              <a:t>Reduction for early retirement</a:t>
            </a:r>
          </a:p>
          <a:p>
            <a:pPr marL="365760">
              <a:spcBef>
                <a:spcPts val="1200"/>
              </a:spcBef>
              <a:buClr>
                <a:srgbClr val="003366"/>
              </a:buClr>
            </a:pPr>
            <a:r>
              <a:rPr lang="en-US" sz="2400" dirty="0">
                <a:solidFill>
                  <a:srgbClr val="002060"/>
                </a:solidFill>
              </a:rPr>
              <a:t>If spouse’s own benefit is less than 50% of the worker’s, they will be combined to equal to 50% of the worker’s</a:t>
            </a:r>
          </a:p>
          <a:p>
            <a:pPr marL="365760">
              <a:spcBef>
                <a:spcPts val="1200"/>
              </a:spcBef>
              <a:buClr>
                <a:srgbClr val="003366"/>
              </a:buClr>
            </a:pPr>
            <a:r>
              <a:rPr lang="en-US" sz="2400" dirty="0">
                <a:solidFill>
                  <a:srgbClr val="002060"/>
                </a:solidFill>
              </a:rPr>
              <a:t>Does not reduce payment to the </a:t>
            </a:r>
            <a:r>
              <a:rPr lang="en-US" sz="2400" dirty="0"/>
              <a:t>worker</a:t>
            </a:r>
            <a:endParaRPr lang="en-US" sz="2400" dirty="0">
              <a:solidFill>
                <a:srgbClr val="003366"/>
              </a:solidFill>
            </a:endParaRPr>
          </a:p>
          <a:p>
            <a:pPr marL="365760">
              <a:spcBef>
                <a:spcPts val="1200"/>
              </a:spcBef>
              <a:buClr>
                <a:srgbClr val="003366"/>
              </a:buClr>
            </a:pPr>
            <a:r>
              <a:rPr lang="en-US" sz="2400" dirty="0"/>
              <a:t>Benefit</a:t>
            </a:r>
            <a:r>
              <a:rPr lang="en-US" sz="2400" dirty="0">
                <a:solidFill>
                  <a:srgbClr val="003366"/>
                </a:solidFill>
              </a:rPr>
              <a:t> is unreduced if spouse is caring for worker’s child younger than age 16 or disabled</a:t>
            </a:r>
          </a:p>
          <a:p>
            <a:pPr marL="365760">
              <a:spcBef>
                <a:spcPts val="1200"/>
              </a:spcBef>
              <a:buClr>
                <a:srgbClr val="003366"/>
              </a:buClr>
            </a:pPr>
            <a:r>
              <a:rPr lang="en-US" sz="2400" dirty="0">
                <a:solidFill>
                  <a:srgbClr val="003366"/>
                </a:solidFill>
              </a:rPr>
              <a:t>Spouse benefits are not payable until worker collects </a:t>
            </a:r>
          </a:p>
        </p:txBody>
      </p:sp>
      <p:sp>
        <p:nvSpPr>
          <p:cNvPr id="2" name="Title 1"/>
          <p:cNvSpPr>
            <a:spLocks noGrp="1"/>
          </p:cNvSpPr>
          <p:nvPr>
            <p:ph type="title"/>
          </p:nvPr>
        </p:nvSpPr>
        <p:spPr>
          <a:xfrm>
            <a:off x="0" y="889081"/>
            <a:ext cx="9144000" cy="919932"/>
          </a:xfrm>
          <a:prstGeom prst="rect">
            <a:avLst/>
          </a:prstGeom>
        </p:spPr>
        <p:txBody>
          <a:bodyPr>
            <a:normAutofit/>
          </a:bodyPr>
          <a:lstStyle/>
          <a:p>
            <a:r>
              <a:rPr lang="en-US" dirty="0">
                <a:solidFill>
                  <a:schemeClr val="tx2">
                    <a:lumMod val="75000"/>
                  </a:schemeClr>
                </a:solidFill>
                <a:ea typeface="+mn-ea"/>
                <a:cs typeface="+mn-cs"/>
              </a:rPr>
              <a:t>Benefits for a Spouse</a:t>
            </a:r>
          </a:p>
        </p:txBody>
      </p:sp>
    </p:spTree>
    <p:extLst>
      <p:ext uri="{BB962C8B-B14F-4D97-AF65-F5344CB8AC3E}">
        <p14:creationId xmlns:p14="http://schemas.microsoft.com/office/powerpoint/2010/main" val="402791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39754"/>
            <a:ext cx="9144000" cy="602680"/>
          </a:xfrm>
        </p:spPr>
        <p:txBody>
          <a:bodyPr/>
          <a:lstStyle/>
          <a:p>
            <a:r>
              <a:rPr lang="en-US" dirty="0">
                <a:solidFill>
                  <a:schemeClr val="tx2">
                    <a:lumMod val="75000"/>
                  </a:schemeClr>
                </a:solidFill>
              </a:rPr>
              <a:t>Benefits for Divorced Spouses</a:t>
            </a:r>
            <a:endParaRPr lang="en-US" dirty="0"/>
          </a:p>
        </p:txBody>
      </p:sp>
      <p:sp>
        <p:nvSpPr>
          <p:cNvPr id="6" name="Content Placeholder 5"/>
          <p:cNvSpPr>
            <a:spLocks noGrp="1"/>
          </p:cNvSpPr>
          <p:nvPr>
            <p:ph sz="quarter" idx="10"/>
          </p:nvPr>
        </p:nvSpPr>
        <p:spPr>
          <a:xfrm>
            <a:off x="325677" y="1663032"/>
            <a:ext cx="8580328" cy="3460114"/>
          </a:xfrm>
        </p:spPr>
        <p:txBody>
          <a:bodyPr/>
          <a:lstStyle/>
          <a:p>
            <a:pPr marL="0" indent="0">
              <a:buNone/>
            </a:pPr>
            <a:r>
              <a:rPr lang="en-US" sz="2400" dirty="0"/>
              <a:t>You may receive benefits on your former spouse's record (even if he or she has remarried) if:</a:t>
            </a:r>
          </a:p>
          <a:p>
            <a:pPr lvl="1">
              <a:buFont typeface="Arial" panose="020B0604020202020204" pitchFamily="34" charset="0"/>
              <a:buChar char="•"/>
            </a:pPr>
            <a:r>
              <a:rPr lang="en-US" sz="2200" dirty="0"/>
              <a:t>Marriage lasted at least 10 years</a:t>
            </a:r>
          </a:p>
          <a:p>
            <a:pPr lvl="1">
              <a:buFont typeface="Arial" panose="020B0604020202020204" pitchFamily="34" charset="0"/>
              <a:buChar char="•"/>
            </a:pPr>
            <a:r>
              <a:rPr lang="en-US" sz="2200" dirty="0"/>
              <a:t>You are unmarried</a:t>
            </a:r>
          </a:p>
          <a:p>
            <a:pPr lvl="1">
              <a:buFont typeface="Arial" panose="020B0604020202020204" pitchFamily="34" charset="0"/>
              <a:buChar char="•"/>
            </a:pPr>
            <a:r>
              <a:rPr lang="en-US" sz="2200" dirty="0"/>
              <a:t>You are age 62 or older</a:t>
            </a:r>
          </a:p>
          <a:p>
            <a:pPr lvl="1">
              <a:buFont typeface="Arial" panose="020B0604020202020204" pitchFamily="34" charset="0"/>
              <a:buChar char="•"/>
            </a:pPr>
            <a:r>
              <a:rPr lang="en-US" sz="2200" dirty="0"/>
              <a:t>Your ex-spouse is at least 62 and eligible for Social Security retirement or disability benefits, even if not collecting</a:t>
            </a:r>
          </a:p>
          <a:p>
            <a:pPr lvl="1">
              <a:spcBef>
                <a:spcPts val="0"/>
              </a:spcBef>
              <a:spcAft>
                <a:spcPts val="1200"/>
              </a:spcAft>
              <a:buFont typeface="Arial" panose="020B0604020202020204" pitchFamily="34" charset="0"/>
              <a:buChar char="•"/>
            </a:pPr>
            <a:r>
              <a:rPr lang="en-US" sz="2200" dirty="0"/>
              <a:t>Benefit you would receive based on your own work is less than benefit you would receive based on ex-spouse’s work</a:t>
            </a:r>
            <a:endParaRPr lang="en-US" sz="2000" i="1" dirty="0"/>
          </a:p>
          <a:p>
            <a:pPr marL="0" indent="0" algn="ctr">
              <a:buNone/>
            </a:pPr>
            <a:r>
              <a:rPr lang="en-US" sz="2400" b="1" dirty="0">
                <a:solidFill>
                  <a:schemeClr val="tx1">
                    <a:lumMod val="75000"/>
                  </a:schemeClr>
                </a:solidFill>
              </a:rPr>
              <a:t>ssa.gov/planners/retire/yourdivspouse.html</a:t>
            </a:r>
          </a:p>
          <a:p>
            <a:pPr marL="0" indent="0">
              <a:buNone/>
            </a:pPr>
            <a:endParaRPr lang="en-US" dirty="0"/>
          </a:p>
        </p:txBody>
      </p:sp>
    </p:spTree>
    <p:extLst>
      <p:ext uri="{BB962C8B-B14F-4D97-AF65-F5344CB8AC3E}">
        <p14:creationId xmlns:p14="http://schemas.microsoft.com/office/powerpoint/2010/main" val="26292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quot;  &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
        <p:nvSpPr>
          <p:cNvPr id="6" name="Rectangle 5"/>
          <p:cNvSpPr/>
          <p:nvPr/>
        </p:nvSpPr>
        <p:spPr>
          <a:xfrm>
            <a:off x="460304" y="5293126"/>
            <a:ext cx="8223392" cy="461665"/>
          </a:xfrm>
          <a:prstGeom prst="rect">
            <a:avLst/>
          </a:prstGeom>
        </p:spPr>
        <p:txBody>
          <a:bodyPr wrap="square">
            <a:spAutoFit/>
          </a:bodyPr>
          <a:lstStyle/>
          <a:p>
            <a:pPr algn="ctr"/>
            <a:r>
              <a:rPr lang="en-US" sz="2400" b="1" dirty="0">
                <a:solidFill>
                  <a:schemeClr val="tx1">
                    <a:lumMod val="75000"/>
                  </a:schemeClr>
                </a:solidFill>
              </a:rPr>
              <a:t>ssa.gov/planners/retire/applying7.html</a:t>
            </a:r>
          </a:p>
        </p:txBody>
      </p:sp>
      <p:sp>
        <p:nvSpPr>
          <p:cNvPr id="11" name="Content Placeholder 10"/>
          <p:cNvSpPr>
            <a:spLocks noGrp="1"/>
          </p:cNvSpPr>
          <p:nvPr>
            <p:ph sz="quarter" idx="11"/>
          </p:nvPr>
        </p:nvSpPr>
        <p:spPr>
          <a:xfrm>
            <a:off x="4751586" y="1659984"/>
            <a:ext cx="4176315" cy="3863975"/>
          </a:xfrm>
        </p:spPr>
        <p:txBody>
          <a:bodyPr/>
          <a:lstStyle/>
          <a:p>
            <a:pPr marL="0" lvl="0" indent="0">
              <a:spcBef>
                <a:spcPts val="0"/>
              </a:spcBef>
              <a:buNone/>
            </a:pPr>
            <a:r>
              <a:rPr lang="en-US" sz="2400" dirty="0">
                <a:solidFill>
                  <a:srgbClr val="003366"/>
                </a:solidFill>
              </a:rPr>
              <a:t>The child must also be:</a:t>
            </a:r>
          </a:p>
          <a:p>
            <a:pPr lvl="0">
              <a:spcBef>
                <a:spcPts val="1200"/>
              </a:spcBef>
            </a:pPr>
            <a:r>
              <a:rPr lang="en-US" sz="2400" dirty="0">
                <a:solidFill>
                  <a:srgbClr val="003366"/>
                </a:solidFill>
              </a:rPr>
              <a:t>Unmarried;</a:t>
            </a:r>
          </a:p>
          <a:p>
            <a:pPr lvl="0">
              <a:spcBef>
                <a:spcPts val="0"/>
              </a:spcBef>
            </a:pPr>
            <a:r>
              <a:rPr lang="en-US" sz="2400" dirty="0">
                <a:solidFill>
                  <a:srgbClr val="003366"/>
                </a:solidFill>
              </a:rPr>
              <a:t>Younger than age 18;</a:t>
            </a:r>
          </a:p>
          <a:p>
            <a:pPr lvl="0">
              <a:spcBef>
                <a:spcPts val="0"/>
              </a:spcBef>
            </a:pPr>
            <a:r>
              <a:rPr lang="en-US" sz="2400" dirty="0">
                <a:solidFill>
                  <a:srgbClr val="003366"/>
                </a:solidFill>
              </a:rPr>
              <a:t>18-19 years old and a full-time student (no higher than grade 12);</a:t>
            </a:r>
          </a:p>
          <a:p>
            <a:pPr lvl="0">
              <a:spcBef>
                <a:spcPts val="0"/>
              </a:spcBef>
            </a:pPr>
            <a:r>
              <a:rPr lang="en-US" sz="2400" dirty="0">
                <a:solidFill>
                  <a:srgbClr val="003366"/>
                </a:solidFill>
              </a:rPr>
              <a:t>18 or older and disabled from a disability that started before age 22</a:t>
            </a:r>
            <a:r>
              <a:rPr lang="en-US" sz="2800" dirty="0">
                <a:solidFill>
                  <a:srgbClr val="003366"/>
                </a:solidFill>
              </a:rPr>
              <a:t>.</a:t>
            </a:r>
            <a:endParaRPr lang="en-US" sz="2800" dirty="0"/>
          </a:p>
        </p:txBody>
      </p:sp>
      <p:sp>
        <p:nvSpPr>
          <p:cNvPr id="10" name="Content Placeholder 9"/>
          <p:cNvSpPr>
            <a:spLocks noGrp="1"/>
          </p:cNvSpPr>
          <p:nvPr>
            <p:ph sz="quarter" idx="10"/>
          </p:nvPr>
        </p:nvSpPr>
        <p:spPr>
          <a:xfrm>
            <a:off x="0" y="1659985"/>
            <a:ext cx="4659682" cy="3863975"/>
          </a:xfrm>
        </p:spPr>
        <p:txBody>
          <a:bodyPr/>
          <a:lstStyle/>
          <a:p>
            <a:pPr marL="0" indent="0" algn="ctr">
              <a:buNone/>
            </a:pPr>
            <a:r>
              <a:rPr lang="en-US" sz="2400" dirty="0"/>
              <a:t>A child must have:</a:t>
            </a:r>
          </a:p>
          <a:p>
            <a:pPr lvl="1">
              <a:spcBef>
                <a:spcPts val="1200"/>
              </a:spcBef>
              <a:buFont typeface="Arial" panose="020B0604020202020204" pitchFamily="34" charset="0"/>
              <a:buChar char="•"/>
            </a:pPr>
            <a:r>
              <a:rPr lang="en-US" sz="2400" dirty="0"/>
              <a:t>A parent who’s disabled or retired and entitled to Social Security benefits; or</a:t>
            </a:r>
          </a:p>
          <a:p>
            <a:pPr lvl="1">
              <a:buFont typeface="Arial" panose="020B0604020202020204" pitchFamily="34" charset="0"/>
              <a:buChar char="•"/>
            </a:pPr>
            <a:r>
              <a:rPr lang="en-US" sz="2400" dirty="0"/>
              <a:t>A parent who died after having worked long enough in a job where they paid Social Security taxes.</a:t>
            </a:r>
          </a:p>
        </p:txBody>
      </p:sp>
      <p:sp>
        <p:nvSpPr>
          <p:cNvPr id="9" name="Title 8"/>
          <p:cNvSpPr>
            <a:spLocks noGrp="1"/>
          </p:cNvSpPr>
          <p:nvPr>
            <p:ph type="title"/>
          </p:nvPr>
        </p:nvSpPr>
        <p:spPr>
          <a:xfrm>
            <a:off x="0" y="943583"/>
            <a:ext cx="9144000" cy="719847"/>
          </a:xfrm>
        </p:spPr>
        <p:txBody>
          <a:bodyPr/>
          <a:lstStyle/>
          <a:p>
            <a:r>
              <a:rPr lang="en-US" dirty="0">
                <a:solidFill>
                  <a:schemeClr val="tx2">
                    <a:lumMod val="75000"/>
                  </a:schemeClr>
                </a:solidFill>
              </a:rPr>
              <a:t>Auxiliary Benefits for Children</a:t>
            </a:r>
            <a:endParaRPr lang="en-US" dirty="0"/>
          </a:p>
        </p:txBody>
      </p:sp>
    </p:spTree>
    <p:extLst>
      <p:ext uri="{BB962C8B-B14F-4D97-AF65-F5344CB8AC3E}">
        <p14:creationId xmlns:p14="http://schemas.microsoft.com/office/powerpoint/2010/main" val="200896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ot;  &quo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4338"/>
          <a:stretch/>
        </p:blipFill>
        <p:spPr bwMode="auto">
          <a:xfrm>
            <a:off x="0" y="-15240"/>
            <a:ext cx="9144000" cy="66849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289560"/>
            <a:ext cx="4907280" cy="1325563"/>
          </a:xfrm>
        </p:spPr>
        <p:txBody>
          <a:bodyPr/>
          <a:lstStyle/>
          <a:p>
            <a:r>
              <a:rPr lang="en-US" dirty="0"/>
              <a:t>We’re There If You Lose A Loved One</a:t>
            </a:r>
          </a:p>
        </p:txBody>
      </p:sp>
    </p:spTree>
    <p:extLst>
      <p:ext uri="{BB962C8B-B14F-4D97-AF65-F5344CB8AC3E}">
        <p14:creationId xmlns:p14="http://schemas.microsoft.com/office/powerpoint/2010/main" val="18350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925" y="5290814"/>
            <a:ext cx="7290148" cy="461665"/>
          </a:xfrm>
          <a:prstGeom prst="rect">
            <a:avLst/>
          </a:prstGeom>
        </p:spPr>
        <p:txBody>
          <a:bodyPr wrap="square">
            <a:spAutoFit/>
          </a:bodyPr>
          <a:lstStyle/>
          <a:p>
            <a:pPr algn="ctr"/>
            <a:r>
              <a:rPr lang="en-US" sz="2400" b="1" dirty="0">
                <a:solidFill>
                  <a:schemeClr val="tx1">
                    <a:lumMod val="75000"/>
                  </a:schemeClr>
                </a:solidFill>
              </a:rPr>
              <a:t>ssa.gov/planners/survivors/</a:t>
            </a:r>
          </a:p>
        </p:txBody>
      </p:sp>
      <p:graphicFrame>
        <p:nvGraphicFramePr>
          <p:cNvPr id="2" name="Table 1" descr="A child may receive benefits if he or she is not married and is under age 18 (or under age 19 if still in high school). A disabled child may receive benefits beyond age 18 if he or she is not married and was disabled before age 22.&#10;A widow or widower or divorced widow/widower may receive full benefits at full retirement age – or reduced benefits at age 60 – or as early as age 50 if disabled – or at any age if caring for child under 16 or a disabled child." title="Chart showing Survivor Eligibility Factors"/>
          <p:cNvGraphicFramePr>
            <a:graphicFrameLocks noGrp="1"/>
          </p:cNvGraphicFramePr>
          <p:nvPr/>
        </p:nvGraphicFramePr>
        <p:xfrm>
          <a:off x="571500" y="749294"/>
          <a:ext cx="8001000" cy="4541520"/>
        </p:xfrm>
        <a:graphic>
          <a:graphicData uri="http://schemas.openxmlformats.org/drawingml/2006/table">
            <a:tbl>
              <a:tblPr firstRow="1" bandRow="1">
                <a:tableStyleId>{69CF1AB2-1976-4502-BF36-3FF5EA218861}</a:tableStyleId>
              </a:tblPr>
              <a:tblGrid>
                <a:gridCol w="2196752">
                  <a:extLst>
                    <a:ext uri="{9D8B030D-6E8A-4147-A177-3AD203B41FA5}">
                      <a16:colId xmlns:a16="http://schemas.microsoft.com/office/drawing/2014/main" val="20000"/>
                    </a:ext>
                  </a:extLst>
                </a:gridCol>
                <a:gridCol w="5804248">
                  <a:extLst>
                    <a:ext uri="{9D8B030D-6E8A-4147-A177-3AD203B41FA5}">
                      <a16:colId xmlns:a16="http://schemas.microsoft.com/office/drawing/2014/main" val="20001"/>
                    </a:ext>
                  </a:extLst>
                </a:gridCol>
              </a:tblGrid>
              <a:tr h="998707">
                <a:tc>
                  <a:txBody>
                    <a:bodyPr/>
                    <a:lstStyle/>
                    <a:p>
                      <a:r>
                        <a:rPr lang="en-US" sz="2400" b="0" dirty="0"/>
                        <a:t>Child</a:t>
                      </a:r>
                      <a:endParaRPr lang="en-US" sz="2400" b="0" dirty="0">
                        <a:solidFill>
                          <a:schemeClr val="tx1"/>
                        </a:solidFill>
                      </a:endParaRPr>
                    </a:p>
                  </a:txBody>
                  <a:tcPr/>
                </a:tc>
                <a:tc>
                  <a:txBody>
                    <a:bodyPr/>
                    <a:lstStyle/>
                    <a:p>
                      <a:r>
                        <a:rPr lang="en-US" sz="2400" b="0" dirty="0"/>
                        <a:t>May receive benefits if unmarried and younger</a:t>
                      </a:r>
                      <a:r>
                        <a:rPr lang="en-US" sz="2400" b="0" baseline="0" dirty="0"/>
                        <a:t> than age </a:t>
                      </a:r>
                      <a:r>
                        <a:rPr lang="en-US" sz="2400" b="0" dirty="0"/>
                        <a:t>18 (or younger</a:t>
                      </a:r>
                      <a:r>
                        <a:rPr lang="en-US" sz="2400" b="0" baseline="0" dirty="0"/>
                        <a:t> than </a:t>
                      </a:r>
                      <a:r>
                        <a:rPr lang="en-US" sz="2400" b="0" dirty="0"/>
                        <a:t>19 if still in high school)</a:t>
                      </a:r>
                      <a:endParaRPr lang="en-US" sz="2400" b="0" dirty="0">
                        <a:solidFill>
                          <a:schemeClr val="tx1"/>
                        </a:solidFill>
                      </a:endParaRPr>
                    </a:p>
                  </a:txBody>
                  <a:tcPr/>
                </a:tc>
                <a:extLst>
                  <a:ext uri="{0D108BD9-81ED-4DB2-BD59-A6C34878D82A}">
                    <a16:rowId xmlns:a16="http://schemas.microsoft.com/office/drawing/2014/main" val="10000"/>
                  </a:ext>
                </a:extLst>
              </a:tr>
              <a:tr h="753570">
                <a:tc>
                  <a:txBody>
                    <a:bodyPr/>
                    <a:lstStyle/>
                    <a:p>
                      <a:r>
                        <a:rPr lang="en-US" sz="2400" dirty="0"/>
                        <a:t>Disabled Child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May receive benefits after age 18 if unmarried (unless married to another </a:t>
                      </a:r>
                      <a:r>
                        <a:rPr lang="en-US" sz="2400" baseline="0" dirty="0"/>
                        <a:t>beneficiary)</a:t>
                      </a:r>
                      <a:r>
                        <a:rPr lang="en-US" sz="2400" dirty="0"/>
                        <a:t> and disabled before age 22</a:t>
                      </a:r>
                    </a:p>
                  </a:txBody>
                  <a:tcPr/>
                </a:tc>
                <a:extLst>
                  <a:ext uri="{0D108BD9-81ED-4DB2-BD59-A6C34878D82A}">
                    <a16:rowId xmlns:a16="http://schemas.microsoft.com/office/drawing/2014/main" val="10001"/>
                  </a:ext>
                </a:extLst>
              </a:tr>
              <a:tr h="1871579">
                <a:tc>
                  <a:txBody>
                    <a:bodyPr/>
                    <a:lstStyle/>
                    <a:p>
                      <a:r>
                        <a:rPr lang="en-US" sz="2400" dirty="0"/>
                        <a:t>Widow/er  </a:t>
                      </a:r>
                    </a:p>
                    <a:p>
                      <a:r>
                        <a:rPr lang="en-US" sz="2400" dirty="0"/>
                        <a:t>or Divorced Widow/er</a:t>
                      </a:r>
                    </a:p>
                    <a:p>
                      <a:r>
                        <a:rPr lang="en-US" sz="2000" dirty="0"/>
                        <a:t>(Remarriage after age 60 will</a:t>
                      </a:r>
                      <a:r>
                        <a:rPr lang="en-US" sz="2000" baseline="0" dirty="0"/>
                        <a:t> not affect benefits)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May receive</a:t>
                      </a:r>
                      <a:r>
                        <a:rPr lang="en-US" sz="2400" baseline="0" dirty="0"/>
                        <a:t> </a:t>
                      </a:r>
                      <a:r>
                        <a:rPr lang="en-US" sz="2400" dirty="0"/>
                        <a:t>full benefits at full retirement age or reduced benefits: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as early as </a:t>
                      </a:r>
                      <a:r>
                        <a:rPr lang="en-US" sz="2200" dirty="0"/>
                        <a:t>age 60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as</a:t>
                      </a:r>
                      <a:r>
                        <a:rPr lang="en-US" sz="2200" baseline="0" dirty="0"/>
                        <a:t> </a:t>
                      </a:r>
                      <a:r>
                        <a:rPr lang="en-US" sz="2200" dirty="0"/>
                        <a:t>early as 50, if disabled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at any age if caring for child younger than</a:t>
                      </a:r>
                      <a:r>
                        <a:rPr lang="en-US" sz="2200" baseline="0" dirty="0"/>
                        <a:t> </a:t>
                      </a:r>
                      <a:r>
                        <a:rPr lang="en-US" sz="2200" dirty="0"/>
                        <a:t>16 or</a:t>
                      </a:r>
                      <a:r>
                        <a:rPr lang="en-US" sz="2200" baseline="0" dirty="0"/>
                        <a:t> </a:t>
                      </a:r>
                      <a:r>
                        <a:rPr lang="en-US" sz="2200" dirty="0"/>
                        <a:t>disabled </a:t>
                      </a:r>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1" y="0"/>
            <a:ext cx="9144000" cy="671209"/>
          </a:xfrm>
        </p:spPr>
        <p:txBody>
          <a:bodyPr/>
          <a:lstStyle/>
          <a:p>
            <a:pPr lvl="0">
              <a:spcBef>
                <a:spcPts val="0"/>
              </a:spcBef>
            </a:pPr>
            <a:r>
              <a:rPr lang="en-US" dirty="0">
                <a:solidFill>
                  <a:srgbClr val="002060"/>
                </a:solidFill>
              </a:rPr>
              <a:t>Survivor Benefits</a:t>
            </a:r>
            <a:r>
              <a:rPr lang="en-US" sz="4200" dirty="0">
                <a:solidFill>
                  <a:srgbClr val="002060"/>
                </a:solidFill>
              </a:rPr>
              <a:t/>
            </a:r>
            <a:br>
              <a:rPr lang="en-US" sz="4200" dirty="0">
                <a:solidFill>
                  <a:srgbClr val="002060"/>
                </a:solidFill>
              </a:rPr>
            </a:br>
            <a:endParaRPr lang="en-US" sz="4200" dirty="0">
              <a:solidFill>
                <a:srgbClr val="002060"/>
              </a:solidFill>
            </a:endParaRPr>
          </a:p>
        </p:txBody>
      </p:sp>
    </p:spTree>
    <p:extLst>
      <p:ext uri="{BB962C8B-B14F-4D97-AF65-F5344CB8AC3E}">
        <p14:creationId xmlns:p14="http://schemas.microsoft.com/office/powerpoint/2010/main" val="182425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2999" y="2188969"/>
            <a:ext cx="2997571" cy="2244581"/>
          </a:xfrm>
          <a:prstGeom prst="rect">
            <a:avLst/>
          </a:prstGeom>
          <a:ln w="12700">
            <a:solidFill>
              <a:schemeClr val="tx1"/>
            </a:solidFill>
          </a:ln>
        </p:spPr>
      </p:pic>
      <p:sp>
        <p:nvSpPr>
          <p:cNvPr id="3" name="TextBox 1"/>
          <p:cNvSpPr txBox="1">
            <a:spLocks noChangeArrowheads="1"/>
          </p:cNvSpPr>
          <p:nvPr/>
        </p:nvSpPr>
        <p:spPr bwMode="auto">
          <a:xfrm>
            <a:off x="762000" y="228600"/>
            <a:ext cx="7569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 typeface="Arial" pitchFamily="34" charset="0"/>
              <a:buNone/>
            </a:pPr>
            <a:r>
              <a:rPr lang="en-US" sz="4400" b="1" dirty="0">
                <a:solidFill>
                  <a:srgbClr val="003366"/>
                </a:solidFill>
                <a:latin typeface="Times New Roman" panose="02020603050405020304" pitchFamily="18" charset="0"/>
                <a:cs typeface="Times New Roman" panose="02020603050405020304" pitchFamily="18" charset="0"/>
              </a:rPr>
              <a:t>Presentation Overview – 2021</a:t>
            </a:r>
          </a:p>
        </p:txBody>
      </p:sp>
      <p:sp>
        <p:nvSpPr>
          <p:cNvPr id="4" name="Text Box 2"/>
          <p:cNvSpPr txBox="1">
            <a:spLocks noChangeArrowheads="1"/>
          </p:cNvSpPr>
          <p:nvPr/>
        </p:nvSpPr>
        <p:spPr bwMode="auto">
          <a:xfrm>
            <a:off x="381000" y="1564628"/>
            <a:ext cx="4571999" cy="26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marL="428625" indent="-428625">
              <a:spcBef>
                <a:spcPct val="0"/>
              </a:spcBef>
              <a:spcAft>
                <a:spcPts val="450"/>
              </a:spcAft>
            </a:pPr>
            <a:r>
              <a:rPr lang="en-US" altLang="en-US" sz="2400" dirty="0">
                <a:solidFill>
                  <a:srgbClr val="002060"/>
                </a:solidFill>
                <a:latin typeface="+mn-lt"/>
              </a:rPr>
              <a:t>Program Introduction</a:t>
            </a:r>
            <a:endParaRPr lang="en-US" altLang="en-US" sz="2400" b="1" dirty="0">
              <a:solidFill>
                <a:srgbClr val="002060"/>
              </a:solidFill>
              <a:latin typeface="+mn-lt"/>
            </a:endParaRPr>
          </a:p>
          <a:p>
            <a:pPr marL="428625" indent="-428625">
              <a:spcBef>
                <a:spcPct val="0"/>
              </a:spcBef>
              <a:spcAft>
                <a:spcPts val="450"/>
              </a:spcAft>
            </a:pPr>
            <a:r>
              <a:rPr lang="en-US" altLang="en-US" sz="2400" dirty="0">
                <a:solidFill>
                  <a:srgbClr val="002060"/>
                </a:solidFill>
                <a:latin typeface="+mn-lt"/>
              </a:rPr>
              <a:t>Retirement Benefits</a:t>
            </a:r>
            <a:endParaRPr lang="en-US" altLang="en-US" sz="2400" b="1" dirty="0">
              <a:solidFill>
                <a:srgbClr val="002060"/>
              </a:solidFill>
              <a:latin typeface="+mn-lt"/>
            </a:endParaRPr>
          </a:p>
          <a:p>
            <a:pPr marL="428625" indent="-428625">
              <a:spcBef>
                <a:spcPct val="0"/>
              </a:spcBef>
              <a:spcAft>
                <a:spcPts val="450"/>
              </a:spcAft>
            </a:pPr>
            <a:r>
              <a:rPr lang="en-US" altLang="en-US" sz="2400" dirty="0">
                <a:solidFill>
                  <a:srgbClr val="002060"/>
                </a:solidFill>
                <a:latin typeface="+mn-lt"/>
              </a:rPr>
              <a:t>Spouse Benefits</a:t>
            </a:r>
            <a:endParaRPr lang="en-US" altLang="en-US" sz="2400" b="1" dirty="0">
              <a:solidFill>
                <a:srgbClr val="002060"/>
              </a:solidFill>
              <a:latin typeface="+mn-lt"/>
            </a:endParaRPr>
          </a:p>
          <a:p>
            <a:pPr marL="428625" indent="-428625">
              <a:spcBef>
                <a:spcPct val="0"/>
              </a:spcBef>
              <a:spcAft>
                <a:spcPts val="450"/>
              </a:spcAft>
            </a:pPr>
            <a:r>
              <a:rPr lang="en-US" altLang="en-US" sz="2400" dirty="0">
                <a:solidFill>
                  <a:srgbClr val="002060"/>
                </a:solidFill>
                <a:latin typeface="+mn-lt"/>
              </a:rPr>
              <a:t>Survivor Benefits</a:t>
            </a:r>
          </a:p>
          <a:p>
            <a:pPr marL="428625" indent="-428625">
              <a:spcBef>
                <a:spcPct val="0"/>
              </a:spcBef>
              <a:spcAft>
                <a:spcPts val="450"/>
              </a:spcAft>
            </a:pPr>
            <a:r>
              <a:rPr lang="en-US" altLang="en-US" sz="2400" dirty="0">
                <a:solidFill>
                  <a:srgbClr val="002060"/>
                </a:solidFill>
                <a:latin typeface="+mn-lt"/>
              </a:rPr>
              <a:t>Medicare</a:t>
            </a:r>
          </a:p>
          <a:p>
            <a:pPr marL="428625" indent="-428625">
              <a:spcBef>
                <a:spcPct val="0"/>
              </a:spcBef>
              <a:spcAft>
                <a:spcPts val="450"/>
              </a:spcAft>
            </a:pPr>
            <a:r>
              <a:rPr lang="en-US" altLang="en-US" sz="2400" dirty="0">
                <a:solidFill>
                  <a:srgbClr val="002060"/>
                </a:solidFill>
                <a:latin typeface="+mn-lt"/>
              </a:rPr>
              <a:t>Q &amp; A</a:t>
            </a:r>
            <a:r>
              <a:rPr lang="en-US" altLang="en-US" sz="2400" b="1" dirty="0">
                <a:solidFill>
                  <a:srgbClr val="002060"/>
                </a:solidFill>
                <a:latin typeface="+mn-lt"/>
              </a:rPr>
              <a:t> </a:t>
            </a:r>
          </a:p>
        </p:txBody>
      </p:sp>
      <p:sp>
        <p:nvSpPr>
          <p:cNvPr id="5" name="TextBox 4"/>
          <p:cNvSpPr txBox="1"/>
          <p:nvPr/>
        </p:nvSpPr>
        <p:spPr>
          <a:xfrm>
            <a:off x="228601" y="5057891"/>
            <a:ext cx="7239000" cy="646331"/>
          </a:xfrm>
          <a:prstGeom prst="rect">
            <a:avLst/>
          </a:prstGeom>
          <a:noFill/>
        </p:spPr>
        <p:txBody>
          <a:bodyPr wrap="square" rtlCol="0">
            <a:spAutoFit/>
          </a:bodyPr>
          <a:lstStyle/>
          <a:p>
            <a:r>
              <a:rPr lang="en-US" i="1" dirty="0"/>
              <a:t>Information contained in this presentation is subject to changes in legislation, policies, or procedures</a:t>
            </a:r>
          </a:p>
        </p:txBody>
      </p:sp>
    </p:spTree>
    <p:extLst>
      <p:ext uri="{BB962C8B-B14F-4D97-AF65-F5344CB8AC3E}">
        <p14:creationId xmlns:p14="http://schemas.microsoft.com/office/powerpoint/2010/main" val="228803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12111"/>
            <a:ext cx="9144000" cy="641592"/>
          </a:xfrm>
        </p:spPr>
        <p:txBody>
          <a:bodyPr/>
          <a:lstStyle/>
          <a:p>
            <a:r>
              <a:rPr lang="en-US" dirty="0"/>
              <a:t>Survivor Benefits</a:t>
            </a:r>
          </a:p>
        </p:txBody>
      </p:sp>
      <p:sp>
        <p:nvSpPr>
          <p:cNvPr id="4" name="Content Placeholder 3"/>
          <p:cNvSpPr>
            <a:spLocks noGrp="1"/>
          </p:cNvSpPr>
          <p:nvPr>
            <p:ph sz="quarter" idx="10"/>
          </p:nvPr>
        </p:nvSpPr>
        <p:spPr>
          <a:xfrm>
            <a:off x="311284" y="1731523"/>
            <a:ext cx="8356061" cy="3765550"/>
          </a:xfrm>
        </p:spPr>
        <p:txBody>
          <a:bodyPr/>
          <a:lstStyle/>
          <a:p>
            <a:pPr marL="0" lvl="0" indent="0">
              <a:spcBef>
                <a:spcPts val="0"/>
              </a:spcBef>
              <a:buNone/>
            </a:pPr>
            <a:r>
              <a:rPr lang="en-US" sz="2800" dirty="0">
                <a:solidFill>
                  <a:srgbClr val="003366"/>
                </a:solidFill>
              </a:rPr>
              <a:t>When you pass away, your surviving spouse may:</a:t>
            </a:r>
          </a:p>
          <a:p>
            <a:pPr marL="914400" lvl="1" indent="-457200">
              <a:spcBef>
                <a:spcPts val="1200"/>
              </a:spcBef>
              <a:buFont typeface="Arial" panose="020B0604020202020204" pitchFamily="34" charset="0"/>
              <a:buChar char="•"/>
            </a:pPr>
            <a:r>
              <a:rPr lang="en-US" dirty="0">
                <a:solidFill>
                  <a:srgbClr val="003366"/>
                </a:solidFill>
              </a:rPr>
              <a:t>At full retirement age, receive 100% of deceased worker's unreduced benefit; or,</a:t>
            </a:r>
          </a:p>
          <a:p>
            <a:pPr marL="914400" lvl="1" indent="-457200">
              <a:spcBef>
                <a:spcPts val="0"/>
              </a:spcBef>
              <a:buFont typeface="Arial" panose="020B0604020202020204" pitchFamily="34" charset="0"/>
              <a:buChar char="•"/>
            </a:pPr>
            <a:r>
              <a:rPr lang="en-US" dirty="0">
                <a:solidFill>
                  <a:srgbClr val="003366"/>
                </a:solidFill>
              </a:rPr>
              <a:t>At age 60, receive 71.5% of your full benefit and increases each month you wait up to 100% if you start at full retirement age; or</a:t>
            </a:r>
          </a:p>
          <a:p>
            <a:pPr marL="914400" lvl="1" indent="-457200">
              <a:spcBef>
                <a:spcPts val="0"/>
              </a:spcBef>
              <a:buFont typeface="Arial" panose="020B0604020202020204" pitchFamily="34" charset="0"/>
              <a:buChar char="•"/>
            </a:pPr>
            <a:r>
              <a:rPr lang="en-US" dirty="0">
                <a:solidFill>
                  <a:srgbClr val="003366"/>
                </a:solidFill>
              </a:rPr>
              <a:t>Claim survivor benefits at any age between 60 and full retirement age.</a:t>
            </a:r>
            <a:endParaRPr lang="en-US" dirty="0"/>
          </a:p>
        </p:txBody>
      </p:sp>
    </p:spTree>
    <p:extLst>
      <p:ext uri="{BB962C8B-B14F-4D97-AF65-F5344CB8AC3E}">
        <p14:creationId xmlns:p14="http://schemas.microsoft.com/office/powerpoint/2010/main" val="268400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Choosing Between Retirement Benefits and Widow’s Benefits</a:t>
            </a:r>
          </a:p>
        </p:txBody>
      </p:sp>
      <p:sp>
        <p:nvSpPr>
          <p:cNvPr id="4" name="Content Placeholder 3"/>
          <p:cNvSpPr>
            <a:spLocks noGrp="1"/>
          </p:cNvSpPr>
          <p:nvPr>
            <p:ph sz="quarter" idx="10"/>
          </p:nvPr>
        </p:nvSpPr>
        <p:spPr>
          <a:xfrm>
            <a:off x="440543" y="1640910"/>
            <a:ext cx="8142052" cy="3041559"/>
          </a:xfrm>
        </p:spPr>
        <p:txBody>
          <a:bodyPr/>
          <a:lstStyle/>
          <a:p>
            <a:pPr marL="0" lvl="0" indent="0" algn="ctr">
              <a:spcBef>
                <a:spcPts val="0"/>
              </a:spcBef>
              <a:buNone/>
            </a:pPr>
            <a:r>
              <a:rPr lang="en-US" dirty="0">
                <a:solidFill>
                  <a:srgbClr val="003366"/>
                </a:solidFill>
              </a:rPr>
              <a:t>You can switch to retirement on your own record as early as age 62 if that benefit is higher than your surviving spouse’s benefit.</a:t>
            </a:r>
          </a:p>
          <a:p>
            <a:pPr marL="0" lvl="0" indent="0" algn="ctr">
              <a:spcBef>
                <a:spcPts val="0"/>
              </a:spcBef>
              <a:buNone/>
            </a:pPr>
            <a:r>
              <a:rPr lang="en-US" dirty="0">
                <a:solidFill>
                  <a:srgbClr val="003366"/>
                </a:solidFill>
              </a:rPr>
              <a:t>OR</a:t>
            </a:r>
          </a:p>
          <a:p>
            <a:pPr marL="0" lvl="0" indent="0" algn="ctr">
              <a:spcBef>
                <a:spcPts val="0"/>
              </a:spcBef>
              <a:buNone/>
            </a:pPr>
            <a:r>
              <a:rPr lang="en-US" dirty="0">
                <a:solidFill>
                  <a:srgbClr val="003366"/>
                </a:solidFill>
              </a:rPr>
              <a:t>You can take retirement as early as age 62, then switch to surviving spouse’s at </a:t>
            </a:r>
            <a:r>
              <a:rPr lang="en-US" dirty="0">
                <a:solidFill>
                  <a:srgbClr val="002060"/>
                </a:solidFill>
              </a:rPr>
              <a:t>full retirement age </a:t>
            </a:r>
            <a:r>
              <a:rPr lang="en-US" dirty="0">
                <a:solidFill>
                  <a:srgbClr val="003366"/>
                </a:solidFill>
              </a:rPr>
              <a:t>if benefit is higher.</a:t>
            </a:r>
          </a:p>
        </p:txBody>
      </p:sp>
    </p:spTree>
    <p:extLst>
      <p:ext uri="{BB962C8B-B14F-4D97-AF65-F5344CB8AC3E}">
        <p14:creationId xmlns:p14="http://schemas.microsoft.com/office/powerpoint/2010/main" val="81942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Survivor Benefits</a:t>
            </a:r>
          </a:p>
        </p:txBody>
      </p:sp>
      <p:sp>
        <p:nvSpPr>
          <p:cNvPr id="3" name="Content Placeholder 2"/>
          <p:cNvSpPr>
            <a:spLocks noGrp="1"/>
          </p:cNvSpPr>
          <p:nvPr>
            <p:ph sz="quarter" idx="10"/>
          </p:nvPr>
        </p:nvSpPr>
        <p:spPr>
          <a:xfrm>
            <a:off x="626301" y="1825254"/>
            <a:ext cx="7766137" cy="2737416"/>
          </a:xfrm>
        </p:spPr>
        <p:txBody>
          <a:bodyPr/>
          <a:lstStyle/>
          <a:p>
            <a:pPr marL="228600" lvl="0" indent="-228600">
              <a:spcBef>
                <a:spcPts val="1200"/>
              </a:spcBef>
            </a:pPr>
            <a:r>
              <a:rPr lang="en-US" sz="2600" dirty="0">
                <a:solidFill>
                  <a:srgbClr val="003366"/>
                </a:solidFill>
              </a:rPr>
              <a:t>Lump Sum Death Payment of $255 is a one-time payment to surviving spouse or child(ren) who meet certain requirements</a:t>
            </a:r>
          </a:p>
          <a:p>
            <a:pPr marL="228600" indent="-228600">
              <a:spcBef>
                <a:spcPts val="1200"/>
              </a:spcBef>
            </a:pPr>
            <a:r>
              <a:rPr lang="en-US" sz="2600" dirty="0">
                <a:solidFill>
                  <a:srgbClr val="003366"/>
                </a:solidFill>
              </a:rPr>
              <a:t>Parents’ Benefits are for a parent age 62 or older who was receiving at least one-half support from deceased son or daughter</a:t>
            </a:r>
          </a:p>
          <a:p>
            <a:pPr marL="0" indent="0">
              <a:spcBef>
                <a:spcPts val="1200"/>
              </a:spcBef>
              <a:buNone/>
            </a:pPr>
            <a:endParaRPr lang="en-US" sz="1000" dirty="0">
              <a:solidFill>
                <a:srgbClr val="003366"/>
              </a:solidFill>
            </a:endParaRPr>
          </a:p>
          <a:p>
            <a:pPr marL="0" lvl="0" indent="0" algn="ctr">
              <a:spcBef>
                <a:spcPts val="1200"/>
              </a:spcBef>
              <a:buNone/>
            </a:pPr>
            <a:endParaRPr lang="en-US" sz="2200" b="1" dirty="0">
              <a:solidFill>
                <a:srgbClr val="C00000"/>
              </a:solidFill>
            </a:endParaRPr>
          </a:p>
          <a:p>
            <a:pPr marL="0" lvl="0" indent="0" algn="ctr">
              <a:spcBef>
                <a:spcPts val="1200"/>
              </a:spcBef>
              <a:buNone/>
            </a:pPr>
            <a:r>
              <a:rPr lang="en-US" sz="2200" b="1" dirty="0">
                <a:solidFill>
                  <a:schemeClr val="tx1">
                    <a:lumMod val="75000"/>
                  </a:schemeClr>
                </a:solidFill>
              </a:rPr>
              <a:t>ssa.gov/planners/survivors/ifyou.html</a:t>
            </a:r>
          </a:p>
        </p:txBody>
      </p:sp>
    </p:spTree>
    <p:extLst>
      <p:ext uri="{BB962C8B-B14F-4D97-AF65-F5344CB8AC3E}">
        <p14:creationId xmlns:p14="http://schemas.microsoft.com/office/powerpoint/2010/main" val="316048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66240"/>
            <a:ext cx="9144000" cy="461665"/>
          </a:xfrm>
          <a:prstGeom prst="rect">
            <a:avLst/>
          </a:prstGeom>
        </p:spPr>
        <p:txBody>
          <a:bodyPr wrap="square">
            <a:spAutoFit/>
          </a:bodyPr>
          <a:lstStyle/>
          <a:p>
            <a:pPr algn="ctr"/>
            <a:r>
              <a:rPr lang="en-US" sz="2400" b="1" dirty="0">
                <a:solidFill>
                  <a:schemeClr val="tx1">
                    <a:lumMod val="75000"/>
                  </a:schemeClr>
                </a:solidFill>
              </a:rPr>
              <a:t>ssa.gov/planners/survivors/ifyou.html#h6</a:t>
            </a:r>
          </a:p>
        </p:txBody>
      </p:sp>
      <p:sp>
        <p:nvSpPr>
          <p:cNvPr id="3" name="Rectangle 2"/>
          <p:cNvSpPr/>
          <p:nvPr/>
        </p:nvSpPr>
        <p:spPr>
          <a:xfrm>
            <a:off x="1432111" y="4711711"/>
            <a:ext cx="6279777" cy="430887"/>
          </a:xfrm>
          <a:prstGeom prst="rect">
            <a:avLst/>
          </a:prstGeom>
        </p:spPr>
        <p:txBody>
          <a:bodyPr wrap="square">
            <a:spAutoFit/>
          </a:bodyPr>
          <a:lstStyle/>
          <a:p>
            <a:pPr lvl="0" algn="ctr">
              <a:spcBef>
                <a:spcPts val="1200"/>
              </a:spcBef>
            </a:pPr>
            <a:r>
              <a:rPr lang="en-US" sz="2200" b="1" i="1" dirty="0">
                <a:solidFill>
                  <a:srgbClr val="003366"/>
                </a:solidFill>
              </a:rPr>
              <a:t>Certain conditions must be met.</a:t>
            </a:r>
          </a:p>
        </p:txBody>
      </p:sp>
      <p:graphicFrame>
        <p:nvGraphicFramePr>
          <p:cNvPr id="8" name="Content Placeholder 7" descr="Shows benefits available to Spouses vs Surviving Spouses, and when the benefit may start"/>
          <p:cNvGraphicFramePr>
            <a:graphicFrameLocks noGrp="1"/>
          </p:cNvGraphicFramePr>
          <p:nvPr>
            <p:ph sz="quarter" idx="11"/>
          </p:nvPr>
        </p:nvGraphicFramePr>
        <p:xfrm>
          <a:off x="419101" y="1143829"/>
          <a:ext cx="8305800" cy="3444240"/>
        </p:xfrm>
        <a:graphic>
          <a:graphicData uri="http://schemas.openxmlformats.org/drawingml/2006/table">
            <a:tbl>
              <a:tblPr firstRow="1" bandRow="1">
                <a:tableStyleId>{69CF1AB2-1976-4502-BF36-3FF5EA218861}</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34659">
                <a:tc>
                  <a:txBody>
                    <a:bodyPr/>
                    <a:lstStyle/>
                    <a:p>
                      <a:pPr algn="ctr"/>
                      <a:r>
                        <a:rPr lang="en-US" sz="2400" dirty="0"/>
                        <a:t>Spouse (</a:t>
                      </a:r>
                      <a:r>
                        <a:rPr lang="en-US" sz="2400" baseline="0" dirty="0"/>
                        <a:t>living</a:t>
                      </a:r>
                      <a:r>
                        <a:rPr lang="en-US" sz="2400" dirty="0"/>
                        <a:t>)</a:t>
                      </a:r>
                      <a:endParaRPr lang="en-US" sz="2400" b="0" dirty="0">
                        <a:solidFill>
                          <a:schemeClr val="tx1"/>
                        </a:solidFill>
                      </a:endParaRPr>
                    </a:p>
                  </a:txBody>
                  <a:tcPr/>
                </a:tc>
                <a:tc>
                  <a:txBody>
                    <a:bodyPr/>
                    <a:lstStyle/>
                    <a:p>
                      <a:pPr algn="ctr"/>
                      <a:r>
                        <a:rPr lang="en-US" sz="2400" dirty="0"/>
                        <a:t>Surviving Spouse (deceased)</a:t>
                      </a:r>
                      <a:r>
                        <a:rPr lang="en-US" sz="2400" baseline="0" dirty="0"/>
                        <a:t> </a:t>
                      </a:r>
                      <a:endParaRPr lang="en-US" sz="2400" b="0" dirty="0">
                        <a:solidFill>
                          <a:srgbClr val="002060"/>
                        </a:solidFill>
                      </a:endParaRPr>
                    </a:p>
                  </a:txBody>
                  <a:tcPr/>
                </a:tc>
                <a:extLst>
                  <a:ext uri="{0D108BD9-81ED-4DB2-BD59-A6C34878D82A}">
                    <a16:rowId xmlns:a16="http://schemas.microsoft.com/office/drawing/2014/main" val="10000"/>
                  </a:ext>
                </a:extLst>
              </a:tr>
              <a:tr h="62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 start as early as age 62</a:t>
                      </a:r>
                      <a:endParaRPr lang="en-US" sz="2200"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a:t>
                      </a:r>
                      <a:r>
                        <a:rPr lang="en-US" sz="2200" baseline="0" dirty="0"/>
                        <a:t> </a:t>
                      </a:r>
                      <a:r>
                        <a:rPr lang="en-US" sz="2200" dirty="0"/>
                        <a:t>start as early as age 60 or as early as 50 if disabled</a:t>
                      </a:r>
                    </a:p>
                  </a:txBody>
                  <a:tcPr/>
                </a:tc>
                <a:extLst>
                  <a:ext uri="{0D108BD9-81ED-4DB2-BD59-A6C34878D82A}">
                    <a16:rowId xmlns:a16="http://schemas.microsoft.com/office/drawing/2014/main" val="10001"/>
                  </a:ext>
                </a:extLst>
              </a:tr>
              <a:tr h="32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50% if you wait until FRA or later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71.5% at age 60, increases each month you wait</a:t>
                      </a: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Less than 50% if you start before FRA (reduction for each month you take benefit early)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100% if you start at FRA or later</a:t>
                      </a:r>
                    </a:p>
                  </a:txBody>
                  <a:tcPr/>
                </a:tc>
                <a:extLst>
                  <a:ext uri="{0D108BD9-81ED-4DB2-BD59-A6C34878D82A}">
                    <a16:rowId xmlns:a16="http://schemas.microsoft.com/office/drawing/2014/main" val="10003"/>
                  </a:ext>
                </a:extLst>
              </a:tr>
            </a:tbl>
          </a:graphicData>
        </a:graphic>
      </p:graphicFrame>
      <p:sp>
        <p:nvSpPr>
          <p:cNvPr id="6" name="Title 5" descr="Chart showing the differences between Social Security Disability Insurance and Supplemental Security Income." title="SSDI vs. SSI"/>
          <p:cNvSpPr>
            <a:spLocks noGrp="1"/>
          </p:cNvSpPr>
          <p:nvPr>
            <p:ph type="title"/>
          </p:nvPr>
        </p:nvSpPr>
        <p:spPr>
          <a:xfrm>
            <a:off x="1" y="0"/>
            <a:ext cx="9144000" cy="749030"/>
          </a:xfrm>
        </p:spPr>
        <p:txBody>
          <a:bodyPr/>
          <a:lstStyle/>
          <a:p>
            <a:r>
              <a:rPr lang="en-US" sz="4200" dirty="0"/>
              <a:t>Spouse vs. Surviving </a:t>
            </a:r>
            <a:r>
              <a:rPr lang="en-US" sz="4200" dirty="0">
                <a:solidFill>
                  <a:srgbClr val="002060"/>
                </a:solidFill>
              </a:rPr>
              <a:t>Spouse Benefits</a:t>
            </a:r>
          </a:p>
        </p:txBody>
      </p:sp>
    </p:spTree>
    <p:extLst>
      <p:ext uri="{BB962C8B-B14F-4D97-AF65-F5344CB8AC3E}">
        <p14:creationId xmlns:p14="http://schemas.microsoft.com/office/powerpoint/2010/main" val="48019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209"/>
            <a:ext cx="9144000" cy="788276"/>
          </a:xfrm>
          <a:prstGeom prst="rect">
            <a:avLst/>
          </a:prstGeom>
        </p:spPr>
        <p:txBody>
          <a:bodyPr>
            <a:normAutofit/>
          </a:bodyPr>
          <a:lstStyle/>
          <a:p>
            <a:r>
              <a:rPr lang="en-US" altLang="en-US" b="1" dirty="0">
                <a:cs typeface="Calibri" pitchFamily="34" charset="0"/>
              </a:rPr>
              <a:t>How to Apply for Benefits </a:t>
            </a:r>
            <a:endParaRPr lang="en-US" dirty="0"/>
          </a:p>
        </p:txBody>
      </p:sp>
      <p:sp>
        <p:nvSpPr>
          <p:cNvPr id="3" name="Content Placeholder 2"/>
          <p:cNvSpPr>
            <a:spLocks noGrp="1"/>
          </p:cNvSpPr>
          <p:nvPr>
            <p:ph sz="quarter" idx="11"/>
          </p:nvPr>
        </p:nvSpPr>
        <p:spPr>
          <a:xfrm>
            <a:off x="225468" y="513347"/>
            <a:ext cx="8918532" cy="4648603"/>
          </a:xfrm>
        </p:spPr>
        <p:txBody>
          <a:bodyPr/>
          <a:lstStyle/>
          <a:p>
            <a:pPr marL="0" lvl="0" indent="0">
              <a:spcBef>
                <a:spcPts val="0"/>
              </a:spcBef>
              <a:buNone/>
            </a:pPr>
            <a:r>
              <a:rPr lang="en-US" sz="2600" dirty="0">
                <a:solidFill>
                  <a:srgbClr val="003366"/>
                </a:solidFill>
              </a:rPr>
              <a:t> </a:t>
            </a:r>
          </a:p>
          <a:p>
            <a:pPr marL="0" lvl="0" indent="0">
              <a:spcBef>
                <a:spcPts val="0"/>
              </a:spcBef>
              <a:buNone/>
            </a:pPr>
            <a:r>
              <a:rPr lang="en-US" sz="2400" dirty="0">
                <a:solidFill>
                  <a:srgbClr val="003366"/>
                </a:solidFill>
              </a:rPr>
              <a:t>	</a:t>
            </a:r>
            <a:r>
              <a:rPr lang="en-US" sz="2600" dirty="0">
                <a:solidFill>
                  <a:srgbClr val="003366"/>
                </a:solidFill>
              </a:rPr>
              <a:t>File online for Retirement, Spouse, Disability, or     	Medicare Only</a:t>
            </a:r>
          </a:p>
          <a:p>
            <a:pPr marL="1147763" lvl="0" indent="-233363">
              <a:spcBef>
                <a:spcPts val="0"/>
              </a:spcBef>
            </a:pPr>
            <a:r>
              <a:rPr lang="en-US" sz="2200" dirty="0">
                <a:solidFill>
                  <a:srgbClr val="003366"/>
                </a:solidFill>
              </a:rPr>
              <a:t>If you are disabled, you can file for Retirement and Disability with same application if you are at least 62 but not yet FRA</a:t>
            </a:r>
          </a:p>
          <a:p>
            <a:pPr marL="1147763" lvl="0" indent="-233363">
              <a:spcBef>
                <a:spcPts val="0"/>
              </a:spcBef>
            </a:pPr>
            <a:r>
              <a:rPr lang="en-US" sz="2200" dirty="0">
                <a:solidFill>
                  <a:srgbClr val="003366"/>
                </a:solidFill>
              </a:rPr>
              <a:t>Survivor</a:t>
            </a:r>
            <a:r>
              <a:rPr lang="en-US" sz="2200" dirty="0">
                <a:solidFill>
                  <a:srgbClr val="C00000"/>
                </a:solidFill>
              </a:rPr>
              <a:t>*</a:t>
            </a:r>
            <a:r>
              <a:rPr lang="en-US" sz="2200" dirty="0">
                <a:solidFill>
                  <a:srgbClr val="003366"/>
                </a:solidFill>
              </a:rPr>
              <a:t> application is not available online</a:t>
            </a:r>
          </a:p>
          <a:p>
            <a:pPr marL="0" indent="0">
              <a:lnSpc>
                <a:spcPct val="150000"/>
              </a:lnSpc>
              <a:spcBef>
                <a:spcPts val="2400"/>
              </a:spcBef>
              <a:buNone/>
            </a:pPr>
            <a:r>
              <a:rPr lang="en-US" sz="2600" dirty="0">
                <a:solidFill>
                  <a:srgbClr val="003366"/>
                </a:solidFill>
              </a:rPr>
              <a:t>	Schedule phone appointment at 1-800-772-1213</a:t>
            </a:r>
          </a:p>
          <a:p>
            <a:pPr marL="0" lvl="0" indent="0">
              <a:lnSpc>
                <a:spcPct val="150000"/>
              </a:lnSpc>
              <a:spcBef>
                <a:spcPts val="2400"/>
              </a:spcBef>
              <a:buNone/>
            </a:pPr>
            <a:r>
              <a:rPr lang="en-US" sz="2400" dirty="0">
                <a:solidFill>
                  <a:srgbClr val="003366"/>
                </a:solidFill>
              </a:rPr>
              <a:t>	</a:t>
            </a:r>
            <a:r>
              <a:rPr lang="en-US" sz="2600" dirty="0">
                <a:solidFill>
                  <a:srgbClr val="003366"/>
                </a:solidFill>
              </a:rPr>
              <a:t>Schedule in-office appointment at 1-800-772-1213</a:t>
            </a:r>
          </a:p>
          <a:p>
            <a:pPr marL="0" lvl="0" indent="0" algn="ctr">
              <a:spcBef>
                <a:spcPts val="2400"/>
              </a:spcBef>
              <a:buNone/>
            </a:pPr>
            <a:r>
              <a:rPr lang="en-US" sz="3000" i="1" dirty="0">
                <a:solidFill>
                  <a:srgbClr val="C00000"/>
                </a:solidFill>
              </a:rPr>
              <a:t>*</a:t>
            </a:r>
            <a:r>
              <a:rPr lang="en-US" sz="2200" b="1" i="1" dirty="0">
                <a:solidFill>
                  <a:srgbClr val="003366"/>
                </a:solidFill>
              </a:rPr>
              <a:t>Child and survivor claims can                                                                          only be done by phone or in office.</a:t>
            </a:r>
          </a:p>
        </p:txBody>
      </p:sp>
      <p:pic>
        <p:nvPicPr>
          <p:cNvPr id="5" name="Picture 2" descr="&quot;  &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581" y="1011450"/>
            <a:ext cx="584200" cy="508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quot;  &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031" y="3184096"/>
            <a:ext cx="492369" cy="548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quot;  &quo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0816" y="4126800"/>
            <a:ext cx="605730" cy="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Medicare Eligibility</a:t>
            </a:r>
          </a:p>
        </p:txBody>
      </p:sp>
      <p:pic>
        <p:nvPicPr>
          <p:cNvPr id="2" name="Picture 1" descr="You will be eligible for medicare after 24 months of SSDI, after age 65, if you have ALS, if you have kidney failure, or because of environmental health hazard expos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630" y="407025"/>
            <a:ext cx="8077900" cy="5791702"/>
          </a:xfrm>
          <a:prstGeom prst="rect">
            <a:avLst/>
          </a:prstGeom>
        </p:spPr>
      </p:pic>
    </p:spTree>
    <p:extLst>
      <p:ext uri="{BB962C8B-B14F-4D97-AF65-F5344CB8AC3E}">
        <p14:creationId xmlns:p14="http://schemas.microsoft.com/office/powerpoint/2010/main" val="10682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Medicare Enrollment</a:t>
            </a:r>
          </a:p>
        </p:txBody>
      </p:sp>
      <p:pic>
        <p:nvPicPr>
          <p:cNvPr id="5" name="Picture 4" descr="Medicare has three enrollment periods: 1. Initial enrollment Period begins three months before your 65th birthday, includes the month you turn age 65, and ends three months after that birthday. 2. Special enrollment period for people age 65 or older, or if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t the time you retire. 3. General enrollment period – if you didn’t sign up for Part A and/or Part B (for which you must pay premiums) when you were first eligible, and you aren’t eligible for a special enrollment period, you can sign up during the general enrollment period between January 1 and March 31 each yea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8973879" cy="6095940"/>
          </a:xfrm>
          <a:prstGeom prst="rect">
            <a:avLst/>
          </a:prstGeom>
        </p:spPr>
      </p:pic>
    </p:spTree>
    <p:extLst>
      <p:ext uri="{BB962C8B-B14F-4D97-AF65-F5344CB8AC3E}">
        <p14:creationId xmlns:p14="http://schemas.microsoft.com/office/powerpoint/2010/main" val="1505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551793"/>
          </a:xfrm>
        </p:spPr>
        <p:txBody>
          <a:bodyPr/>
          <a:lstStyle/>
          <a:p>
            <a:pPr lvl="0">
              <a:spcBef>
                <a:spcPts val="0"/>
              </a:spcBef>
            </a:pPr>
            <a:r>
              <a:rPr lang="en-US" sz="2800" dirty="0">
                <a:solidFill>
                  <a:srgbClr val="003366"/>
                </a:solidFill>
                <a:latin typeface="Times New Roman" panose="02020603050405020304" pitchFamily="18" charset="0"/>
                <a:cs typeface="Times New Roman" panose="02020603050405020304" pitchFamily="18" charset="0"/>
              </a:rPr>
              <a:t>Medicare Standard Part B Premiums for 2021</a:t>
            </a:r>
            <a:endParaRPr lang="en-US" sz="2800" dirty="0"/>
          </a:p>
        </p:txBody>
      </p:sp>
      <p:sp>
        <p:nvSpPr>
          <p:cNvPr id="3" name="Content Placeholder 2"/>
          <p:cNvSpPr>
            <a:spLocks noGrp="1"/>
          </p:cNvSpPr>
          <p:nvPr>
            <p:ph sz="quarter" idx="11"/>
          </p:nvPr>
        </p:nvSpPr>
        <p:spPr>
          <a:xfrm>
            <a:off x="1" y="567192"/>
            <a:ext cx="9144000" cy="394505"/>
          </a:xfrm>
        </p:spPr>
        <p:txBody>
          <a:bodyPr/>
          <a:lstStyle/>
          <a:p>
            <a:pPr marL="0" lvl="0" indent="0" algn="ctr">
              <a:spcBef>
                <a:spcPts val="0"/>
              </a:spcBef>
              <a:buNone/>
            </a:pPr>
            <a:r>
              <a:rPr lang="en-US" sz="1800" dirty="0">
                <a:solidFill>
                  <a:srgbClr val="003366"/>
                </a:solidFill>
              </a:rPr>
              <a:t>If you’re single and file an individual tax return, or married and file a joint tax return:</a:t>
            </a:r>
          </a:p>
        </p:txBody>
      </p:sp>
      <p:graphicFrame>
        <p:nvGraphicFramePr>
          <p:cNvPr id="5" name="Table 4" descr="This graphic shows the Medicare premiums for each income bracket."/>
          <p:cNvGraphicFramePr>
            <a:graphicFrameLocks noGrp="1"/>
          </p:cNvGraphicFramePr>
          <p:nvPr/>
        </p:nvGraphicFramePr>
        <p:xfrm>
          <a:off x="152400" y="961697"/>
          <a:ext cx="8839200" cy="4753885"/>
        </p:xfrm>
        <a:graphic>
          <a:graphicData uri="http://schemas.openxmlformats.org/drawingml/2006/table">
            <a:tbl>
              <a:tblPr firstRow="1" bandRow="1">
                <a:tableStyleId>{69CF1AB2-1976-4502-BF36-3FF5EA218861}</a:tableStyleId>
              </a:tblPr>
              <a:tblGrid>
                <a:gridCol w="4835857">
                  <a:extLst>
                    <a:ext uri="{9D8B030D-6E8A-4147-A177-3AD203B41FA5}">
                      <a16:colId xmlns:a16="http://schemas.microsoft.com/office/drawing/2014/main" val="20000"/>
                    </a:ext>
                  </a:extLst>
                </a:gridCol>
                <a:gridCol w="1637731">
                  <a:extLst>
                    <a:ext uri="{9D8B030D-6E8A-4147-A177-3AD203B41FA5}">
                      <a16:colId xmlns:a16="http://schemas.microsoft.com/office/drawing/2014/main" val="20001"/>
                    </a:ext>
                  </a:extLst>
                </a:gridCol>
                <a:gridCol w="2365612">
                  <a:extLst>
                    <a:ext uri="{9D8B030D-6E8A-4147-A177-3AD203B41FA5}">
                      <a16:colId xmlns:a16="http://schemas.microsoft.com/office/drawing/2014/main" val="20002"/>
                    </a:ext>
                  </a:extLst>
                </a:gridCol>
              </a:tblGrid>
              <a:tr h="856278">
                <a:tc>
                  <a:txBody>
                    <a:bodyPr/>
                    <a:lstStyle/>
                    <a:p>
                      <a:r>
                        <a:rPr lang="en-US" sz="1600" dirty="0">
                          <a:solidFill>
                            <a:schemeClr val="bg1"/>
                          </a:solidFill>
                        </a:rPr>
                        <a:t>Modified</a:t>
                      </a:r>
                      <a:r>
                        <a:rPr lang="en-US" sz="1600" baseline="0" dirty="0">
                          <a:solidFill>
                            <a:schemeClr val="bg1"/>
                          </a:solidFill>
                        </a:rPr>
                        <a:t> Adjusted Gross Income (MAGI)</a:t>
                      </a:r>
                      <a:endParaRPr lang="en-US" sz="1600" b="1" dirty="0">
                        <a:solidFill>
                          <a:schemeClr val="bg1"/>
                        </a:solidFill>
                      </a:endParaRPr>
                    </a:p>
                  </a:txBody>
                  <a:tcPr>
                    <a:solidFill>
                      <a:srgbClr val="007D7D"/>
                    </a:solidFill>
                  </a:tcPr>
                </a:tc>
                <a:tc>
                  <a:txBody>
                    <a:bodyPr/>
                    <a:lstStyle/>
                    <a:p>
                      <a:r>
                        <a:rPr lang="en-US" sz="1600" dirty="0">
                          <a:solidFill>
                            <a:schemeClr val="bg1"/>
                          </a:solidFill>
                        </a:rPr>
                        <a:t>Part B monthly premium amount</a:t>
                      </a:r>
                      <a:endParaRPr lang="en-US" sz="1600" b="1" dirty="0">
                        <a:solidFill>
                          <a:schemeClr val="bg1"/>
                        </a:solidFill>
                      </a:endParaRPr>
                    </a:p>
                  </a:txBody>
                  <a:tcPr>
                    <a:solidFill>
                      <a:srgbClr val="007D7D"/>
                    </a:solidFill>
                  </a:tcPr>
                </a:tc>
                <a:tc>
                  <a:txBody>
                    <a:bodyPr/>
                    <a:lstStyle/>
                    <a:p>
                      <a:r>
                        <a:rPr lang="en-US" sz="1600" dirty="0">
                          <a:solidFill>
                            <a:schemeClr val="bg1"/>
                          </a:solidFill>
                        </a:rPr>
                        <a:t>Prescription drug plan monthly premium amount</a:t>
                      </a:r>
                      <a:endParaRPr lang="en-US" sz="1600" b="1" dirty="0">
                        <a:solidFill>
                          <a:schemeClr val="bg1"/>
                        </a:solidFill>
                      </a:endParaRPr>
                    </a:p>
                  </a:txBody>
                  <a:tcPr>
                    <a:solidFill>
                      <a:srgbClr val="007D7D"/>
                    </a:solidFill>
                  </a:tcPr>
                </a:tc>
                <a:extLst>
                  <a:ext uri="{0D108BD9-81ED-4DB2-BD59-A6C34878D82A}">
                    <a16:rowId xmlns:a16="http://schemas.microsoft.com/office/drawing/2014/main" val="10000"/>
                  </a:ext>
                </a:extLst>
              </a:tr>
              <a:tr h="549134">
                <a:tc>
                  <a:txBody>
                    <a:bodyPr/>
                    <a:lstStyle/>
                    <a:p>
                      <a:r>
                        <a:rPr lang="en-US" sz="1300" dirty="0"/>
                        <a:t>Individuals with a MAGI of $88,000 or less </a:t>
                      </a:r>
                    </a:p>
                    <a:p>
                      <a:r>
                        <a:rPr lang="en-US" sz="1300" dirty="0"/>
                        <a:t>Married couples with a MAGI of $176,000 or less</a:t>
                      </a:r>
                      <a:endParaRPr lang="en-US" sz="1300" b="1" dirty="0"/>
                    </a:p>
                  </a:txBody>
                  <a:tcPr/>
                </a:tc>
                <a:tc>
                  <a:txBody>
                    <a:bodyPr/>
                    <a:lstStyle/>
                    <a:p>
                      <a:r>
                        <a:rPr lang="en-US" sz="1300" dirty="0"/>
                        <a:t>2021 standard premium =</a:t>
                      </a:r>
                      <a:r>
                        <a:rPr lang="en-US" sz="1300" baseline="0" dirty="0"/>
                        <a:t> </a:t>
                      </a:r>
                      <a:r>
                        <a:rPr lang="en-US" sz="1300" dirty="0"/>
                        <a:t>$148.50</a:t>
                      </a:r>
                      <a:endParaRPr lang="en-US" sz="1300" b="1" dirty="0"/>
                    </a:p>
                  </a:txBody>
                  <a:tcPr/>
                </a:tc>
                <a:tc>
                  <a:txBody>
                    <a:bodyPr/>
                    <a:lstStyle/>
                    <a:p>
                      <a:r>
                        <a:rPr lang="en-US" sz="1300" dirty="0"/>
                        <a:t>Your plan premium is $0</a:t>
                      </a:r>
                      <a:endParaRPr lang="en-US" sz="1300" b="1" dirty="0"/>
                    </a:p>
                  </a:txBody>
                  <a:tcPr/>
                </a:tc>
                <a:extLst>
                  <a:ext uri="{0D108BD9-81ED-4DB2-BD59-A6C34878D82A}">
                    <a16:rowId xmlns:a16="http://schemas.microsoft.com/office/drawing/2014/main" val="10001"/>
                  </a:ext>
                </a:extLst>
              </a:tr>
              <a:tr h="579238">
                <a:tc>
                  <a:txBody>
                    <a:bodyPr/>
                    <a:lstStyle/>
                    <a:p>
                      <a:r>
                        <a:rPr lang="en-US" sz="1300" dirty="0"/>
                        <a:t>Individuals with a MAGI above $88,000 up to $111,000 </a:t>
                      </a:r>
                    </a:p>
                    <a:p>
                      <a:r>
                        <a:rPr lang="en-US" sz="1300" dirty="0"/>
                        <a:t>Married couples with a MAGI above $176,000 up to $222,000</a:t>
                      </a:r>
                      <a:endParaRPr lang="en-US" sz="1300" b="1" dirty="0"/>
                    </a:p>
                  </a:txBody>
                  <a:tcPr/>
                </a:tc>
                <a:tc>
                  <a:txBody>
                    <a:bodyPr/>
                    <a:lstStyle/>
                    <a:p>
                      <a:r>
                        <a:rPr lang="en-US" sz="1300" dirty="0"/>
                        <a:t>Standard premium </a:t>
                      </a:r>
                    </a:p>
                    <a:p>
                      <a:r>
                        <a:rPr lang="en-US" sz="1300" dirty="0"/>
                        <a:t>+ $59.40</a:t>
                      </a:r>
                      <a:endParaRPr lang="en-US" sz="1300" b="1" dirty="0"/>
                    </a:p>
                    <a:p>
                      <a:endParaRPr lang="en-US" sz="1300" b="1" dirty="0"/>
                    </a:p>
                  </a:txBody>
                  <a:tcPr/>
                </a:tc>
                <a:tc>
                  <a:txBody>
                    <a:bodyPr/>
                    <a:lstStyle/>
                    <a:p>
                      <a:r>
                        <a:rPr lang="en-US" sz="1300" dirty="0"/>
                        <a:t>Your plan premium + $12.30</a:t>
                      </a:r>
                      <a:endParaRPr lang="en-US" sz="1300" b="1" dirty="0"/>
                    </a:p>
                  </a:txBody>
                  <a:tcPr/>
                </a:tc>
                <a:extLst>
                  <a:ext uri="{0D108BD9-81ED-4DB2-BD59-A6C34878D82A}">
                    <a16:rowId xmlns:a16="http://schemas.microsoft.com/office/drawing/2014/main" val="10002"/>
                  </a:ext>
                </a:extLst>
              </a:tr>
              <a:tr h="572730">
                <a:tc>
                  <a:txBody>
                    <a:bodyPr/>
                    <a:lstStyle/>
                    <a:p>
                      <a:r>
                        <a:rPr lang="en-US" sz="1300" dirty="0"/>
                        <a:t>Individuals with a MAGI above $111,000 up to $138,000 </a:t>
                      </a:r>
                    </a:p>
                    <a:p>
                      <a:r>
                        <a:rPr lang="en-US" sz="1300" dirty="0"/>
                        <a:t>Married couples with a MAGI above $222,000 up to $276,000</a:t>
                      </a:r>
                      <a:endParaRPr lang="en-US" sz="1300" b="1" dirty="0"/>
                    </a:p>
                  </a:txBody>
                  <a:tcPr/>
                </a:tc>
                <a:tc>
                  <a:txBody>
                    <a:bodyPr/>
                    <a:lstStyle/>
                    <a:p>
                      <a:r>
                        <a:rPr lang="en-US" sz="1300" dirty="0"/>
                        <a:t>Standard premium </a:t>
                      </a:r>
                    </a:p>
                    <a:p>
                      <a:r>
                        <a:rPr lang="en-US" sz="1300" dirty="0"/>
                        <a:t>+ $148.50</a:t>
                      </a:r>
                      <a:endParaRPr lang="en-US" sz="1300" b="1" dirty="0"/>
                    </a:p>
                    <a:p>
                      <a:endParaRPr lang="en-US" sz="1300" b="1" dirty="0"/>
                    </a:p>
                  </a:txBody>
                  <a:tcPr/>
                </a:tc>
                <a:tc>
                  <a:txBody>
                    <a:bodyPr/>
                    <a:lstStyle/>
                    <a:p>
                      <a:r>
                        <a:rPr lang="en-US" sz="1300" dirty="0"/>
                        <a:t>Your plan premium + $31.80</a:t>
                      </a:r>
                      <a:endParaRPr lang="en-US" sz="1300" b="1" dirty="0"/>
                    </a:p>
                  </a:txBody>
                  <a:tcPr/>
                </a:tc>
                <a:extLst>
                  <a:ext uri="{0D108BD9-81ED-4DB2-BD59-A6C34878D82A}">
                    <a16:rowId xmlns:a16="http://schemas.microsoft.com/office/drawing/2014/main" val="10003"/>
                  </a:ext>
                </a:extLst>
              </a:tr>
              <a:tr h="553206">
                <a:tc>
                  <a:txBody>
                    <a:bodyPr/>
                    <a:lstStyle/>
                    <a:p>
                      <a:r>
                        <a:rPr lang="en-US" sz="1300" dirty="0"/>
                        <a:t>Individuals with a MAGI above $138,000 up to $165,000 </a:t>
                      </a:r>
                    </a:p>
                    <a:p>
                      <a:r>
                        <a:rPr lang="en-US" sz="1300" dirty="0"/>
                        <a:t>Married couples with a MAGI above $276,000 up to $330,000</a:t>
                      </a:r>
                      <a:endParaRPr lang="en-US" sz="1300" b="1" dirty="0"/>
                    </a:p>
                  </a:txBody>
                  <a:tcPr/>
                </a:tc>
                <a:tc>
                  <a:txBody>
                    <a:bodyPr/>
                    <a:lstStyle/>
                    <a:p>
                      <a:r>
                        <a:rPr lang="en-US" sz="1300" dirty="0"/>
                        <a:t>Standard premium </a:t>
                      </a:r>
                    </a:p>
                    <a:p>
                      <a:r>
                        <a:rPr lang="en-US" sz="1300" dirty="0"/>
                        <a:t>+ $237.60</a:t>
                      </a:r>
                      <a:endParaRPr lang="en-US" sz="1300" b="1" dirty="0"/>
                    </a:p>
                    <a:p>
                      <a:endParaRPr lang="en-US" sz="1300" b="1" dirty="0"/>
                    </a:p>
                  </a:txBody>
                  <a:tcPr/>
                </a:tc>
                <a:tc>
                  <a:txBody>
                    <a:bodyPr/>
                    <a:lstStyle/>
                    <a:p>
                      <a:r>
                        <a:rPr lang="en-US" sz="1300" dirty="0"/>
                        <a:t>Your plan premium + $51.20</a:t>
                      </a:r>
                      <a:endParaRPr lang="en-US" sz="1300" b="1" dirty="0"/>
                    </a:p>
                  </a:txBody>
                  <a:tcPr/>
                </a:tc>
                <a:extLst>
                  <a:ext uri="{0D108BD9-81ED-4DB2-BD59-A6C34878D82A}">
                    <a16:rowId xmlns:a16="http://schemas.microsoft.com/office/drawing/2014/main" val="10004"/>
                  </a:ext>
                </a:extLst>
              </a:tr>
              <a:tr h="605273">
                <a:tc>
                  <a:txBody>
                    <a:bodyPr/>
                    <a:lstStyle/>
                    <a:p>
                      <a:r>
                        <a:rPr lang="en-US" sz="1300" dirty="0"/>
                        <a:t>Individuals with a MAGI above $165,000 up to $500,000</a:t>
                      </a:r>
                    </a:p>
                    <a:p>
                      <a:r>
                        <a:rPr lang="en-US" sz="1300" dirty="0"/>
                        <a:t>Married couples with a MAGI above $330,000 up to $750,000</a:t>
                      </a:r>
                    </a:p>
                  </a:txBody>
                  <a:tcPr/>
                </a:tc>
                <a:tc>
                  <a:txBody>
                    <a:bodyPr/>
                    <a:lstStyle/>
                    <a:p>
                      <a:r>
                        <a:rPr lang="en-US" sz="1300" dirty="0"/>
                        <a:t>Standard premium </a:t>
                      </a:r>
                    </a:p>
                    <a:p>
                      <a:r>
                        <a:rPr lang="en-US" sz="1300" dirty="0"/>
                        <a:t>+ $326.70</a:t>
                      </a:r>
                      <a:endParaRPr lang="en-US" sz="1300" b="1" dirty="0"/>
                    </a:p>
                  </a:txBody>
                  <a:tcPr/>
                </a:tc>
                <a:tc>
                  <a:txBody>
                    <a:bodyPr/>
                    <a:lstStyle/>
                    <a:p>
                      <a:r>
                        <a:rPr lang="en-US" sz="1300" dirty="0"/>
                        <a:t>Your plan premium + $70.70</a:t>
                      </a:r>
                    </a:p>
                  </a:txBody>
                  <a:tcPr/>
                </a:tc>
                <a:extLst>
                  <a:ext uri="{0D108BD9-81ED-4DB2-BD59-A6C34878D82A}">
                    <a16:rowId xmlns:a16="http://schemas.microsoft.com/office/drawing/2014/main" val="10005"/>
                  </a:ext>
                </a:extLst>
              </a:tr>
              <a:tr h="654084">
                <a:tc>
                  <a:txBody>
                    <a:bodyPr/>
                    <a:lstStyle/>
                    <a:p>
                      <a:r>
                        <a:rPr lang="en-US" sz="1300" b="0" dirty="0"/>
                        <a:t>Individuals</a:t>
                      </a:r>
                      <a:r>
                        <a:rPr lang="en-US" sz="1300" b="0" baseline="0" dirty="0"/>
                        <a:t> with a MAGI equal to or greater than $500,000</a:t>
                      </a:r>
                    </a:p>
                    <a:p>
                      <a:r>
                        <a:rPr lang="en-US" sz="1300" b="0" baseline="0" dirty="0"/>
                        <a:t>Married couples with a MAGI equal to or greater than $750,000</a:t>
                      </a:r>
                      <a:endParaRPr lang="en-US" sz="1300" b="0" dirty="0"/>
                    </a:p>
                  </a:txBody>
                  <a:tcPr/>
                </a:tc>
                <a:tc>
                  <a:txBody>
                    <a:bodyPr/>
                    <a:lstStyle/>
                    <a:p>
                      <a:r>
                        <a:rPr lang="en-US" sz="1300" dirty="0"/>
                        <a:t>Standard premium </a:t>
                      </a:r>
                    </a:p>
                    <a:p>
                      <a:r>
                        <a:rPr lang="en-US" sz="1300" dirty="0"/>
                        <a:t>+ $356.40</a:t>
                      </a:r>
                      <a:endParaRPr lang="en-US" sz="1300" b="1" dirty="0"/>
                    </a:p>
                    <a:p>
                      <a:endParaRPr lang="en-US" sz="13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Your</a:t>
                      </a:r>
                      <a:r>
                        <a:rPr lang="en-US" sz="1300" b="0" baseline="0" dirty="0"/>
                        <a:t> plan premium + $77.10</a:t>
                      </a:r>
                      <a:endParaRPr lang="en-US" sz="1300" b="0" dirty="0"/>
                    </a:p>
                    <a:p>
                      <a:endParaRPr lang="en-US" sz="13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6614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0" y="0"/>
            <a:ext cx="9144000" cy="1325563"/>
          </a:xfrm>
        </p:spPr>
        <p:txBody>
          <a:bodyPr/>
          <a:lstStyle/>
          <a:p>
            <a:r>
              <a:rPr lang="en-US" dirty="0"/>
              <a:t>Social Security Website</a:t>
            </a:r>
          </a:p>
        </p:txBody>
      </p:sp>
      <p:pic>
        <p:nvPicPr>
          <p:cNvPr id="7" name="Content Placeholder 6" descr="Social Security website home page. The Social Security is accessible from a computer, tablet, or smartphone, and is a valuable resource of information about all of Social Security’s programs. We encourage you to use our online retirement planning tools to help you plan for a secure financial future."/>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58722" y="0"/>
            <a:ext cx="9261444" cy="6995769"/>
          </a:xfrm>
          <a:prstGeom prst="rect">
            <a:avLst/>
          </a:prstGeom>
        </p:spPr>
      </p:pic>
    </p:spTree>
    <p:extLst>
      <p:ext uri="{BB962C8B-B14F-4D97-AF65-F5344CB8AC3E}">
        <p14:creationId xmlns:p14="http://schemas.microsoft.com/office/powerpoint/2010/main" val="193945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762000"/>
          </a:xfrm>
        </p:spPr>
        <p:txBody>
          <a:bodyPr/>
          <a:lstStyle/>
          <a:p>
            <a:pPr lvl="0"/>
            <a:r>
              <a:rPr lang="en-US" altLang="en-US" sz="4800" b="0" i="1" dirty="0">
                <a:solidFill>
                  <a:srgbClr val="D12229"/>
                </a:solidFill>
                <a:latin typeface="Georgia" panose="02040502050405020303" pitchFamily="18" charset="0"/>
              </a:rPr>
              <a:t>my</a:t>
            </a:r>
            <a:r>
              <a:rPr lang="en-US" altLang="en-US" sz="4800" b="0" i="1" dirty="0">
                <a:solidFill>
                  <a:srgbClr val="002060"/>
                </a:solidFill>
                <a:latin typeface="Georgia" panose="02040502050405020303" pitchFamily="18" charset="0"/>
              </a:rPr>
              <a:t> </a:t>
            </a:r>
            <a:r>
              <a:rPr lang="en-US" altLang="en-US" sz="4800" b="0" dirty="0">
                <a:solidFill>
                  <a:srgbClr val="0054A6"/>
                </a:solidFill>
                <a:latin typeface="Georgia" panose="02040502050405020303" pitchFamily="18" charset="0"/>
              </a:rPr>
              <a:t>Social Security</a:t>
            </a:r>
            <a:endParaRPr lang="en-US" dirty="0"/>
          </a:p>
        </p:txBody>
      </p:sp>
      <p:pic>
        <p:nvPicPr>
          <p:cNvPr id="11" name="Content Placeholder 10" descr="Create your personal my Social Security account today. my Social Security is a convenient and secure suite of services designed to put you in control of your personal Social Security information, as well as help you manage your benefits when you are ready."/>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83256" y="972738"/>
            <a:ext cx="8731940" cy="4285062"/>
          </a:xfrm>
          <a:prstGeom prst="rect">
            <a:avLst/>
          </a:prstGeom>
        </p:spPr>
      </p:pic>
      <p:sp>
        <p:nvSpPr>
          <p:cNvPr id="10" name="Content Placeholder 9"/>
          <p:cNvSpPr>
            <a:spLocks noGrp="1"/>
          </p:cNvSpPr>
          <p:nvPr>
            <p:ph sz="quarter" idx="11"/>
          </p:nvPr>
        </p:nvSpPr>
        <p:spPr>
          <a:xfrm>
            <a:off x="0" y="5151120"/>
            <a:ext cx="9144000" cy="578074"/>
          </a:xfrm>
        </p:spPr>
        <p:txBody>
          <a:bodyPr/>
          <a:lstStyle/>
          <a:p>
            <a:pPr marL="0" indent="0" algn="ctr">
              <a:buNone/>
            </a:pPr>
            <a:r>
              <a:rPr lang="en-US" altLang="en-US" b="1" dirty="0">
                <a:solidFill>
                  <a:srgbClr val="FFFFFF"/>
                </a:solidFill>
                <a:hlinkClick r:id="rId4"/>
              </a:rPr>
              <a:t>ssa.gov/</a:t>
            </a:r>
            <a:r>
              <a:rPr lang="en-US" altLang="en-US" b="1" dirty="0" err="1">
                <a:solidFill>
                  <a:srgbClr val="FFFFFF"/>
                </a:solidFill>
                <a:hlinkClick r:id="rId4"/>
              </a:rPr>
              <a:t>myaccount</a:t>
            </a:r>
            <a:endParaRPr lang="en-US" altLang="en-US" b="1" dirty="0">
              <a:solidFill>
                <a:srgbClr val="FFFFFF"/>
              </a:solidFill>
            </a:endParaRPr>
          </a:p>
          <a:p>
            <a:pPr marL="0" indent="0">
              <a:buNone/>
            </a:pPr>
            <a:endParaRPr lang="en-US" dirty="0"/>
          </a:p>
        </p:txBody>
      </p:sp>
    </p:spTree>
    <p:extLst>
      <p:ext uri="{BB962C8B-B14F-4D97-AF65-F5344CB8AC3E}">
        <p14:creationId xmlns:p14="http://schemas.microsoft.com/office/powerpoint/2010/main" val="24436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3135" y="3624874"/>
            <a:ext cx="216217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quot;  &quot;"/>
          <p:cNvPicPr>
            <a:picLocks noChangeAspect="1"/>
          </p:cNvPicPr>
          <p:nvPr/>
        </p:nvPicPr>
        <p:blipFill rotWithShape="1">
          <a:blip r:embed="rId4"/>
          <a:srcRect l="65029" b="56430"/>
          <a:stretch/>
        </p:blipFill>
        <p:spPr>
          <a:xfrm>
            <a:off x="5629952" y="1006392"/>
            <a:ext cx="2786540" cy="2050624"/>
          </a:xfrm>
          <a:prstGeom prst="rect">
            <a:avLst/>
          </a:prstGeom>
        </p:spPr>
      </p:pic>
      <p:sp>
        <p:nvSpPr>
          <p:cNvPr id="7" name="Title 6"/>
          <p:cNvSpPr>
            <a:spLocks noGrp="1"/>
          </p:cNvSpPr>
          <p:nvPr>
            <p:ph type="title"/>
          </p:nvPr>
        </p:nvSpPr>
        <p:spPr>
          <a:prstGeom prst="rect">
            <a:avLst/>
          </a:prstGeom>
        </p:spPr>
        <p:txBody>
          <a:bodyPr/>
          <a:lstStyle/>
          <a:p>
            <a:pPr rtl="0" eaLnBrk="1" latinLnBrk="0" hangingPunct="1"/>
            <a:r>
              <a:rPr lang="en-US" sz="4000" b="1" kern="1200" dirty="0">
                <a:solidFill>
                  <a:srgbClr val="003366"/>
                </a:solidFill>
                <a:effectLst/>
                <a:latin typeface="Times" pitchFamily="18" charset="0"/>
                <a:ea typeface="+mn-ea"/>
                <a:cs typeface="+mn-cs"/>
              </a:rPr>
              <a:t>Did You Know?</a:t>
            </a:r>
            <a:endParaRPr lang="en-US" dirty="0"/>
          </a:p>
        </p:txBody>
      </p:sp>
      <p:sp>
        <p:nvSpPr>
          <p:cNvPr id="13" name="Content Placeholder 12"/>
          <p:cNvSpPr>
            <a:spLocks noGrp="1"/>
          </p:cNvSpPr>
          <p:nvPr>
            <p:ph sz="quarter" idx="10"/>
          </p:nvPr>
        </p:nvSpPr>
        <p:spPr>
          <a:xfrm>
            <a:off x="374648" y="1254034"/>
            <a:ext cx="5255304" cy="1871210"/>
          </a:xfrm>
        </p:spPr>
        <p:txBody>
          <a:bodyPr/>
          <a:lstStyle/>
          <a:p>
            <a:pPr marL="0" indent="0">
              <a:buNone/>
            </a:pPr>
            <a:r>
              <a:rPr lang="en-US" sz="2800" dirty="0"/>
              <a:t>There were over </a:t>
            </a:r>
            <a:r>
              <a:rPr lang="en-US" sz="2800" b="1" dirty="0"/>
              <a:t>4.7 million</a:t>
            </a:r>
            <a:r>
              <a:rPr lang="en-US" sz="2800" dirty="0"/>
              <a:t> reports of fraud, identity theft and other reports to the Federal Trade Commission in 2020.</a:t>
            </a:r>
          </a:p>
        </p:txBody>
      </p:sp>
      <p:sp>
        <p:nvSpPr>
          <p:cNvPr id="14" name="Content Placeholder 13"/>
          <p:cNvSpPr>
            <a:spLocks noGrp="1"/>
          </p:cNvSpPr>
          <p:nvPr>
            <p:ph sz="quarter" idx="11"/>
          </p:nvPr>
        </p:nvSpPr>
        <p:spPr>
          <a:xfrm>
            <a:off x="4183693" y="3739019"/>
            <a:ext cx="4556235" cy="1968144"/>
          </a:xfrm>
        </p:spPr>
        <p:txBody>
          <a:bodyPr/>
          <a:lstStyle/>
          <a:p>
            <a:pPr marL="0" indent="0">
              <a:buNone/>
            </a:pPr>
            <a:r>
              <a:rPr lang="en-US" sz="2800" b="1" dirty="0"/>
              <a:t>1 in 5 people </a:t>
            </a:r>
            <a:r>
              <a:rPr lang="en-US" sz="2800" dirty="0"/>
              <a:t>lost money in imposter scams in 2020, totaling </a:t>
            </a:r>
            <a:r>
              <a:rPr lang="en-US" sz="2800" b="1" dirty="0"/>
              <a:t>$1,190 million.</a:t>
            </a:r>
            <a:endParaRPr lang="en-US" sz="2800" dirty="0"/>
          </a:p>
        </p:txBody>
      </p:sp>
    </p:spTree>
    <p:extLst>
      <p:ext uri="{BB962C8B-B14F-4D97-AF65-F5344CB8AC3E}">
        <p14:creationId xmlns:p14="http://schemas.microsoft.com/office/powerpoint/2010/main" val="9104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05198"/>
            <a:ext cx="9144000" cy="695468"/>
          </a:xfrm>
        </p:spPr>
        <p:txBody>
          <a:bodyPr/>
          <a:lstStyle/>
          <a:p>
            <a:pPr lvl="0"/>
            <a:r>
              <a:rPr lang="en-US" altLang="en-US" sz="3600" dirty="0">
                <a:solidFill>
                  <a:srgbClr val="002060"/>
                </a:solidFill>
                <a:cs typeface="Times New Roman" panose="02020603050405020304" pitchFamily="18" charset="0"/>
              </a:rPr>
              <a:t>How to Open a </a:t>
            </a: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altLang="en-US" sz="3600" dirty="0">
                <a:solidFill>
                  <a:srgbClr val="002060"/>
                </a:solidFill>
                <a:cs typeface="Times New Roman" panose="02020603050405020304" pitchFamily="18" charset="0"/>
              </a:rPr>
              <a:t>Account</a:t>
            </a:r>
            <a:endParaRPr lang="en-US" dirty="0"/>
          </a:p>
        </p:txBody>
      </p:sp>
      <p:sp>
        <p:nvSpPr>
          <p:cNvPr id="6" name="Content Placeholder 5"/>
          <p:cNvSpPr>
            <a:spLocks noGrp="1"/>
          </p:cNvSpPr>
          <p:nvPr>
            <p:ph sz="quarter" idx="10"/>
          </p:nvPr>
        </p:nvSpPr>
        <p:spPr>
          <a:xfrm>
            <a:off x="184136" y="1953688"/>
            <a:ext cx="8862882" cy="3798952"/>
          </a:xfrm>
        </p:spPr>
        <p:txBody>
          <a:bodyPr/>
          <a:lstStyle/>
          <a:p>
            <a:pPr marL="514350" indent="-514350">
              <a:spcBef>
                <a:spcPts val="1200"/>
              </a:spcBef>
              <a:buClr>
                <a:srgbClr val="002060"/>
              </a:buClr>
              <a:buFont typeface="+mj-lt"/>
              <a:buAutoNum type="arabicPeriod"/>
            </a:pPr>
            <a:r>
              <a:rPr lang="en-US" altLang="en-US" sz="2800" dirty="0">
                <a:solidFill>
                  <a:srgbClr val="002060"/>
                </a:solidFill>
                <a:cs typeface="Times New Roman" panose="02020603050405020304" pitchFamily="18" charset="0"/>
              </a:rPr>
              <a:t>Visit ssa.gov/</a:t>
            </a:r>
            <a:r>
              <a:rPr lang="en-US" altLang="en-US" sz="2800" dirty="0" err="1">
                <a:solidFill>
                  <a:srgbClr val="002060"/>
                </a:solidFill>
                <a:cs typeface="Times New Roman" panose="02020603050405020304" pitchFamily="18" charset="0"/>
              </a:rPr>
              <a:t>myaccount</a:t>
            </a:r>
            <a:endParaRPr lang="en-US" altLang="en-US" sz="2800" dirty="0">
              <a:solidFill>
                <a:srgbClr val="002060"/>
              </a:solidFill>
              <a:cs typeface="Times New Roman" panose="02020603050405020304" pitchFamily="18" charset="0"/>
            </a:endParaRPr>
          </a:p>
          <a:p>
            <a:pPr marL="514350" indent="-514350">
              <a:spcBef>
                <a:spcPts val="1200"/>
              </a:spcBef>
              <a:buClr>
                <a:srgbClr val="002060"/>
              </a:buClr>
              <a:buFont typeface="+mj-lt"/>
              <a:buAutoNum type="arabicPeriod"/>
            </a:pPr>
            <a:r>
              <a:rPr lang="en-US" altLang="en-US" sz="2800" dirty="0">
                <a:solidFill>
                  <a:srgbClr val="002060"/>
                </a:solidFill>
                <a:cs typeface="Times New Roman" panose="02020603050405020304" pitchFamily="18" charset="0"/>
              </a:rPr>
              <a:t>Select: “Sign In or Create an Account”</a:t>
            </a:r>
          </a:p>
          <a:p>
            <a:pPr marL="514350" indent="-514350">
              <a:spcBef>
                <a:spcPts val="1200"/>
              </a:spcBef>
              <a:buClr>
                <a:srgbClr val="002060"/>
              </a:buClr>
              <a:buFont typeface="+mj-lt"/>
              <a:buAutoNum type="arabicPeriod"/>
            </a:pPr>
            <a:r>
              <a:rPr lang="en-US" altLang="en-US" sz="2800" dirty="0">
                <a:solidFill>
                  <a:srgbClr val="002060"/>
                </a:solidFill>
                <a:cs typeface="Times New Roman" panose="02020603050405020304" pitchFamily="18" charset="0"/>
              </a:rPr>
              <a:t>Provide some personal information to verify your identity (answer “out of wallet” questions) </a:t>
            </a:r>
          </a:p>
          <a:p>
            <a:pPr marL="514350" indent="-514350">
              <a:spcBef>
                <a:spcPts val="1200"/>
              </a:spcBef>
              <a:buClr>
                <a:srgbClr val="002060"/>
              </a:buClr>
              <a:buFont typeface="+mj-lt"/>
              <a:buAutoNum type="arabicPeriod"/>
            </a:pPr>
            <a:r>
              <a:rPr lang="en-US" altLang="en-US" sz="2800" dirty="0">
                <a:solidFill>
                  <a:srgbClr val="002060"/>
                </a:solidFill>
                <a:cs typeface="Times New Roman" panose="02020603050405020304" pitchFamily="18" charset="0"/>
              </a:rPr>
              <a:t>Choose a username and password</a:t>
            </a:r>
          </a:p>
          <a:p>
            <a:pPr marL="514350" indent="-514350">
              <a:spcBef>
                <a:spcPts val="1200"/>
              </a:spcBef>
              <a:buClr>
                <a:srgbClr val="002060"/>
              </a:buClr>
              <a:buFont typeface="+mj-lt"/>
              <a:buAutoNum type="arabicPeriod"/>
            </a:pPr>
            <a:r>
              <a:rPr lang="en-US" altLang="en-US" sz="2800" dirty="0">
                <a:solidFill>
                  <a:srgbClr val="002060"/>
                </a:solidFill>
                <a:cs typeface="Times New Roman" panose="02020603050405020304" pitchFamily="18" charset="0"/>
              </a:rPr>
              <a:t>Select how to receive a security code every time you access your account (text or email) </a:t>
            </a:r>
          </a:p>
          <a:p>
            <a:pPr marL="0" indent="0">
              <a:buNone/>
            </a:pPr>
            <a:endParaRPr lang="en-US" dirty="0"/>
          </a:p>
        </p:txBody>
      </p:sp>
    </p:spTree>
    <p:extLst>
      <p:ext uri="{BB962C8B-B14F-4D97-AF65-F5344CB8AC3E}">
        <p14:creationId xmlns:p14="http://schemas.microsoft.com/office/powerpoint/2010/main" val="15746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lvl="0"/>
            <a:r>
              <a:rPr lang="en-US" altLang="en-US" sz="3400" dirty="0">
                <a:cs typeface="Calibri" pitchFamily="34" charset="0"/>
              </a:rPr>
              <a:t>Fact Sheets</a:t>
            </a:r>
            <a:endParaRPr lang="en-US" sz="3400" dirty="0"/>
          </a:p>
        </p:txBody>
      </p:sp>
      <p:sp>
        <p:nvSpPr>
          <p:cNvPr id="5" name="Content Placeholder 2"/>
          <p:cNvSpPr>
            <a:spLocks noGrp="1"/>
          </p:cNvSpPr>
          <p:nvPr>
            <p:ph sz="quarter" idx="11"/>
          </p:nvPr>
        </p:nvSpPr>
        <p:spPr>
          <a:xfrm>
            <a:off x="250521" y="685800"/>
            <a:ext cx="8447165" cy="4615404"/>
          </a:xfrm>
        </p:spPr>
        <p:txBody>
          <a:bodyPr/>
          <a:lstStyle/>
          <a:p>
            <a:pPr lvl="0"/>
            <a:r>
              <a:rPr lang="en-US" sz="2000" dirty="0"/>
              <a:t>Beginning in 2021, we are providing supplemental easy-to-read fact sheets with the </a:t>
            </a:r>
            <a:r>
              <a:rPr lang="en-US" sz="2000" i="1" dirty="0"/>
              <a:t>Statement</a:t>
            </a:r>
            <a:r>
              <a:rPr lang="en-US" sz="2000" dirty="0"/>
              <a:t> to provide information needed to make informed decisions, based on a person’s age and work history.</a:t>
            </a:r>
          </a:p>
          <a:p>
            <a:pPr lvl="0"/>
            <a:r>
              <a:rPr lang="en-US" sz="2000" dirty="0"/>
              <a:t>The fact sheets include:</a:t>
            </a:r>
          </a:p>
          <a:p>
            <a:pPr lvl="1"/>
            <a:r>
              <a:rPr lang="en-US" sz="2000" dirty="0"/>
              <a:t>Four Age-related fact sheets - (Age Groups 18-48, 49-60, 61-69, and 70+) </a:t>
            </a:r>
          </a:p>
          <a:p>
            <a:pPr lvl="1"/>
            <a:r>
              <a:rPr lang="en-US" sz="2000" dirty="0"/>
              <a:t>Four Earnings-related fact sheets for:</a:t>
            </a:r>
          </a:p>
          <a:p>
            <a:pPr lvl="2"/>
            <a:r>
              <a:rPr lang="en-US" sz="2000" dirty="0"/>
              <a:t>Workers with non-covered earnings who may be subject to WEP-GPO, </a:t>
            </a:r>
          </a:p>
          <a:p>
            <a:pPr lvl="2"/>
            <a:r>
              <a:rPr lang="en-US" sz="2000" dirty="0"/>
              <a:t>Workers who are not fully insured,</a:t>
            </a:r>
          </a:p>
          <a:p>
            <a:pPr lvl="2"/>
            <a:r>
              <a:rPr lang="en-US" sz="2000" dirty="0"/>
              <a:t>Workers with an intermittent work history, and</a:t>
            </a:r>
          </a:p>
          <a:p>
            <a:pPr lvl="2"/>
            <a:r>
              <a:rPr lang="en-US" sz="2000" dirty="0"/>
              <a:t>New workers</a:t>
            </a:r>
          </a:p>
          <a:p>
            <a:pPr lvl="1"/>
            <a:r>
              <a:rPr lang="en-US" sz="2000" dirty="0"/>
              <a:t>Medicare fact sheet (ages 62+)</a:t>
            </a:r>
          </a:p>
          <a:p>
            <a:pPr marL="0" indent="0">
              <a:buNone/>
            </a:pPr>
            <a:endParaRPr lang="en-US" sz="2000" dirty="0"/>
          </a:p>
        </p:txBody>
      </p:sp>
      <p:sp>
        <p:nvSpPr>
          <p:cNvPr id="3" name="TextBox 2"/>
          <p:cNvSpPr txBox="1"/>
          <p:nvPr/>
        </p:nvSpPr>
        <p:spPr>
          <a:xfrm>
            <a:off x="0" y="5301204"/>
            <a:ext cx="9144000" cy="461665"/>
          </a:xfrm>
          <a:prstGeom prst="rect">
            <a:avLst/>
          </a:prstGeom>
          <a:noFill/>
        </p:spPr>
        <p:txBody>
          <a:bodyPr wrap="square" rtlCol="0">
            <a:spAutoFit/>
          </a:bodyPr>
          <a:lstStyle/>
          <a:p>
            <a:pPr algn="ctr"/>
            <a:r>
              <a:rPr lang="en-US" sz="2400" b="1" dirty="0"/>
              <a:t>ssa.gov/</a:t>
            </a:r>
            <a:r>
              <a:rPr lang="en-US" sz="2400" b="1" dirty="0" err="1"/>
              <a:t>myaccount</a:t>
            </a:r>
            <a:r>
              <a:rPr lang="en-US" sz="2400" b="1" dirty="0"/>
              <a:t>/statement.html</a:t>
            </a:r>
          </a:p>
        </p:txBody>
      </p:sp>
    </p:spTree>
    <p:extLst>
      <p:ext uri="{BB962C8B-B14F-4D97-AF65-F5344CB8AC3E}">
        <p14:creationId xmlns:p14="http://schemas.microsoft.com/office/powerpoint/2010/main" val="25653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8" y="1"/>
            <a:ext cx="8550876" cy="578733"/>
          </a:xfrm>
        </p:spPr>
        <p:txBody>
          <a:bodyPr/>
          <a:lstStyle/>
          <a:p>
            <a:pPr lvl="0"/>
            <a:r>
              <a:rPr lang="en-US" altLang="en-US" sz="3200" dirty="0">
                <a:solidFill>
                  <a:srgbClr val="003366"/>
                </a:solidFill>
                <a:cs typeface="Calibri" pitchFamily="34" charset="0"/>
              </a:rPr>
              <a:t>Fact Sheet for Workers Ages 49-60</a:t>
            </a:r>
            <a:endParaRPr lang="en-US" sz="3200" dirty="0"/>
          </a:p>
        </p:txBody>
      </p:sp>
      <p:pic>
        <p:nvPicPr>
          <p:cNvPr id="6" name="Content Placeholder 2" descr="Fact Sheet for Workers Ages 49-60"/>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94126" y="557952"/>
            <a:ext cx="7670689" cy="5182404"/>
          </a:xfrm>
          <a:prstGeom prst="rect">
            <a:avLst/>
          </a:prstGeom>
        </p:spPr>
      </p:pic>
    </p:spTree>
    <p:extLst>
      <p:ext uri="{BB962C8B-B14F-4D97-AF65-F5344CB8AC3E}">
        <p14:creationId xmlns:p14="http://schemas.microsoft.com/office/powerpoint/2010/main" val="37231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372858"/>
            <a:ext cx="9143998" cy="907941"/>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rPr>
              <a:t>ssa.gov/</a:t>
            </a:r>
            <a:r>
              <a:rPr lang="en-US" sz="2200" b="1" dirty="0" err="1">
                <a:solidFill>
                  <a:schemeClr val="tx1">
                    <a:lumMod val="75000"/>
                  </a:schemeClr>
                </a:solidFill>
              </a:rPr>
              <a:t>myaccount</a:t>
            </a:r>
            <a:r>
              <a:rPr lang="en-US" sz="2200" b="1" dirty="0">
                <a:solidFill>
                  <a:schemeClr val="tx1">
                    <a:lumMod val="75000"/>
                  </a:schemeClr>
                </a:solidFill>
              </a:rPr>
              <a:t>/what.html</a:t>
            </a:r>
            <a:endParaRPr lang="en-US" sz="2200" b="1" dirty="0"/>
          </a:p>
          <a:p>
            <a:pPr marL="227013" lvl="1" algn="ctr">
              <a:spcBef>
                <a:spcPts val="600"/>
              </a:spcBef>
              <a:defRPr/>
            </a:pPr>
            <a:endParaRPr lang="en-US" sz="2400" b="1" dirty="0">
              <a:solidFill>
                <a:srgbClr val="002060"/>
              </a:solidFill>
            </a:endParaRPr>
          </a:p>
        </p:txBody>
      </p:sp>
      <p:sp>
        <p:nvSpPr>
          <p:cNvPr id="3" name="Content Placeholder 2"/>
          <p:cNvSpPr>
            <a:spLocks noGrp="1"/>
          </p:cNvSpPr>
          <p:nvPr>
            <p:ph sz="quarter" idx="11"/>
          </p:nvPr>
        </p:nvSpPr>
        <p:spPr>
          <a:xfrm>
            <a:off x="198120" y="682370"/>
            <a:ext cx="8747759" cy="4815839"/>
          </a:xfrm>
        </p:spPr>
        <p:txBody>
          <a:bodyPr/>
          <a:lstStyle/>
          <a:p>
            <a:pPr marL="0" indent="0">
              <a:buNone/>
              <a:defRPr/>
            </a:pPr>
            <a:r>
              <a:rPr lang="en-US" sz="2100" dirty="0"/>
              <a:t>If you receive benefits or have Medicare, you can:</a:t>
            </a:r>
          </a:p>
          <a:p>
            <a:pPr marL="569913" lvl="1" indent="-342900">
              <a:spcBef>
                <a:spcPts val="1200"/>
              </a:spcBef>
              <a:buFont typeface="Arial" panose="020B0604020202020204" pitchFamily="34" charset="0"/>
              <a:buChar char="•"/>
              <a:defRPr/>
            </a:pPr>
            <a:r>
              <a:rPr lang="en-US" sz="1900" dirty="0"/>
              <a:t>Opt out of mailed notices for those available online;</a:t>
            </a:r>
          </a:p>
          <a:p>
            <a:pPr marL="569913" lvl="1" indent="-342900">
              <a:spcBef>
                <a:spcPts val="600"/>
              </a:spcBef>
              <a:buFont typeface="Arial" panose="020B0604020202020204" pitchFamily="34" charset="0"/>
              <a:buChar char="•"/>
              <a:defRPr/>
            </a:pPr>
            <a:r>
              <a:rPr lang="en-US" sz="1900" dirty="0"/>
              <a:t>Request a replacement Social Security card if you meet certain requirements;</a:t>
            </a:r>
          </a:p>
          <a:p>
            <a:pPr marL="569913" lvl="1" indent="-342900">
              <a:spcBef>
                <a:spcPts val="600"/>
              </a:spcBef>
              <a:buFont typeface="Arial" panose="020B0604020202020204" pitchFamily="34" charset="0"/>
              <a:buChar char="•"/>
              <a:defRPr/>
            </a:pPr>
            <a:r>
              <a:rPr lang="en-US" sz="1900" dirty="0"/>
              <a:t>Report your wages if you work and receive Disability Insurance (SSDI) and/or Supplemental Security Income (SSI) benefits;</a:t>
            </a:r>
          </a:p>
          <a:p>
            <a:pPr marL="569913" lvl="1" indent="-342900">
              <a:spcBef>
                <a:spcPts val="600"/>
              </a:spcBef>
              <a:buFont typeface="Arial" panose="020B0604020202020204" pitchFamily="34" charset="0"/>
              <a:buChar char="•"/>
              <a:defRPr/>
            </a:pPr>
            <a:r>
              <a:rPr lang="en-US" sz="1900" dirty="0"/>
              <a:t>Get a benefit verification letter as proof that you are getting benefits;</a:t>
            </a:r>
          </a:p>
          <a:p>
            <a:pPr marL="569913" lvl="1" indent="-342900">
              <a:spcBef>
                <a:spcPts val="600"/>
              </a:spcBef>
              <a:buFont typeface="Arial" panose="020B0604020202020204" pitchFamily="34" charset="0"/>
              <a:buChar char="•"/>
              <a:defRPr/>
            </a:pPr>
            <a:r>
              <a:rPr lang="en-US" sz="1900" dirty="0"/>
              <a:t>Check your benefit and payment information and your earnings record;</a:t>
            </a:r>
          </a:p>
          <a:p>
            <a:pPr marL="569913" lvl="1" indent="-342900">
              <a:spcBef>
                <a:spcPts val="600"/>
              </a:spcBef>
              <a:buFont typeface="Arial" panose="020B0604020202020204" pitchFamily="34" charset="0"/>
              <a:buChar char="•"/>
              <a:defRPr/>
            </a:pPr>
            <a:r>
              <a:rPr lang="en-US" sz="1900" dirty="0"/>
              <a:t>Change your address and phone number;</a:t>
            </a:r>
          </a:p>
          <a:p>
            <a:pPr marL="569913" lvl="1" indent="-342900">
              <a:spcBef>
                <a:spcPts val="600"/>
              </a:spcBef>
              <a:buFont typeface="Arial" panose="020B0604020202020204" pitchFamily="34" charset="0"/>
              <a:buChar char="•"/>
              <a:defRPr/>
            </a:pPr>
            <a:r>
              <a:rPr lang="en-US" sz="1900" dirty="0"/>
              <a:t>Start or change direct deposit of your benefit payment;</a:t>
            </a:r>
          </a:p>
          <a:p>
            <a:pPr marL="569913" lvl="1" indent="-342900">
              <a:spcBef>
                <a:spcPts val="600"/>
              </a:spcBef>
              <a:buFont typeface="Arial" panose="020B0604020202020204" pitchFamily="34" charset="0"/>
              <a:buChar char="•"/>
              <a:defRPr/>
            </a:pPr>
            <a:r>
              <a:rPr lang="en-US" sz="1900" dirty="0"/>
              <a:t>Submit your advance designation of representative payee request;</a:t>
            </a:r>
          </a:p>
          <a:p>
            <a:pPr marL="569913" lvl="1" indent="-342900">
              <a:spcBef>
                <a:spcPts val="600"/>
              </a:spcBef>
              <a:buFont typeface="Arial" panose="020B0604020202020204" pitchFamily="34" charset="0"/>
              <a:buChar char="•"/>
              <a:defRPr/>
            </a:pPr>
            <a:r>
              <a:rPr lang="en-US" sz="1900" dirty="0"/>
              <a:t>Request a replacement Medicare card; and</a:t>
            </a:r>
          </a:p>
          <a:p>
            <a:pPr marL="569913" lvl="1" indent="-342900">
              <a:spcBef>
                <a:spcPts val="600"/>
              </a:spcBef>
              <a:buFont typeface="Arial" panose="020B0604020202020204" pitchFamily="34" charset="0"/>
              <a:buChar char="•"/>
              <a:defRPr/>
            </a:pPr>
            <a:r>
              <a:rPr lang="en-US" sz="1900" dirty="0"/>
              <a:t>Get a replacement SSA-1099 or SSA-1042S for tax season.</a:t>
            </a:r>
          </a:p>
          <a:p>
            <a:endParaRPr lang="en-US" dirty="0"/>
          </a:p>
        </p:txBody>
      </p:sp>
      <p:sp>
        <p:nvSpPr>
          <p:cNvPr id="2" name="Title 1"/>
          <p:cNvSpPr>
            <a:spLocks noGrp="1"/>
          </p:cNvSpPr>
          <p:nvPr>
            <p:ph type="title"/>
          </p:nvPr>
        </p:nvSpPr>
        <p:spPr>
          <a:xfrm>
            <a:off x="0" y="1"/>
            <a:ext cx="9144000" cy="80772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Tree>
    <p:extLst>
      <p:ext uri="{BB962C8B-B14F-4D97-AF65-F5344CB8AC3E}">
        <p14:creationId xmlns:p14="http://schemas.microsoft.com/office/powerpoint/2010/main" val="223470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4064" y="5351456"/>
            <a:ext cx="7281948" cy="430887"/>
          </a:xfrm>
          <a:prstGeom prst="rect">
            <a:avLst/>
          </a:prstGeom>
        </p:spPr>
        <p:txBody>
          <a:bodyPr wrap="square">
            <a:spAutoFit/>
          </a:bodyPr>
          <a:lstStyle/>
          <a:p>
            <a:pPr marL="227013" lvl="1" algn="ctr">
              <a:spcBef>
                <a:spcPts val="600"/>
              </a:spcBef>
              <a:defRPr/>
            </a:pPr>
            <a:r>
              <a:rPr lang="en-US" sz="2200" b="1" dirty="0">
                <a:solidFill>
                  <a:schemeClr val="tx1">
                    <a:lumMod val="75000"/>
                  </a:schemeClr>
                </a:solidFill>
              </a:rPr>
              <a:t>ssa.gov/</a:t>
            </a:r>
            <a:r>
              <a:rPr lang="en-US" sz="2200" b="1" dirty="0" err="1">
                <a:solidFill>
                  <a:schemeClr val="tx1">
                    <a:lumMod val="75000"/>
                  </a:schemeClr>
                </a:solidFill>
              </a:rPr>
              <a:t>myaccount</a:t>
            </a:r>
            <a:r>
              <a:rPr lang="en-US" sz="2200" b="1" dirty="0">
                <a:solidFill>
                  <a:schemeClr val="tx1">
                    <a:lumMod val="75000"/>
                  </a:schemeClr>
                </a:solidFill>
              </a:rPr>
              <a:t>/what.html</a:t>
            </a:r>
          </a:p>
        </p:txBody>
      </p:sp>
      <p:sp>
        <p:nvSpPr>
          <p:cNvPr id="4" name="Content Placeholder 3"/>
          <p:cNvSpPr>
            <a:spLocks noGrp="1"/>
          </p:cNvSpPr>
          <p:nvPr>
            <p:ph sz="quarter" idx="11"/>
          </p:nvPr>
        </p:nvSpPr>
        <p:spPr>
          <a:xfrm>
            <a:off x="96253" y="687290"/>
            <a:ext cx="9047747" cy="5095053"/>
          </a:xfrm>
        </p:spPr>
        <p:txBody>
          <a:bodyPr/>
          <a:lstStyle/>
          <a:p>
            <a:pPr marL="0" indent="0">
              <a:buNone/>
              <a:defRPr/>
            </a:pPr>
            <a:r>
              <a:rPr lang="en-US" sz="2200" dirty="0"/>
              <a:t>If you do not receive benefits, you can:</a:t>
            </a:r>
          </a:p>
          <a:p>
            <a:pPr marL="800100" lvl="1" indent="-342900">
              <a:spcBef>
                <a:spcPts val="600"/>
              </a:spcBef>
              <a:buFont typeface="Arial" panose="020B0604020202020204" pitchFamily="34" charset="0"/>
              <a:buChar char="•"/>
              <a:defRPr/>
            </a:pPr>
            <a:r>
              <a:rPr lang="en-US" sz="2000" dirty="0"/>
              <a:t>View retirement benefit estimates at different ages or dates when you want to start receiving benefits;</a:t>
            </a:r>
          </a:p>
          <a:p>
            <a:pPr marL="800100" lvl="1" indent="-342900">
              <a:spcBef>
                <a:spcPts val="600"/>
              </a:spcBef>
              <a:buFont typeface="Arial" panose="020B0604020202020204" pitchFamily="34" charset="0"/>
              <a:buChar char="•"/>
              <a:defRPr/>
            </a:pPr>
            <a:r>
              <a:rPr lang="en-US" sz="2000" dirty="0"/>
              <a:t>View possible spouse’s benefits; </a:t>
            </a:r>
          </a:p>
          <a:p>
            <a:pPr marL="800100" lvl="1" indent="-342900">
              <a:spcBef>
                <a:spcPts val="600"/>
              </a:spcBef>
              <a:buFont typeface="Arial" panose="020B0604020202020204" pitchFamily="34" charset="0"/>
              <a:buChar char="•"/>
              <a:defRPr/>
            </a:pPr>
            <a:r>
              <a:rPr lang="en-US" sz="2000" dirty="0"/>
              <a:t>Request a replacement Social Security card if you meet certain requirements;</a:t>
            </a:r>
          </a:p>
          <a:p>
            <a:pPr marL="800100" lvl="1" indent="-342900">
              <a:spcBef>
                <a:spcPts val="600"/>
              </a:spcBef>
              <a:buFont typeface="Arial" panose="020B0604020202020204" pitchFamily="34" charset="0"/>
              <a:buChar char="•"/>
              <a:defRPr/>
            </a:pPr>
            <a:r>
              <a:rPr lang="en-US" sz="2000" dirty="0"/>
              <a:t>Check the status of your application or appeal;</a:t>
            </a:r>
          </a:p>
          <a:p>
            <a:pPr marL="800100" lvl="1" indent="-342900">
              <a:spcBef>
                <a:spcPts val="600"/>
              </a:spcBef>
              <a:buFont typeface="Arial" panose="020B0604020202020204" pitchFamily="34" charset="0"/>
              <a:buChar char="•"/>
              <a:defRPr/>
            </a:pPr>
            <a:r>
              <a:rPr lang="en-US" sz="2000" dirty="0"/>
              <a:t>Get a benefit verification letter as proof that you are not getting benefits;</a:t>
            </a:r>
          </a:p>
          <a:p>
            <a:pPr marL="800100" lvl="1" indent="-342900">
              <a:spcBef>
                <a:spcPts val="600"/>
              </a:spcBef>
              <a:buFont typeface="Arial" panose="020B0604020202020204" pitchFamily="34" charset="0"/>
              <a:buChar char="•"/>
              <a:defRPr/>
            </a:pPr>
            <a:r>
              <a:rPr lang="en-US" sz="2000" dirty="0"/>
              <a:t>Get your </a:t>
            </a:r>
            <a:r>
              <a:rPr lang="en-US" sz="2000" i="1" dirty="0"/>
              <a:t>Social Security Statement </a:t>
            </a:r>
            <a:r>
              <a:rPr lang="en-US" sz="2000" dirty="0"/>
              <a:t>to review:</a:t>
            </a:r>
          </a:p>
          <a:p>
            <a:pPr lvl="2">
              <a:spcBef>
                <a:spcPts val="600"/>
              </a:spcBef>
              <a:spcAft>
                <a:spcPts val="0"/>
              </a:spcAft>
              <a:buFont typeface="Helvetica" panose="020B0504020202030204" pitchFamily="34" charset="0"/>
              <a:buChar char="–"/>
              <a:defRPr/>
            </a:pPr>
            <a:r>
              <a:rPr lang="en-US" sz="2000" dirty="0"/>
              <a:t>Estimates of your future retirement, disability, and survivor benefits;</a:t>
            </a:r>
          </a:p>
          <a:p>
            <a:pPr lvl="2">
              <a:spcBef>
                <a:spcPts val="600"/>
              </a:spcBef>
              <a:spcAft>
                <a:spcPts val="0"/>
              </a:spcAft>
              <a:buFont typeface="Helvetica" panose="020B0504020202030204" pitchFamily="34" charset="0"/>
              <a:buChar char="–"/>
              <a:defRPr/>
            </a:pPr>
            <a:r>
              <a:rPr lang="en-US" sz="2000" dirty="0"/>
              <a:t>Your earnings </a:t>
            </a:r>
            <a:r>
              <a:rPr lang="en-US" sz="2000" dirty="0">
                <a:solidFill>
                  <a:srgbClr val="002060"/>
                </a:solidFill>
              </a:rPr>
              <a:t>record</a:t>
            </a:r>
            <a:r>
              <a:rPr lang="en-US" sz="2000" dirty="0"/>
              <a:t>, to verify the amounts that we posted are correct; and</a:t>
            </a:r>
          </a:p>
          <a:p>
            <a:pPr lvl="2">
              <a:spcBef>
                <a:spcPts val="600"/>
              </a:spcBef>
              <a:spcAft>
                <a:spcPts val="0"/>
              </a:spcAft>
              <a:buFont typeface="Helvetica" panose="020B0504020202030204" pitchFamily="34" charset="0"/>
              <a:buChar char="–"/>
              <a:defRPr/>
            </a:pPr>
            <a:r>
              <a:rPr lang="en-US" sz="2000" dirty="0"/>
              <a:t>The estimated Social Security and Medicare taxes you’ve paid.</a:t>
            </a:r>
          </a:p>
        </p:txBody>
      </p:sp>
      <p:sp>
        <p:nvSpPr>
          <p:cNvPr id="3" name="Title 1"/>
          <p:cNvSpPr>
            <a:spLocks noGrp="1"/>
          </p:cNvSpPr>
          <p:nvPr>
            <p:ph type="title"/>
          </p:nvPr>
        </p:nvSpPr>
        <p:spPr>
          <a:xfrm>
            <a:off x="0" y="1"/>
            <a:ext cx="9144000" cy="69743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Tree>
    <p:extLst>
      <p:ext uri="{BB962C8B-B14F-4D97-AF65-F5344CB8AC3E}">
        <p14:creationId xmlns:p14="http://schemas.microsoft.com/office/powerpoint/2010/main" val="269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0" y="5065714"/>
            <a:ext cx="9144000" cy="715962"/>
          </a:xfrm>
        </p:spPr>
        <p:txBody>
          <a:bodyPr/>
          <a:lstStyle/>
          <a:p>
            <a:pPr marL="0" lvl="0" indent="0" algn="ctr">
              <a:spcBef>
                <a:spcPts val="0"/>
              </a:spcBef>
              <a:buNone/>
            </a:pPr>
            <a:r>
              <a:rPr lang="en-US" sz="4000" dirty="0">
                <a:solidFill>
                  <a:srgbClr val="003366"/>
                </a:solidFill>
              </a:rPr>
              <a:t>@</a:t>
            </a:r>
            <a:r>
              <a:rPr lang="en-US" sz="4000" dirty="0" err="1">
                <a:solidFill>
                  <a:srgbClr val="003366"/>
                </a:solidFill>
              </a:rPr>
              <a:t>SocialSecurity</a:t>
            </a:r>
            <a:endParaRPr lang="en-US" sz="4000" dirty="0">
              <a:solidFill>
                <a:srgbClr val="003366"/>
              </a:solidFill>
            </a:endParaRPr>
          </a:p>
        </p:txBody>
      </p:sp>
      <p:pic>
        <p:nvPicPr>
          <p:cNvPr id="10" name="Picture 9" descr="YouTube&#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2665" y="3512420"/>
            <a:ext cx="1280160" cy="1280160"/>
          </a:xfrm>
          <a:prstGeom prst="rect">
            <a:avLst/>
          </a:prstGeom>
        </p:spPr>
      </p:pic>
      <p:pic>
        <p:nvPicPr>
          <p:cNvPr id="13" name="Picture 12" descr="LinkedIn&#1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4803" y="3512420"/>
            <a:ext cx="1280160" cy="1280160"/>
          </a:xfrm>
          <a:prstGeom prst="rect">
            <a:avLst/>
          </a:prstGeom>
        </p:spPr>
      </p:pic>
      <p:pic>
        <p:nvPicPr>
          <p:cNvPr id="12" name="Picture 11" descr="Instagram&#10;">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6940" y="3512420"/>
            <a:ext cx="1280160" cy="1280160"/>
          </a:xfrm>
          <a:prstGeom prst="rect">
            <a:avLst/>
          </a:prstGeom>
        </p:spPr>
      </p:pic>
      <p:pic>
        <p:nvPicPr>
          <p:cNvPr id="3" name="Picture 2" descr="Twitter&#1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63964" y="1912220"/>
            <a:ext cx="1280160" cy="1280160"/>
          </a:xfrm>
          <a:prstGeom prst="rect">
            <a:avLst/>
          </a:prstGeom>
        </p:spPr>
      </p:pic>
      <p:pic>
        <p:nvPicPr>
          <p:cNvPr id="11" name="Picture 10" descr="Facebook&#10;">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92302" y="1912220"/>
            <a:ext cx="1280160" cy="1280160"/>
          </a:xfrm>
          <a:prstGeom prst="rect">
            <a:avLst/>
          </a:prstGeom>
        </p:spPr>
      </p:pic>
      <p:sp>
        <p:nvSpPr>
          <p:cNvPr id="4" name="Title 3"/>
          <p:cNvSpPr>
            <a:spLocks noGrp="1"/>
          </p:cNvSpPr>
          <p:nvPr>
            <p:ph type="title"/>
          </p:nvPr>
        </p:nvSpPr>
        <p:spPr>
          <a:xfrm>
            <a:off x="0" y="983130"/>
            <a:ext cx="9144000" cy="721845"/>
          </a:xfrm>
        </p:spPr>
        <p:txBody>
          <a:bodyPr/>
          <a:lstStyle/>
          <a:p>
            <a:r>
              <a:rPr lang="en-US" dirty="0"/>
              <a:t>Follow Us on Social Media!</a:t>
            </a:r>
          </a:p>
        </p:txBody>
      </p:sp>
    </p:spTree>
    <p:extLst>
      <p:ext uri="{BB962C8B-B14F-4D97-AF65-F5344CB8AC3E}">
        <p14:creationId xmlns:p14="http://schemas.microsoft.com/office/powerpoint/2010/main" val="14728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uot;  &quot;"/>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1" y="0"/>
            <a:ext cx="9144000" cy="5818188"/>
          </a:xfrm>
          <a:prstGeom prst="rect">
            <a:avLst/>
          </a:prstGeom>
        </p:spPr>
      </p:pic>
      <p:sp>
        <p:nvSpPr>
          <p:cNvPr id="3" name="Title 2"/>
          <p:cNvSpPr>
            <a:spLocks noGrp="1"/>
          </p:cNvSpPr>
          <p:nvPr>
            <p:ph type="title"/>
          </p:nvPr>
        </p:nvSpPr>
        <p:spPr>
          <a:xfrm>
            <a:off x="0" y="52687"/>
            <a:ext cx="9144000" cy="800100"/>
          </a:xfrm>
        </p:spPr>
        <p:txBody>
          <a:bodyPr/>
          <a:lstStyle/>
          <a:p>
            <a:r>
              <a:rPr lang="en-US" b="1" dirty="0"/>
              <a:t>Q&amp;A Session</a:t>
            </a:r>
            <a:endParaRPr lang="en-US" dirty="0"/>
          </a:p>
        </p:txBody>
      </p:sp>
      <p:sp>
        <p:nvSpPr>
          <p:cNvPr id="2" name="TextBox 1"/>
          <p:cNvSpPr txBox="1"/>
          <p:nvPr/>
        </p:nvSpPr>
        <p:spPr>
          <a:xfrm>
            <a:off x="207818" y="2124264"/>
            <a:ext cx="3671455" cy="1569660"/>
          </a:xfrm>
          <a:prstGeom prst="rect">
            <a:avLst/>
          </a:prstGeom>
          <a:noFill/>
        </p:spPr>
        <p:txBody>
          <a:bodyPr wrap="square" rtlCol="0">
            <a:spAutoFit/>
          </a:bodyPr>
          <a:lstStyle/>
          <a:p>
            <a:r>
              <a:rPr lang="en-US" sz="1600" i="1" dirty="0"/>
              <a:t>Participation in this presentation does not constitute an endorsement by the Social Security Administration (SSA) or its employees of the organizations and information and products not provided by SSA.</a:t>
            </a:r>
            <a:endParaRPr lang="en-US" sz="1600" dirty="0"/>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5105400" y="1066800"/>
            <a:ext cx="3597677" cy="4495800"/>
          </a:xfrm>
          <a:prstGeom prst="rect">
            <a:avLst/>
          </a:prstGeom>
        </p:spPr>
      </p:pic>
      <p:sp>
        <p:nvSpPr>
          <p:cNvPr id="8" name="TextBox 7"/>
          <p:cNvSpPr txBox="1"/>
          <p:nvPr/>
        </p:nvSpPr>
        <p:spPr>
          <a:xfrm>
            <a:off x="304800" y="152400"/>
            <a:ext cx="4345912"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66"/>
                </a:solidFill>
                <a:effectLst/>
                <a:uLnTx/>
                <a:uFillTx/>
                <a:latin typeface="Helvetica"/>
                <a:ea typeface="+mn-ea"/>
                <a:cs typeface="+mn-cs"/>
              </a:rPr>
              <a:t> </a:t>
            </a:r>
            <a:r>
              <a:rPr lang="en-US" sz="3200" b="1" dirty="0">
                <a:solidFill>
                  <a:srgbClr val="003366"/>
                </a:solidFill>
                <a:latin typeface="Helvetica"/>
              </a:rPr>
              <a:t>Report scams/fraud:</a:t>
            </a:r>
            <a:endParaRPr kumimoji="0" lang="en-US" sz="32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66"/>
                </a:solidFill>
                <a:effectLst/>
                <a:uLnTx/>
                <a:uFillTx/>
                <a:latin typeface="Helvetica"/>
                <a:ea typeface="+mn-ea"/>
                <a:cs typeface="+mn-cs"/>
              </a:rPr>
              <a:t> </a:t>
            </a:r>
            <a:r>
              <a:rPr kumimoji="0" lang="en-US" sz="3200" b="1" i="0" u="sng" strike="noStrike" kern="1200" cap="none" spc="0" normalizeH="0" baseline="0" noProof="0" dirty="0">
                <a:ln>
                  <a:noFill/>
                </a:ln>
                <a:solidFill>
                  <a:srgbClr val="003366"/>
                </a:solidFill>
                <a:effectLst/>
                <a:uLnTx/>
                <a:uFillTx/>
                <a:latin typeface="Helvetica"/>
                <a:ea typeface="+mn-ea"/>
                <a:cs typeface="+mn-cs"/>
              </a:rPr>
              <a:t>oig.ssa.gov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66"/>
                </a:solidFill>
                <a:effectLst/>
                <a:uLnTx/>
                <a:uFillTx/>
                <a:latin typeface="Helvetica"/>
                <a:ea typeface="+mn-ea"/>
                <a:cs typeface="+mn-cs"/>
              </a:rPr>
              <a:t> Need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66"/>
                </a:solidFill>
                <a:effectLst/>
                <a:uLnTx/>
                <a:uFillTx/>
                <a:latin typeface="Helvetica"/>
                <a:ea typeface="+mn-ea"/>
                <a:cs typeface="+mn-cs"/>
              </a:rPr>
              <a:t> </a:t>
            </a:r>
            <a:r>
              <a:rPr kumimoji="0" lang="en-US" sz="3200" b="1" i="0" u="sng" strike="noStrike" kern="1200" cap="none" spc="0" normalizeH="0" baseline="0" noProof="0" dirty="0">
                <a:ln>
                  <a:noFill/>
                </a:ln>
                <a:solidFill>
                  <a:srgbClr val="003366"/>
                </a:solidFill>
                <a:effectLst/>
                <a:uLnTx/>
                <a:uFillTx/>
                <a:latin typeface="Helvetica"/>
                <a:ea typeface="+mn-ea"/>
                <a:cs typeface="+mn-cs"/>
              </a:rPr>
              <a:t>IdentityTheft.gov</a:t>
            </a:r>
            <a:r>
              <a:rPr kumimoji="0" lang="en-US" sz="3200" b="1" i="0" u="none" strike="noStrike" kern="1200" cap="none" spc="0" normalizeH="0" baseline="0" noProof="0" dirty="0">
                <a:ln>
                  <a:noFill/>
                </a:ln>
                <a:solidFill>
                  <a:srgbClr val="003366"/>
                </a:solidFill>
                <a:effectLst/>
                <a:uLnTx/>
                <a:uFillTx/>
                <a:latin typeface="Helvetica"/>
                <a:ea typeface="+mn-ea"/>
                <a:cs typeface="+mn-cs"/>
              </a:rPr>
              <a:t> </a:t>
            </a:r>
          </a:p>
        </p:txBody>
      </p:sp>
    </p:spTree>
    <p:extLst>
      <p:ext uri="{BB962C8B-B14F-4D97-AF65-F5344CB8AC3E}">
        <p14:creationId xmlns:p14="http://schemas.microsoft.com/office/powerpoint/2010/main" val="232305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  &quo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814113"/>
          </a:xfrm>
          <a:prstGeom prst="rect">
            <a:avLst/>
          </a:prstGeom>
        </p:spPr>
      </p:pic>
      <p:sp>
        <p:nvSpPr>
          <p:cNvPr id="4" name="Title 3"/>
          <p:cNvSpPr>
            <a:spLocks noGrp="1"/>
          </p:cNvSpPr>
          <p:nvPr>
            <p:ph type="title"/>
          </p:nvPr>
        </p:nvSpPr>
        <p:spPr>
          <a:xfrm>
            <a:off x="321425" y="0"/>
            <a:ext cx="5760720" cy="1325563"/>
          </a:xfrm>
        </p:spPr>
        <p:txBody>
          <a:bodyPr/>
          <a:lstStyle/>
          <a:p>
            <a:pPr algn="l"/>
            <a:r>
              <a:rPr lang="en-US" dirty="0"/>
              <a:t>We Wouldn’t Miss Your Retirement Party</a:t>
            </a:r>
          </a:p>
        </p:txBody>
      </p:sp>
      <p:sp>
        <p:nvSpPr>
          <p:cNvPr id="3" name="TextBox 2"/>
          <p:cNvSpPr txBox="1"/>
          <p:nvPr/>
        </p:nvSpPr>
        <p:spPr>
          <a:xfrm>
            <a:off x="1517072" y="4655255"/>
            <a:ext cx="6109855" cy="646331"/>
          </a:xfrm>
          <a:prstGeom prst="rect">
            <a:avLst/>
          </a:prstGeom>
          <a:solidFill>
            <a:srgbClr val="C2D2DC"/>
          </a:solidFill>
          <a:ln>
            <a:solidFill>
              <a:schemeClr val="tx1"/>
            </a:solidFill>
          </a:ln>
        </p:spPr>
        <p:txBody>
          <a:bodyPr wrap="square" rtlCol="0">
            <a:spAutoFit/>
          </a:bodyPr>
          <a:lstStyle/>
          <a:p>
            <a:r>
              <a:rPr lang="en-US" i="1" dirty="0"/>
              <a:t>Information contained in this presentation is subject to changes in legislation, policies, or procedures</a:t>
            </a:r>
            <a:endParaRPr lang="en-US" dirty="0"/>
          </a:p>
        </p:txBody>
      </p:sp>
    </p:spTree>
    <p:extLst>
      <p:ext uri="{BB962C8B-B14F-4D97-AF65-F5344CB8AC3E}">
        <p14:creationId xmlns:p14="http://schemas.microsoft.com/office/powerpoint/2010/main" val="5175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95266"/>
            <a:ext cx="9144000" cy="461665"/>
          </a:xfrm>
          <a:prstGeom prst="rect">
            <a:avLst/>
          </a:prstGeom>
        </p:spPr>
        <p:txBody>
          <a:bodyPr wrap="square">
            <a:spAutoFit/>
          </a:bodyPr>
          <a:lstStyle/>
          <a:p>
            <a:pPr algn="ctr"/>
            <a:r>
              <a:rPr lang="en-US" sz="2400" b="1" dirty="0">
                <a:solidFill>
                  <a:schemeClr val="tx1">
                    <a:lumMod val="75000"/>
                  </a:schemeClr>
                </a:solidFill>
              </a:rPr>
              <a:t>ssa.gov/planners/credits.html</a:t>
            </a:r>
          </a:p>
        </p:txBody>
      </p:sp>
      <p:sp>
        <p:nvSpPr>
          <p:cNvPr id="4" name="Rectangle 3"/>
          <p:cNvSpPr/>
          <p:nvPr/>
        </p:nvSpPr>
        <p:spPr>
          <a:xfrm>
            <a:off x="0" y="4749294"/>
            <a:ext cx="9137275" cy="430887"/>
          </a:xfrm>
          <a:prstGeom prst="rect">
            <a:avLst/>
          </a:prstGeom>
        </p:spPr>
        <p:txBody>
          <a:bodyPr wrap="square">
            <a:spAutoFit/>
          </a:bodyPr>
          <a:lstStyle/>
          <a:p>
            <a:pPr algn="ctr">
              <a:spcBef>
                <a:spcPts val="1200"/>
              </a:spcBef>
              <a:buClr>
                <a:srgbClr val="002060"/>
              </a:buClr>
              <a:defRPr/>
            </a:pPr>
            <a:r>
              <a:rPr lang="en-US" altLang="en-US" sz="2200" b="1" i="1" dirty="0">
                <a:solidFill>
                  <a:srgbClr val="002060"/>
                </a:solidFill>
              </a:rPr>
              <a:t>Note: To earn 4 credits in 2021, you must earn at least $5,880.  </a:t>
            </a:r>
          </a:p>
        </p:txBody>
      </p:sp>
      <p:sp>
        <p:nvSpPr>
          <p:cNvPr id="3" name="Content Placeholder 2"/>
          <p:cNvSpPr>
            <a:spLocks noGrp="1"/>
          </p:cNvSpPr>
          <p:nvPr>
            <p:ph sz="quarter" idx="10"/>
          </p:nvPr>
        </p:nvSpPr>
        <p:spPr>
          <a:xfrm>
            <a:off x="581891" y="1731525"/>
            <a:ext cx="8229600" cy="3017769"/>
          </a:xfrm>
        </p:spPr>
        <p:txBody>
          <a:bodyPr/>
          <a:lstStyle/>
          <a:p>
            <a:pPr>
              <a:spcBef>
                <a:spcPts val="1200"/>
              </a:spcBef>
              <a:buClr>
                <a:srgbClr val="002060"/>
              </a:buClr>
              <a:defRPr/>
            </a:pPr>
            <a:r>
              <a:rPr lang="en-US" altLang="en-US" sz="2700" dirty="0">
                <a:solidFill>
                  <a:srgbClr val="002060"/>
                </a:solidFill>
              </a:rPr>
              <a:t>By earning “credits” when you work and pay Social Security taxes</a:t>
            </a:r>
          </a:p>
          <a:p>
            <a:pPr>
              <a:spcBef>
                <a:spcPts val="1200"/>
              </a:spcBef>
              <a:buClr>
                <a:srgbClr val="002060"/>
              </a:buClr>
              <a:defRPr/>
            </a:pPr>
            <a:r>
              <a:rPr lang="en-US" altLang="en-US" sz="2700" dirty="0">
                <a:solidFill>
                  <a:srgbClr val="002060"/>
                </a:solidFill>
              </a:rPr>
              <a:t>You need 40 credits (10 years of work) and you must be 62 or older</a:t>
            </a:r>
          </a:p>
          <a:p>
            <a:pPr>
              <a:spcBef>
                <a:spcPts val="1200"/>
              </a:spcBef>
              <a:buClr>
                <a:srgbClr val="002060"/>
              </a:buClr>
              <a:defRPr/>
            </a:pPr>
            <a:r>
              <a:rPr lang="en-US" altLang="en-US" sz="2700" dirty="0">
                <a:solidFill>
                  <a:srgbClr val="002060"/>
                </a:solidFill>
              </a:rPr>
              <a:t>Each $1,470 in earnings gives you one credit</a:t>
            </a:r>
          </a:p>
          <a:p>
            <a:pPr>
              <a:spcBef>
                <a:spcPts val="1200"/>
              </a:spcBef>
              <a:buClr>
                <a:srgbClr val="002060"/>
              </a:buClr>
              <a:defRPr/>
            </a:pPr>
            <a:r>
              <a:rPr lang="en-US" altLang="en-US" sz="2700" dirty="0">
                <a:solidFill>
                  <a:srgbClr val="002060"/>
                </a:solidFill>
              </a:rPr>
              <a:t>You can earn a maximum of 4 credits per year</a:t>
            </a:r>
          </a:p>
        </p:txBody>
      </p:sp>
      <p:sp>
        <p:nvSpPr>
          <p:cNvPr id="2" name="Title 1"/>
          <p:cNvSpPr>
            <a:spLocks noGrp="1"/>
          </p:cNvSpPr>
          <p:nvPr>
            <p:ph type="title"/>
          </p:nvPr>
        </p:nvSpPr>
        <p:spPr>
          <a:xfrm>
            <a:off x="0" y="1109389"/>
            <a:ext cx="9144000" cy="622136"/>
          </a:xfrm>
        </p:spPr>
        <p:txBody>
          <a:bodyPr/>
          <a:lstStyle/>
          <a:p>
            <a:pPr lvl="0"/>
            <a:r>
              <a:rPr lang="en-US" altLang="en-US" sz="3400" dirty="0">
                <a:solidFill>
                  <a:srgbClr val="002060"/>
                </a:solidFill>
                <a:latin typeface="Times New Roman" panose="02020603050405020304" pitchFamily="18" charset="0"/>
              </a:rPr>
              <a:t>How Do You Qualify for Retirement Benefits?</a:t>
            </a:r>
            <a:endParaRPr lang="en-US" sz="3400" dirty="0"/>
          </a:p>
        </p:txBody>
      </p:sp>
    </p:spTree>
    <p:extLst>
      <p:ext uri="{BB962C8B-B14F-4D97-AF65-F5344CB8AC3E}">
        <p14:creationId xmlns:p14="http://schemas.microsoft.com/office/powerpoint/2010/main" val="278305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656"/>
            <a:ext cx="9144000" cy="534588"/>
          </a:xfrm>
        </p:spPr>
        <p:txBody>
          <a:bodyPr/>
          <a:lstStyle/>
          <a:p>
            <a:r>
              <a:rPr lang="en-US" altLang="en-US" sz="3600" dirty="0">
                <a:solidFill>
                  <a:srgbClr val="002060"/>
                </a:solidFill>
                <a:latin typeface="Times New Roman" panose="02020603050405020304" pitchFamily="18" charset="0"/>
                <a:cs typeface="Times New Roman" panose="02020603050405020304" pitchFamily="18" charset="0"/>
              </a:rPr>
              <a:t>How Social Security Determines Your Benefit</a:t>
            </a:r>
            <a:endParaRPr lang="en-US" sz="3600" dirty="0"/>
          </a:p>
        </p:txBody>
      </p:sp>
      <p:sp>
        <p:nvSpPr>
          <p:cNvPr id="3" name="Content Placeholder 2"/>
          <p:cNvSpPr>
            <a:spLocks noGrp="1"/>
          </p:cNvSpPr>
          <p:nvPr>
            <p:ph sz="quarter" idx="10"/>
          </p:nvPr>
        </p:nvSpPr>
        <p:spPr>
          <a:xfrm>
            <a:off x="489331" y="1643974"/>
            <a:ext cx="8165338" cy="4077954"/>
          </a:xfrm>
        </p:spPr>
        <p:txBody>
          <a:bodyPr/>
          <a:lstStyle/>
          <a:p>
            <a:pPr marL="0" lvl="0" indent="0" algn="ctr">
              <a:spcBef>
                <a:spcPts val="0"/>
              </a:spcBef>
              <a:buNone/>
              <a:tabLst>
                <a:tab pos="685800" algn="l"/>
                <a:tab pos="1828800" algn="l"/>
              </a:tabLst>
              <a:defRPr/>
            </a:pPr>
            <a:r>
              <a:rPr lang="en-US" sz="2800" dirty="0">
                <a:solidFill>
                  <a:srgbClr val="002060"/>
                </a:solidFill>
              </a:rPr>
              <a:t>Benefits are based on earnings</a:t>
            </a:r>
          </a:p>
          <a:p>
            <a:pPr marL="0" lvl="0" indent="0">
              <a:spcBef>
                <a:spcPts val="1200"/>
              </a:spcBef>
              <a:buClr>
                <a:srgbClr val="002060"/>
              </a:buClr>
              <a:buNone/>
              <a:tabLst>
                <a:tab pos="1379538" algn="l"/>
                <a:tab pos="1828800" algn="l"/>
              </a:tabLst>
              <a:defRPr/>
            </a:pPr>
            <a:r>
              <a:rPr lang="en-US" sz="2600" dirty="0">
                <a:solidFill>
                  <a:srgbClr val="002060"/>
                </a:solidFill>
              </a:rPr>
              <a:t>Step 1 - Your wages are adjusted for changes in wage levels over time</a:t>
            </a:r>
          </a:p>
          <a:p>
            <a:pPr marL="0" lvl="0" indent="0">
              <a:spcBef>
                <a:spcPts val="1200"/>
              </a:spcBef>
              <a:buClr>
                <a:srgbClr val="002060"/>
              </a:buClr>
              <a:buNone/>
              <a:tabLst>
                <a:tab pos="1379538" algn="l"/>
                <a:tab pos="1828800" algn="l"/>
              </a:tabLst>
              <a:defRPr/>
            </a:pPr>
            <a:r>
              <a:rPr lang="en-US" sz="2600" dirty="0">
                <a:solidFill>
                  <a:srgbClr val="002060"/>
                </a:solidFill>
              </a:rPr>
              <a:t>Step 2 - Find the monthly average of your 35 highest earnings years</a:t>
            </a:r>
          </a:p>
          <a:p>
            <a:pPr marL="0" lvl="0" indent="0">
              <a:spcBef>
                <a:spcPts val="1200"/>
              </a:spcBef>
              <a:buClr>
                <a:srgbClr val="002060"/>
              </a:buClr>
              <a:buNone/>
              <a:tabLst>
                <a:tab pos="685800" algn="l"/>
                <a:tab pos="1828800" algn="l"/>
              </a:tabLst>
              <a:defRPr/>
            </a:pPr>
            <a:r>
              <a:rPr lang="en-US" sz="2600" dirty="0">
                <a:solidFill>
                  <a:srgbClr val="002060"/>
                </a:solidFill>
              </a:rPr>
              <a:t>Step 3 - Result is “average indexed monthly earnings”</a:t>
            </a:r>
          </a:p>
          <a:p>
            <a:pPr marL="0" indent="0" algn="ctr">
              <a:buNone/>
            </a:pPr>
            <a:endParaRPr lang="en-US" sz="1050" b="1" dirty="0"/>
          </a:p>
          <a:p>
            <a:pPr marL="0" indent="0" algn="ctr">
              <a:buNone/>
            </a:pPr>
            <a:endParaRPr lang="en-US" sz="1050" b="1" dirty="0"/>
          </a:p>
          <a:p>
            <a:pPr marL="0" indent="0" algn="ctr">
              <a:buNone/>
            </a:pPr>
            <a:r>
              <a:rPr lang="en-US" sz="2400" b="1" dirty="0">
                <a:solidFill>
                  <a:schemeClr val="tx1">
                    <a:lumMod val="75000"/>
                  </a:schemeClr>
                </a:solidFill>
              </a:rPr>
              <a:t>ssa.gov/OACT/COLA/Benefits.html</a:t>
            </a:r>
          </a:p>
          <a:p>
            <a:endParaRPr lang="en-US" dirty="0"/>
          </a:p>
        </p:txBody>
      </p:sp>
    </p:spTree>
    <p:extLst>
      <p:ext uri="{BB962C8B-B14F-4D97-AF65-F5344CB8AC3E}">
        <p14:creationId xmlns:p14="http://schemas.microsoft.com/office/powerpoint/2010/main" val="422044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6320"/>
          </a:xfrm>
        </p:spPr>
        <p:txBody>
          <a:bodyPr/>
          <a:lstStyle/>
          <a:p>
            <a:r>
              <a:rPr lang="en-US" sz="3200" dirty="0">
                <a:latin typeface="Times New Roman" panose="02020603050405020304" pitchFamily="18" charset="0"/>
                <a:cs typeface="Times New Roman" panose="02020603050405020304" pitchFamily="18" charset="0"/>
              </a:rPr>
              <a:t>What Is the Best Age to Start Receiving Social Security Retirement Benefits</a:t>
            </a:r>
            <a:r>
              <a:rPr lang="en-US" altLang="en-US" sz="3200" dirty="0">
                <a:solidFill>
                  <a:srgbClr val="002060"/>
                </a:solidFill>
                <a:latin typeface="Times New Roman" panose="02020603050405020304" pitchFamily="18" charset="0"/>
                <a:cs typeface="Times New Roman" panose="02020603050405020304" pitchFamily="18" charset="0"/>
              </a:rPr>
              <a:t>?</a:t>
            </a:r>
          </a:p>
        </p:txBody>
      </p:sp>
      <p:pic>
        <p:nvPicPr>
          <p:cNvPr id="8" name="Content Placeholder 7" descr="Monthly Benefit Amounts Differ Based on the Age You Decide to Start Receiving Benefits. &#10;You can start your retirement benefit at any point from age 62 up until age 70, and your benefit will be higher the longer you delay starting it.  This example assumes a benefit of $1,000 at a full retirement age of 66 and 6 months. If you retire at age 62 the benefit amount would be $725, at age 65 $833, at full retirement age 66 years and 6 months $1000, and at age 70 $1,200."/>
          <p:cNvPicPr>
            <a:picLocks noGrp="1" noChangeAspect="1"/>
          </p:cNvPicPr>
          <p:nvPr>
            <p:ph sz="quarter" idx="10"/>
          </p:nvPr>
        </p:nvPicPr>
        <p:blipFill>
          <a:blip r:embed="rId3"/>
          <a:stretch>
            <a:fillRect/>
          </a:stretch>
        </p:blipFill>
        <p:spPr>
          <a:xfrm>
            <a:off x="896302" y="1306353"/>
            <a:ext cx="7211378" cy="4031652"/>
          </a:xfrm>
          <a:prstGeom prst="rect">
            <a:avLst/>
          </a:prstGeom>
        </p:spPr>
      </p:pic>
      <p:sp>
        <p:nvSpPr>
          <p:cNvPr id="6" name="Content Placeholder 5"/>
          <p:cNvSpPr>
            <a:spLocks noGrp="1"/>
          </p:cNvSpPr>
          <p:nvPr>
            <p:ph sz="quarter" idx="11"/>
          </p:nvPr>
        </p:nvSpPr>
        <p:spPr>
          <a:xfrm>
            <a:off x="0" y="5410200"/>
            <a:ext cx="9144000" cy="335280"/>
          </a:xfrm>
        </p:spPr>
        <p:txBody>
          <a:bodyPr/>
          <a:lstStyle/>
          <a:p>
            <a:pPr marL="0" lvl="0" indent="0" algn="ctr">
              <a:spcBef>
                <a:spcPct val="0"/>
              </a:spcBef>
              <a:buNone/>
              <a:defRPr/>
            </a:pPr>
            <a:r>
              <a:rPr lang="en-US" altLang="en-US" sz="1800" i="1" dirty="0">
                <a:solidFill>
                  <a:srgbClr val="002060"/>
                </a:solidFill>
              </a:rPr>
              <a:t>Note: This example assumes a benefit of $1,000 at a full retirement age of 66</a:t>
            </a:r>
          </a:p>
          <a:p>
            <a:endParaRPr lang="en-US" dirty="0"/>
          </a:p>
        </p:txBody>
      </p:sp>
    </p:spTree>
    <p:extLst>
      <p:ext uri="{BB962C8B-B14F-4D97-AF65-F5344CB8AC3E}">
        <p14:creationId xmlns:p14="http://schemas.microsoft.com/office/powerpoint/2010/main" val="36695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572" y="5127172"/>
            <a:ext cx="6792686" cy="430887"/>
          </a:xfrm>
          <a:prstGeom prst="rect">
            <a:avLst/>
          </a:prstGeom>
          <a:noFill/>
        </p:spPr>
        <p:txBody>
          <a:bodyPr wrap="square" rtlCol="0">
            <a:spAutoFit/>
          </a:bodyPr>
          <a:lstStyle/>
          <a:p>
            <a:pPr algn="ctr"/>
            <a:r>
              <a:rPr lang="en-US" sz="2200" b="1" dirty="0"/>
              <a:t>ssa.gov/</a:t>
            </a:r>
            <a:r>
              <a:rPr lang="en-US" sz="2200" b="1" dirty="0" err="1"/>
              <a:t>oact</a:t>
            </a:r>
            <a:r>
              <a:rPr lang="en-US" sz="2200" b="1" dirty="0"/>
              <a:t>/</a:t>
            </a:r>
            <a:r>
              <a:rPr lang="en-US" sz="2200" b="1" dirty="0" err="1"/>
              <a:t>quickcalc</a:t>
            </a:r>
            <a:r>
              <a:rPr lang="en-US" sz="2200" b="1" dirty="0"/>
              <a:t>/earlyretire.html</a:t>
            </a:r>
          </a:p>
        </p:txBody>
      </p:sp>
      <p:graphicFrame>
        <p:nvGraphicFramePr>
          <p:cNvPr id="3" name="Table 2" descr="This chart gives an example of how much a $1,000 retirement benefit and a $500 retirement benefit would be reduced if someone took the benefit at age 62. &#10;&#10;The increase in full retirement age was the result of the 1983 Amendments to the Social Security Act. Full retirement age increases apply to both Retirement Benefits and Survivors Benefits. Although we at Social Security have always used the term “full” retirement age, you may find that some people now refer to “full retirement age” as the “Normal Retirement Age”. Regardless of your full retirement age, reduced benefits can still be paid as early as age 62."/>
          <p:cNvGraphicFramePr>
            <a:graphicFrameLocks noGrp="1"/>
          </p:cNvGraphicFramePr>
          <p:nvPr/>
        </p:nvGraphicFramePr>
        <p:xfrm>
          <a:off x="105311" y="645274"/>
          <a:ext cx="8915400" cy="4220000"/>
        </p:xfrm>
        <a:graphic>
          <a:graphicData uri="http://schemas.openxmlformats.org/drawingml/2006/table">
            <a:tbl>
              <a:tblPr firstRow="1" bandRow="1">
                <a:tableStyleId>{69CF1AB2-1976-4502-BF36-3FF5EA218861}</a:tableStyleId>
              </a:tblPr>
              <a:tblGrid>
                <a:gridCol w="1564105">
                  <a:extLst>
                    <a:ext uri="{9D8B030D-6E8A-4147-A177-3AD203B41FA5}">
                      <a16:colId xmlns:a16="http://schemas.microsoft.com/office/drawing/2014/main" val="20000"/>
                    </a:ext>
                  </a:extLst>
                </a:gridCol>
                <a:gridCol w="2346158">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289208">
                <a:tc>
                  <a:txBody>
                    <a:bodyPr/>
                    <a:lstStyle/>
                    <a:p>
                      <a:r>
                        <a:rPr lang="en-US" sz="2400" dirty="0">
                          <a:solidFill>
                            <a:schemeClr val="bg1"/>
                          </a:solidFill>
                        </a:rPr>
                        <a:t>Year of Birth</a:t>
                      </a:r>
                    </a:p>
                  </a:txBody>
                  <a:tcPr marL="93159" marR="93159" marT="46580" marB="46580">
                    <a:solidFill>
                      <a:srgbClr val="007D7D"/>
                    </a:solidFill>
                  </a:tcPr>
                </a:tc>
                <a:tc>
                  <a:txBody>
                    <a:bodyPr/>
                    <a:lstStyle/>
                    <a:p>
                      <a:r>
                        <a:rPr lang="en-US" sz="2400" dirty="0">
                          <a:solidFill>
                            <a:schemeClr val="bg1"/>
                          </a:solidFill>
                        </a:rPr>
                        <a:t>Full </a:t>
                      </a:r>
                    </a:p>
                    <a:p>
                      <a:r>
                        <a:rPr lang="en-US" sz="2400" dirty="0">
                          <a:solidFill>
                            <a:schemeClr val="bg1"/>
                          </a:solidFill>
                        </a:rPr>
                        <a:t>Retirement </a:t>
                      </a:r>
                    </a:p>
                    <a:p>
                      <a:r>
                        <a:rPr lang="en-US" sz="2400" dirty="0">
                          <a:solidFill>
                            <a:schemeClr val="bg1"/>
                          </a:solidFill>
                        </a:rPr>
                        <a:t>Age</a:t>
                      </a:r>
                    </a:p>
                  </a:txBody>
                  <a:tcPr marL="93159" marR="93159" marT="46580" marB="46580">
                    <a:solidFill>
                      <a:srgbClr val="007D7D"/>
                    </a:solidFill>
                  </a:tcPr>
                </a:tc>
                <a:tc>
                  <a:txBody>
                    <a:bodyPr/>
                    <a:lstStyle/>
                    <a:p>
                      <a:r>
                        <a:rPr lang="en-US" sz="2200" dirty="0">
                          <a:solidFill>
                            <a:schemeClr val="bg1"/>
                          </a:solidFill>
                        </a:rPr>
                        <a:t>A $1000 retirement benefit</a:t>
                      </a:r>
                      <a:r>
                        <a:rPr lang="en-US" sz="2200" baseline="0" dirty="0">
                          <a:solidFill>
                            <a:schemeClr val="bg1"/>
                          </a:solidFill>
                        </a:rPr>
                        <a:t> </a:t>
                      </a:r>
                      <a:r>
                        <a:rPr lang="en-US" sz="2200" dirty="0">
                          <a:solidFill>
                            <a:schemeClr val="bg1"/>
                          </a:solidFill>
                        </a:rPr>
                        <a:t>taken</a:t>
                      </a:r>
                      <a:r>
                        <a:rPr lang="en-US" sz="2200" baseline="0" dirty="0">
                          <a:solidFill>
                            <a:schemeClr val="bg1"/>
                          </a:solidFill>
                        </a:rPr>
                        <a:t> at age 62 </a:t>
                      </a:r>
                      <a:r>
                        <a:rPr lang="en-US" sz="2200" dirty="0">
                          <a:solidFill>
                            <a:schemeClr val="bg1"/>
                          </a:solidFill>
                        </a:rPr>
                        <a:t>would be reduced by</a:t>
                      </a:r>
                    </a:p>
                  </a:txBody>
                  <a:tcPr marL="93159" marR="93159" marT="46580" marB="46580">
                    <a:solidFill>
                      <a:srgbClr val="007D7D"/>
                    </a:solidFill>
                  </a:tcPr>
                </a:tc>
                <a:tc>
                  <a:txBody>
                    <a:bodyPr/>
                    <a:lstStyle/>
                    <a:p>
                      <a:r>
                        <a:rPr lang="en-US" sz="2200" dirty="0">
                          <a:solidFill>
                            <a:schemeClr val="bg1"/>
                          </a:solidFill>
                        </a:rPr>
                        <a:t>A $500 spouse benefit taken at age 62 would be reduced by</a:t>
                      </a:r>
                    </a:p>
                  </a:txBody>
                  <a:tcPr marL="93159" marR="93159" marT="46580" marB="46580">
                    <a:solidFill>
                      <a:srgbClr val="007D7D"/>
                    </a:solidFill>
                  </a:tcPr>
                </a:tc>
                <a:extLst>
                  <a:ext uri="{0D108BD9-81ED-4DB2-BD59-A6C34878D82A}">
                    <a16:rowId xmlns:a16="http://schemas.microsoft.com/office/drawing/2014/main" val="10000"/>
                  </a:ext>
                </a:extLst>
              </a:tr>
              <a:tr h="357708">
                <a:tc>
                  <a:txBody>
                    <a:bodyPr/>
                    <a:lstStyle/>
                    <a:p>
                      <a:r>
                        <a:rPr lang="en-US" sz="2000" dirty="0"/>
                        <a:t>1943-1954</a:t>
                      </a:r>
                    </a:p>
                  </a:txBody>
                  <a:tcPr marL="93159" marR="93159" marT="46580" marB="46580"/>
                </a:tc>
                <a:tc>
                  <a:txBody>
                    <a:bodyPr/>
                    <a:lstStyle/>
                    <a:p>
                      <a:r>
                        <a:rPr lang="en-US" sz="2000" dirty="0"/>
                        <a:t>66</a:t>
                      </a:r>
                    </a:p>
                  </a:txBody>
                  <a:tcPr marL="93159" marR="93159" marT="46580" marB="46580"/>
                </a:tc>
                <a:tc>
                  <a:txBody>
                    <a:bodyPr/>
                    <a:lstStyle/>
                    <a:p>
                      <a:r>
                        <a:rPr lang="en-US" sz="2000" dirty="0"/>
                        <a:t>25%</a:t>
                      </a:r>
                    </a:p>
                  </a:txBody>
                  <a:tcPr marL="93159" marR="93159" marT="46580" marB="46580"/>
                </a:tc>
                <a:tc>
                  <a:txBody>
                    <a:bodyPr/>
                    <a:lstStyle/>
                    <a:p>
                      <a:r>
                        <a:rPr lang="en-US" sz="2000" dirty="0"/>
                        <a:t>30%</a:t>
                      </a:r>
                    </a:p>
                  </a:txBody>
                  <a:tcPr marL="93159" marR="93159" marT="46580" marB="46580"/>
                </a:tc>
                <a:extLst>
                  <a:ext uri="{0D108BD9-81ED-4DB2-BD59-A6C34878D82A}">
                    <a16:rowId xmlns:a16="http://schemas.microsoft.com/office/drawing/2014/main" val="10001"/>
                  </a:ext>
                </a:extLst>
              </a:tr>
              <a:tr h="357708">
                <a:tc>
                  <a:txBody>
                    <a:bodyPr/>
                    <a:lstStyle/>
                    <a:p>
                      <a:r>
                        <a:rPr lang="en-US" sz="2000" dirty="0"/>
                        <a:t>1955</a:t>
                      </a:r>
                    </a:p>
                  </a:txBody>
                  <a:tcPr marL="93159" marR="93159" marT="46580" marB="46580"/>
                </a:tc>
                <a:tc>
                  <a:txBody>
                    <a:bodyPr/>
                    <a:lstStyle/>
                    <a:p>
                      <a:r>
                        <a:rPr lang="en-US" sz="2000" dirty="0"/>
                        <a:t>66 and 2 months</a:t>
                      </a:r>
                    </a:p>
                  </a:txBody>
                  <a:tcPr marL="93159" marR="93159" marT="46580" marB="46580"/>
                </a:tc>
                <a:tc>
                  <a:txBody>
                    <a:bodyPr/>
                    <a:lstStyle/>
                    <a:p>
                      <a:r>
                        <a:rPr lang="en-US" sz="2000" dirty="0"/>
                        <a:t>25.83%</a:t>
                      </a:r>
                    </a:p>
                  </a:txBody>
                  <a:tcPr marL="93159" marR="93159" marT="46580" marB="46580"/>
                </a:tc>
                <a:tc>
                  <a:txBody>
                    <a:bodyPr/>
                    <a:lstStyle/>
                    <a:p>
                      <a:r>
                        <a:rPr lang="en-US" sz="2000" dirty="0"/>
                        <a:t>30.83%</a:t>
                      </a:r>
                    </a:p>
                  </a:txBody>
                  <a:tcPr marL="93159" marR="93159" marT="46580" marB="46580"/>
                </a:tc>
                <a:extLst>
                  <a:ext uri="{0D108BD9-81ED-4DB2-BD59-A6C34878D82A}">
                    <a16:rowId xmlns:a16="http://schemas.microsoft.com/office/drawing/2014/main" val="10002"/>
                  </a:ext>
                </a:extLst>
              </a:tr>
              <a:tr h="357708">
                <a:tc>
                  <a:txBody>
                    <a:bodyPr/>
                    <a:lstStyle/>
                    <a:p>
                      <a:r>
                        <a:rPr lang="en-US" sz="2000" dirty="0"/>
                        <a:t>1956</a:t>
                      </a:r>
                    </a:p>
                  </a:txBody>
                  <a:tcPr marL="93159" marR="93159" marT="46580" marB="46580"/>
                </a:tc>
                <a:tc>
                  <a:txBody>
                    <a:bodyPr/>
                    <a:lstStyle/>
                    <a:p>
                      <a:r>
                        <a:rPr lang="en-US" sz="2000" dirty="0"/>
                        <a:t>66 and 4 months</a:t>
                      </a:r>
                    </a:p>
                  </a:txBody>
                  <a:tcPr marL="93159" marR="93159" marT="46580" marB="46580"/>
                </a:tc>
                <a:tc>
                  <a:txBody>
                    <a:bodyPr/>
                    <a:lstStyle/>
                    <a:p>
                      <a:r>
                        <a:rPr lang="en-US" sz="2000" dirty="0"/>
                        <a:t>26.67%</a:t>
                      </a:r>
                    </a:p>
                  </a:txBody>
                  <a:tcPr marL="93159" marR="93159" marT="46580" marB="46580"/>
                </a:tc>
                <a:tc>
                  <a:txBody>
                    <a:bodyPr/>
                    <a:lstStyle/>
                    <a:p>
                      <a:r>
                        <a:rPr lang="en-US" sz="2000" dirty="0"/>
                        <a:t>31.67%</a:t>
                      </a:r>
                    </a:p>
                  </a:txBody>
                  <a:tcPr marL="93159" marR="93159" marT="46580" marB="46580"/>
                </a:tc>
                <a:extLst>
                  <a:ext uri="{0D108BD9-81ED-4DB2-BD59-A6C34878D82A}">
                    <a16:rowId xmlns:a16="http://schemas.microsoft.com/office/drawing/2014/main" val="10003"/>
                  </a:ext>
                </a:extLst>
              </a:tr>
              <a:tr h="357708">
                <a:tc>
                  <a:txBody>
                    <a:bodyPr/>
                    <a:lstStyle/>
                    <a:p>
                      <a:r>
                        <a:rPr lang="en-US" sz="2000" dirty="0"/>
                        <a:t>1957</a:t>
                      </a:r>
                    </a:p>
                  </a:txBody>
                  <a:tcPr marL="93159" marR="93159" marT="46580" marB="46580"/>
                </a:tc>
                <a:tc>
                  <a:txBody>
                    <a:bodyPr/>
                    <a:lstStyle/>
                    <a:p>
                      <a:r>
                        <a:rPr lang="en-US" sz="2000" dirty="0"/>
                        <a:t>66 and 6 months</a:t>
                      </a:r>
                    </a:p>
                  </a:txBody>
                  <a:tcPr marL="93159" marR="93159" marT="46580" marB="46580"/>
                </a:tc>
                <a:tc>
                  <a:txBody>
                    <a:bodyPr/>
                    <a:lstStyle/>
                    <a:p>
                      <a:r>
                        <a:rPr lang="en-US" sz="2000" dirty="0"/>
                        <a:t>27.5%</a:t>
                      </a:r>
                    </a:p>
                  </a:txBody>
                  <a:tcPr marL="93159" marR="93159" marT="46580" marB="46580"/>
                </a:tc>
                <a:tc>
                  <a:txBody>
                    <a:bodyPr/>
                    <a:lstStyle/>
                    <a:p>
                      <a:r>
                        <a:rPr lang="en-US" sz="2000" dirty="0"/>
                        <a:t>32.5%</a:t>
                      </a:r>
                    </a:p>
                  </a:txBody>
                  <a:tcPr marL="93159" marR="93159" marT="46580" marB="46580"/>
                </a:tc>
                <a:extLst>
                  <a:ext uri="{0D108BD9-81ED-4DB2-BD59-A6C34878D82A}">
                    <a16:rowId xmlns:a16="http://schemas.microsoft.com/office/drawing/2014/main" val="10004"/>
                  </a:ext>
                </a:extLst>
              </a:tr>
              <a:tr h="357708">
                <a:tc>
                  <a:txBody>
                    <a:bodyPr/>
                    <a:lstStyle/>
                    <a:p>
                      <a:r>
                        <a:rPr lang="en-US" sz="2000" dirty="0"/>
                        <a:t>1958</a:t>
                      </a:r>
                    </a:p>
                  </a:txBody>
                  <a:tcPr marL="93159" marR="93159" marT="46580" marB="46580"/>
                </a:tc>
                <a:tc>
                  <a:txBody>
                    <a:bodyPr/>
                    <a:lstStyle/>
                    <a:p>
                      <a:r>
                        <a:rPr lang="en-US" sz="2000" dirty="0"/>
                        <a:t>66</a:t>
                      </a:r>
                      <a:r>
                        <a:rPr lang="en-US" sz="2000" baseline="0" dirty="0"/>
                        <a:t> and 8 months</a:t>
                      </a:r>
                    </a:p>
                  </a:txBody>
                  <a:tcPr marL="93159" marR="93159" marT="46580" marB="46580"/>
                </a:tc>
                <a:tc>
                  <a:txBody>
                    <a:bodyPr/>
                    <a:lstStyle/>
                    <a:p>
                      <a:r>
                        <a:rPr lang="en-US" sz="2000" dirty="0"/>
                        <a:t>28.33%</a:t>
                      </a:r>
                    </a:p>
                  </a:txBody>
                  <a:tcPr marL="93159" marR="93159" marT="46580" marB="46580"/>
                </a:tc>
                <a:tc>
                  <a:txBody>
                    <a:bodyPr/>
                    <a:lstStyle/>
                    <a:p>
                      <a:r>
                        <a:rPr lang="en-US" sz="2000" dirty="0"/>
                        <a:t>33.33%</a:t>
                      </a:r>
                    </a:p>
                  </a:txBody>
                  <a:tcPr marL="93159" marR="93159" marT="46580" marB="46580"/>
                </a:tc>
                <a:extLst>
                  <a:ext uri="{0D108BD9-81ED-4DB2-BD59-A6C34878D82A}">
                    <a16:rowId xmlns:a16="http://schemas.microsoft.com/office/drawing/2014/main" val="10005"/>
                  </a:ext>
                </a:extLst>
              </a:tr>
              <a:tr h="357708">
                <a:tc>
                  <a:txBody>
                    <a:bodyPr/>
                    <a:lstStyle/>
                    <a:p>
                      <a:r>
                        <a:rPr lang="en-US" sz="2000" dirty="0"/>
                        <a:t>1959</a:t>
                      </a:r>
                    </a:p>
                  </a:txBody>
                  <a:tcPr marL="93159" marR="93159" marT="46580" marB="46580"/>
                </a:tc>
                <a:tc>
                  <a:txBody>
                    <a:bodyPr/>
                    <a:lstStyle/>
                    <a:p>
                      <a:r>
                        <a:rPr lang="en-US" sz="2000" dirty="0"/>
                        <a:t>66 and 10 months</a:t>
                      </a:r>
                    </a:p>
                  </a:txBody>
                  <a:tcPr marL="93159" marR="93159" marT="46580" marB="46580"/>
                </a:tc>
                <a:tc>
                  <a:txBody>
                    <a:bodyPr/>
                    <a:lstStyle/>
                    <a:p>
                      <a:r>
                        <a:rPr lang="en-US" sz="2000" dirty="0"/>
                        <a:t>29.17%</a:t>
                      </a:r>
                    </a:p>
                  </a:txBody>
                  <a:tcPr marL="93159" marR="93159" marT="46580" marB="46580"/>
                </a:tc>
                <a:tc>
                  <a:txBody>
                    <a:bodyPr/>
                    <a:lstStyle/>
                    <a:p>
                      <a:r>
                        <a:rPr lang="en-US" sz="2000" dirty="0"/>
                        <a:t>34.17%</a:t>
                      </a:r>
                    </a:p>
                  </a:txBody>
                  <a:tcPr marL="93159" marR="93159" marT="46580" marB="46580"/>
                </a:tc>
                <a:extLst>
                  <a:ext uri="{0D108BD9-81ED-4DB2-BD59-A6C34878D82A}">
                    <a16:rowId xmlns:a16="http://schemas.microsoft.com/office/drawing/2014/main" val="10006"/>
                  </a:ext>
                </a:extLst>
              </a:tr>
              <a:tr h="357708">
                <a:tc>
                  <a:txBody>
                    <a:bodyPr/>
                    <a:lstStyle/>
                    <a:p>
                      <a:r>
                        <a:rPr lang="en-US" sz="2000" dirty="0"/>
                        <a:t>1960 +</a:t>
                      </a:r>
                    </a:p>
                  </a:txBody>
                  <a:tcPr marL="93159" marR="93159" marT="46580" marB="46580"/>
                </a:tc>
                <a:tc>
                  <a:txBody>
                    <a:bodyPr/>
                    <a:lstStyle/>
                    <a:p>
                      <a:r>
                        <a:rPr lang="en-US" sz="2000" dirty="0"/>
                        <a:t>67</a:t>
                      </a:r>
                    </a:p>
                  </a:txBody>
                  <a:tcPr marL="93159" marR="93159" marT="46580" marB="46580"/>
                </a:tc>
                <a:tc>
                  <a:txBody>
                    <a:bodyPr/>
                    <a:lstStyle/>
                    <a:p>
                      <a:r>
                        <a:rPr lang="en-US" sz="2000" dirty="0"/>
                        <a:t>30%</a:t>
                      </a:r>
                    </a:p>
                  </a:txBody>
                  <a:tcPr marL="93159" marR="93159" marT="46580" marB="46580"/>
                </a:tc>
                <a:tc>
                  <a:txBody>
                    <a:bodyPr/>
                    <a:lstStyle/>
                    <a:p>
                      <a:r>
                        <a:rPr lang="en-US" sz="2000" dirty="0"/>
                        <a:t>35%</a:t>
                      </a:r>
                    </a:p>
                  </a:txBody>
                  <a:tcPr marL="93159" marR="93159" marT="46580" marB="46580"/>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dirty="0"/>
              <a:t>Benefits Chart by Age</a:t>
            </a:r>
          </a:p>
        </p:txBody>
      </p:sp>
    </p:spTree>
    <p:extLst>
      <p:ext uri="{BB962C8B-B14F-4D97-AF65-F5344CB8AC3E}">
        <p14:creationId xmlns:p14="http://schemas.microsoft.com/office/powerpoint/2010/main" val="331218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1" ma:contentTypeDescription="Create a new document." ma:contentTypeScope="" ma:versionID="92f09e68ea23924d12977834acc25fe5">
  <xsd:schema xmlns:xsd="http://www.w3.org/2001/XMLSchema" xmlns:xs="http://www.w3.org/2001/XMLSchema" xmlns:p="http://schemas.microsoft.com/office/2006/metadata/properties" xmlns:ns2="c62bb8e0-f78f-42f4-b830-8fcded7f6a2b" targetNamespace="http://schemas.microsoft.com/office/2006/metadata/properties" ma:root="true" ma:fieldsID="c8871ddf9738d3cb5cd80f6bb58fed53" ns2:_="">
    <xsd:import namespace="c62bb8e0-f78f-42f4-b830-8fcded7f6a2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bb8e0-f78f-42f4-b830-8fcded7f6a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C1D150-B45C-4469-AD4B-55248EA5D732}">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c62bb8e0-f78f-42f4-b830-8fcded7f6a2b"/>
    <ds:schemaRef ds:uri="http://www.w3.org/XML/1998/namespace"/>
    <ds:schemaRef ds:uri="http://purl.org/dc/elements/1.1/"/>
  </ds:schemaRefs>
</ds:datastoreItem>
</file>

<file path=customXml/itemProps2.xml><?xml version="1.0" encoding="utf-8"?>
<ds:datastoreItem xmlns:ds="http://schemas.openxmlformats.org/officeDocument/2006/customXml" ds:itemID="{B492CF83-2D7E-42EC-B49B-AF3BDEE80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bb8e0-f78f-42f4-b830-8fcded7f6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07D156-053D-4831-B32E-3C814154AA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UPP Template</Template>
  <TotalTime>31816</TotalTime>
  <Words>2169</Words>
  <Application>Microsoft Office PowerPoint</Application>
  <PresentationFormat>On-screen Show (4:3)</PresentationFormat>
  <Paragraphs>313</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Georgia</vt:lpstr>
      <vt:lpstr>Helvetica</vt:lpstr>
      <vt:lpstr>Times</vt:lpstr>
      <vt:lpstr>Times New Roman</vt:lpstr>
      <vt:lpstr>UPP Template</vt:lpstr>
      <vt:lpstr>Social Security:  With You Through Life’s Journey…</vt:lpstr>
      <vt:lpstr>PowerPoint Presentation</vt:lpstr>
      <vt:lpstr>Did You Know?</vt:lpstr>
      <vt:lpstr>PowerPoint Presentation</vt:lpstr>
      <vt:lpstr>We Wouldn’t Miss Your Retirement Party</vt:lpstr>
      <vt:lpstr>How Do You Qualify for Retirement Benefits?</vt:lpstr>
      <vt:lpstr>How Social Security Determines Your Benefit</vt:lpstr>
      <vt:lpstr>What Is the Best Age to Start Receiving Social Security Retirement Benefits?</vt:lpstr>
      <vt:lpstr>Benefits Chart by Age</vt:lpstr>
      <vt:lpstr>Retirement Estimator</vt:lpstr>
      <vt:lpstr>Working While Receiving Benefits</vt:lpstr>
      <vt:lpstr>Taxation of Social Security Benefits</vt:lpstr>
      <vt:lpstr>Will I pay federal taxes on my benefits?</vt:lpstr>
      <vt:lpstr>We’re There For Your Wedding</vt:lpstr>
      <vt:lpstr>Benefits for a Spouse</vt:lpstr>
      <vt:lpstr>Benefits for Divorced Spouses</vt:lpstr>
      <vt:lpstr>Auxiliary Benefits for Children</vt:lpstr>
      <vt:lpstr>We’re There If You Lose A Loved One</vt:lpstr>
      <vt:lpstr>Survivor Benefits </vt:lpstr>
      <vt:lpstr>Survivor Benefits</vt:lpstr>
      <vt:lpstr>Choosing Between Retirement Benefits and Widow’s Benefits</vt:lpstr>
      <vt:lpstr>Other Survivor Benefits</vt:lpstr>
      <vt:lpstr>Spouse vs. Surviving Spouse Benefits</vt:lpstr>
      <vt:lpstr>How to Apply for Benefits </vt:lpstr>
      <vt:lpstr>Medicare Eligibility</vt:lpstr>
      <vt:lpstr>Medicare Enrollment</vt:lpstr>
      <vt:lpstr>Medicare Standard Part B Premiums for 2021</vt:lpstr>
      <vt:lpstr>Social Security Website</vt:lpstr>
      <vt:lpstr>my Social Security</vt:lpstr>
      <vt:lpstr>How to Open a my Social Security Account</vt:lpstr>
      <vt:lpstr>Fact Sheets</vt:lpstr>
      <vt:lpstr>Fact Sheet for Workers Ages 49-60</vt:lpstr>
      <vt:lpstr>my Social Security Services</vt:lpstr>
      <vt:lpstr>my Social Security Services</vt:lpstr>
      <vt:lpstr>Follow Us on Social Media!</vt:lpstr>
      <vt:lpstr>Q&amp;A Session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PowerPoint-508 compliant</dc:title>
  <dc:subject>Universal PowerPoint</dc:subject>
  <dc:creator>SSA OCOMM OSDC</dc:creator>
  <cp:keywords>SSA OCOMM OSDC, Universal PowerPoint, Public Outreach</cp:keywords>
  <dc:description>20-015PPT, 20-033PPT, 20-042PPT</dc:description>
  <cp:lastModifiedBy>Kim Matzke-Ternes</cp:lastModifiedBy>
  <cp:revision>869</cp:revision>
  <cp:lastPrinted>2020-02-10T14:21:59Z</cp:lastPrinted>
  <dcterms:created xsi:type="dcterms:W3CDTF">2016-09-26T18:33:45Z</dcterms:created>
  <dcterms:modified xsi:type="dcterms:W3CDTF">2021-10-20T20:31:52Z</dcterms:modified>
  <cp:category>Public Outreach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NewReviewCycle">
    <vt:lpwstr/>
  </property>
  <property fmtid="{D5CDD505-2E9C-101B-9397-08002B2CF9AE}" pid="4" name="_AdHocReviewCycleID">
    <vt:i4>-616420104</vt:i4>
  </property>
  <property fmtid="{D5CDD505-2E9C-101B-9397-08002B2CF9AE}" pid="5" name="_EmailSubject">
    <vt:lpwstr>NDSU and Medicare</vt:lpwstr>
  </property>
  <property fmtid="{D5CDD505-2E9C-101B-9397-08002B2CF9AE}" pid="6" name="_AuthorEmail">
    <vt:lpwstr>Patty.Hoffman@ssa.gov</vt:lpwstr>
  </property>
  <property fmtid="{D5CDD505-2E9C-101B-9397-08002B2CF9AE}" pid="7" name="_AuthorEmailDisplayName">
    <vt:lpwstr>Hoffman, Patty</vt:lpwstr>
  </property>
  <property fmtid="{D5CDD505-2E9C-101B-9397-08002B2CF9AE}" pid="8" name="_PreviousAdHocReviewCycleID">
    <vt:i4>347261700</vt:i4>
  </property>
</Properties>
</file>