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6fc8906530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6fc8906530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fc8906530_0_9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6fc8906530_0_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d0bf2d00e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d0bf2d00e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d0bf2d00e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d0bf2d00e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d0bf2d00e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d0bf2d00e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d0bf2d00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d0bf2d00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Lato"/>
                <a:ea typeface="Lato"/>
                <a:cs typeface="Lato"/>
                <a:sym typeface="Lato"/>
              </a:rPr>
              <a:t>each lab group develops a lesson on one of the 5 senses.  They must have an introduction, a hands-on activity, a visual aid, and an assessment tool.  The elementary students are broken into 5 groups and rotate through each station (12 or so minutes each)  in an hour long period.</a:t>
            </a:r>
            <a:endParaRPr>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a:solidFill>
                <a:schemeClr val="dk1"/>
              </a:solidFill>
              <a:latin typeface="Lato"/>
              <a:ea typeface="Lato"/>
              <a:cs typeface="Lato"/>
              <a:sym typeface="Lato"/>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latin typeface="Lato"/>
                <a:ea typeface="Lato"/>
                <a:cs typeface="Lato"/>
                <a:sym typeface="Lato"/>
              </a:rPr>
              <a:t>There are 5 groups of college students.  One group is responsible for an opening and closing skit to tell the story of a girl who got the flu who didn’t get the flu shot.  The rest of the groups are each responsible for a part of the immune system:  physical defenses, T cell, B cells, and phagocytes.  Each group needs an introduction, a hands-on activity, and a visual aid.  After the opening skit, the elementary students rotate around to each of the immune system parts until it is time for the closing skit, where a group </a:t>
            </a:r>
            <a:endParaRPr sz="600">
              <a:solidFill>
                <a:schemeClr val="dk1"/>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d0bf2d00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d0bf2d00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fc8906530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6fc8906530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 Tie in your service to a theme from your course.  Pinpoint some objectives that you want them to learn, and repeat them often, before the activity, while preparing for hte activity, and after the activity. </a:t>
            </a:r>
            <a:endParaRPr/>
          </a:p>
          <a:p>
            <a:pPr indent="0" lvl="0" marL="45720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6fc8906530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6fc8906530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Used it as a way to promote my own way of teaching.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6fc8906530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6fc8906530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the teacher– how many students are in the class?  Can they break them up into appropriate groups for your activity?  Can you have four groups in one classroom?  Are there other classrooms you can use?  How much time do you have?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fc890653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6fc890653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a few boxes of supplies that I have kept over the years that they can use for props.  Have a small budget if they need to buy something.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6fc8906530_0_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6fc8906530_0_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happened the one year I didn’t do this.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2" name="Google Shape;62;p14"/>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5"/>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1" name="Google Shape;91;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2" name="Google Shape;9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17"/>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9" name="Google Shape;99;p17"/>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00" name="Google Shape;10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grpSp>
        <p:nvGrpSpPr>
          <p:cNvPr id="102" name="Google Shape;102;p18"/>
          <p:cNvGrpSpPr/>
          <p:nvPr/>
        </p:nvGrpSpPr>
        <p:grpSpPr>
          <a:xfrm>
            <a:off x="0" y="381001"/>
            <a:ext cx="1037850" cy="1016287"/>
            <a:chOff x="0" y="381001"/>
            <a:chExt cx="1037850" cy="1016287"/>
          </a:xfrm>
        </p:grpSpPr>
        <p:sp>
          <p:nvSpPr>
            <p:cNvPr id="103" name="Google Shape;103;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6" name="Google Shape;10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grpSp>
        <p:nvGrpSpPr>
          <p:cNvPr id="108" name="Google Shape;108;p19"/>
          <p:cNvGrpSpPr/>
          <p:nvPr/>
        </p:nvGrpSpPr>
        <p:grpSpPr>
          <a:xfrm>
            <a:off x="0" y="381001"/>
            <a:ext cx="1037850" cy="1016287"/>
            <a:chOff x="0" y="381001"/>
            <a:chExt cx="1037850" cy="1016287"/>
          </a:xfrm>
        </p:grpSpPr>
        <p:sp>
          <p:nvSpPr>
            <p:cNvPr id="109" name="Google Shape;109;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9"/>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2" name="Google Shape;112;p19"/>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13" name="Google Shape;11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4" name="Shape 114"/>
        <p:cNvGrpSpPr/>
        <p:nvPr/>
      </p:nvGrpSpPr>
      <p:grpSpPr>
        <a:xfrm>
          <a:off x="0" y="0"/>
          <a:ext cx="0" cy="0"/>
          <a:chOff x="0" y="0"/>
          <a:chExt cx="0" cy="0"/>
        </a:xfrm>
      </p:grpSpPr>
      <p:grpSp>
        <p:nvGrpSpPr>
          <p:cNvPr id="115" name="Google Shape;115;p20"/>
          <p:cNvGrpSpPr/>
          <p:nvPr/>
        </p:nvGrpSpPr>
        <p:grpSpPr>
          <a:xfrm>
            <a:off x="4406400" y="0"/>
            <a:ext cx="4737600" cy="5143500"/>
            <a:chOff x="4406400" y="0"/>
            <a:chExt cx="4737600" cy="5143500"/>
          </a:xfrm>
        </p:grpSpPr>
        <p:sp>
          <p:nvSpPr>
            <p:cNvPr id="116" name="Google Shape;116;p20"/>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 name="Google Shape;134;p20"/>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5" name="Google Shape;13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grpSp>
        <p:nvGrpSpPr>
          <p:cNvPr id="137" name="Google Shape;137;p21"/>
          <p:cNvGrpSpPr/>
          <p:nvPr/>
        </p:nvGrpSpPr>
        <p:grpSpPr>
          <a:xfrm>
            <a:off x="0" y="381001"/>
            <a:ext cx="1037850" cy="1016287"/>
            <a:chOff x="0" y="381001"/>
            <a:chExt cx="1037850" cy="1016287"/>
          </a:xfrm>
        </p:grpSpPr>
        <p:sp>
          <p:nvSpPr>
            <p:cNvPr id="138" name="Google Shape;138;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21"/>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1" name="Google Shape;141;p21"/>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42" name="Google Shape;142;p21"/>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43" name="Google Shape;14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4" name="Shape 144"/>
        <p:cNvGrpSpPr/>
        <p:nvPr/>
      </p:nvGrpSpPr>
      <p:grpSpPr>
        <a:xfrm>
          <a:off x="0" y="0"/>
          <a:ext cx="0" cy="0"/>
          <a:chOff x="0" y="0"/>
          <a:chExt cx="0" cy="0"/>
        </a:xfrm>
      </p:grpSpPr>
      <p:grpSp>
        <p:nvGrpSpPr>
          <p:cNvPr id="145" name="Google Shape;145;p22"/>
          <p:cNvGrpSpPr/>
          <p:nvPr/>
        </p:nvGrpSpPr>
        <p:grpSpPr>
          <a:xfrm>
            <a:off x="0" y="4128572"/>
            <a:ext cx="698925" cy="684657"/>
            <a:chOff x="0" y="3785672"/>
            <a:chExt cx="698925" cy="684657"/>
          </a:xfrm>
        </p:grpSpPr>
        <p:sp>
          <p:nvSpPr>
            <p:cNvPr id="146" name="Google Shape;146;p2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22"/>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49" name="Google Shape;14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0" name="Shape 150"/>
        <p:cNvGrpSpPr/>
        <p:nvPr/>
      </p:nvGrpSpPr>
      <p:grpSpPr>
        <a:xfrm>
          <a:off x="0" y="0"/>
          <a:ext cx="0" cy="0"/>
          <a:chOff x="0" y="0"/>
          <a:chExt cx="0" cy="0"/>
        </a:xfrm>
      </p:grpSpPr>
      <p:grpSp>
        <p:nvGrpSpPr>
          <p:cNvPr id="151" name="Google Shape;151;p23"/>
          <p:cNvGrpSpPr/>
          <p:nvPr/>
        </p:nvGrpSpPr>
        <p:grpSpPr>
          <a:xfrm>
            <a:off x="4406400" y="0"/>
            <a:ext cx="4737600" cy="5143065"/>
            <a:chOff x="4406400" y="0"/>
            <a:chExt cx="4737600" cy="5143065"/>
          </a:xfrm>
        </p:grpSpPr>
        <p:sp>
          <p:nvSpPr>
            <p:cNvPr id="152" name="Google Shape;152;p2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23"/>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71" name="Google Shape;171;p23"/>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72" name="Google Shape;17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3" name="Shape 173"/>
        <p:cNvGrpSpPr/>
        <p:nvPr/>
      </p:nvGrpSpPr>
      <p:grpSpPr>
        <a:xfrm>
          <a:off x="0" y="0"/>
          <a:ext cx="0" cy="0"/>
          <a:chOff x="0" y="0"/>
          <a:chExt cx="0" cy="0"/>
        </a:xfrm>
      </p:grpSpPr>
      <p:sp>
        <p:nvSpPr>
          <p:cNvPr id="174" name="Google Shape;17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s://www.ncbi.nlm.nih.gov/pmc/articles/PMC6203625/pdf/jmbe-19-96.pdf"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ctrTitle"/>
          </p:nvPr>
        </p:nvSpPr>
        <p:spPr>
          <a:xfrm>
            <a:off x="3279550" y="524775"/>
            <a:ext cx="5655600" cy="21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00"/>
              <a:t>Incorporate the Creation and Teaching of Lessons for K-12 Students into Your College Course</a:t>
            </a:r>
            <a:endParaRPr sz="2800"/>
          </a:p>
        </p:txBody>
      </p:sp>
      <p:sp>
        <p:nvSpPr>
          <p:cNvPr id="180" name="Google Shape;180;p25"/>
          <p:cNvSpPr txBox="1"/>
          <p:nvPr>
            <p:ph idx="1" type="subTitle"/>
          </p:nvPr>
        </p:nvSpPr>
        <p:spPr>
          <a:xfrm>
            <a:off x="5157925" y="3363200"/>
            <a:ext cx="3617100" cy="133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Dr.  </a:t>
            </a:r>
            <a:r>
              <a:rPr lang="en" sz="1800"/>
              <a:t>Jennifer A. A. Gubbels</a:t>
            </a:r>
            <a:endParaRPr sz="1800"/>
          </a:p>
          <a:p>
            <a:pPr indent="0" lvl="0" marL="0" rtl="0" algn="l">
              <a:spcBef>
                <a:spcPts val="0"/>
              </a:spcBef>
              <a:spcAft>
                <a:spcPts val="0"/>
              </a:spcAft>
              <a:buNone/>
            </a:pPr>
            <a:r>
              <a:rPr lang="en" sz="1800"/>
              <a:t>Associate Professor of  Biology</a:t>
            </a:r>
            <a:endParaRPr sz="1800"/>
          </a:p>
          <a:p>
            <a:pPr indent="0" lvl="0" marL="0" rtl="0" algn="l">
              <a:spcBef>
                <a:spcPts val="0"/>
              </a:spcBef>
              <a:spcAft>
                <a:spcPts val="0"/>
              </a:spcAft>
              <a:buNone/>
            </a:pPr>
            <a:r>
              <a:rPr lang="en" sz="1800"/>
              <a:t>Augustana University</a:t>
            </a:r>
            <a:endParaRPr sz="1800"/>
          </a:p>
        </p:txBody>
      </p:sp>
      <p:pic>
        <p:nvPicPr>
          <p:cNvPr id="181" name="Google Shape;181;p25" title="PXL_20230502_163329913.MP.jpg"/>
          <p:cNvPicPr preferRelativeResize="0"/>
          <p:nvPr/>
        </p:nvPicPr>
        <p:blipFill rotWithShape="1">
          <a:blip r:embed="rId3">
            <a:alphaModFix/>
          </a:blip>
          <a:srcRect b="0" l="0" r="0" t="25947"/>
          <a:stretch/>
        </p:blipFill>
        <p:spPr>
          <a:xfrm>
            <a:off x="131125" y="2463075"/>
            <a:ext cx="4440873" cy="2476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457200" rtl="0" algn="l">
              <a:lnSpc>
                <a:spcPct val="115000"/>
              </a:lnSpc>
              <a:spcBef>
                <a:spcPts val="0"/>
              </a:spcBef>
              <a:spcAft>
                <a:spcPts val="1200"/>
              </a:spcAft>
              <a:buNone/>
            </a:pPr>
            <a:r>
              <a:rPr lang="en">
                <a:latin typeface="Lato"/>
                <a:ea typeface="Lato"/>
                <a:cs typeface="Lato"/>
                <a:sym typeface="Lato"/>
              </a:rPr>
              <a:t>5.  Publish your activity!</a:t>
            </a:r>
            <a:endParaRPr sz="2900"/>
          </a:p>
        </p:txBody>
      </p:sp>
      <p:sp>
        <p:nvSpPr>
          <p:cNvPr id="241" name="Google Shape;241;p34"/>
          <p:cNvSpPr txBox="1"/>
          <p:nvPr>
            <p:ph idx="1" type="body"/>
          </p:nvPr>
        </p:nvSpPr>
        <p:spPr>
          <a:xfrm>
            <a:off x="292050" y="1529025"/>
            <a:ext cx="4520100" cy="2911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200" u="sng">
                <a:solidFill>
                  <a:schemeClr val="hlink"/>
                </a:solidFill>
                <a:hlinkClick r:id="rId3"/>
              </a:rPr>
              <a:t>Creating and Teaching Science Lessons in K12 Schools Increases Undergraduate Students’ Science Identity</a:t>
            </a:r>
            <a:endParaRPr sz="2200"/>
          </a:p>
          <a:p>
            <a:pPr indent="0" lvl="0" marL="0" rtl="0" algn="l">
              <a:spcBef>
                <a:spcPts val="1200"/>
              </a:spcBef>
              <a:spcAft>
                <a:spcPts val="0"/>
              </a:spcAft>
              <a:buNone/>
            </a:pPr>
            <a:r>
              <a:rPr i="1" lang="en" sz="2200"/>
              <a:t>Journal of Microbiology and Biology Education</a:t>
            </a:r>
            <a:endParaRPr i="1" sz="2200"/>
          </a:p>
          <a:p>
            <a:pPr indent="0" lvl="0" marL="0" rtl="0" algn="l">
              <a:spcBef>
                <a:spcPts val="1200"/>
              </a:spcBef>
              <a:spcAft>
                <a:spcPts val="1200"/>
              </a:spcAft>
              <a:buNone/>
            </a:pPr>
            <a:r>
              <a:rPr lang="en" sz="2200"/>
              <a:t>Jennifer A. A. Gubbels and Seasson P. Vitiello</a:t>
            </a:r>
            <a:endParaRPr sz="2200"/>
          </a:p>
        </p:txBody>
      </p:sp>
      <p:pic>
        <p:nvPicPr>
          <p:cNvPr id="242" name="Google Shape;242;p34" title="PXL_20220505_162015500.jpg"/>
          <p:cNvPicPr preferRelativeResize="0"/>
          <p:nvPr/>
        </p:nvPicPr>
        <p:blipFill>
          <a:blip r:embed="rId4">
            <a:alphaModFix/>
          </a:blip>
          <a:stretch>
            <a:fillRect/>
          </a:stretch>
        </p:blipFill>
        <p:spPr>
          <a:xfrm>
            <a:off x="5216900" y="903700"/>
            <a:ext cx="3029499" cy="40393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248" name="Google Shape;248;p3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9" name="Google Shape;249;p35" title="PXL_20230502_165947306.jpg"/>
          <p:cNvPicPr preferRelativeResize="0"/>
          <p:nvPr/>
        </p:nvPicPr>
        <p:blipFill rotWithShape="1">
          <a:blip r:embed="rId3">
            <a:alphaModFix/>
          </a:blip>
          <a:srcRect b="-6" l="0" r="18520" t="36465"/>
          <a:stretch/>
        </p:blipFill>
        <p:spPr>
          <a:xfrm>
            <a:off x="1788975" y="1307850"/>
            <a:ext cx="5566049" cy="32680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t>Take a few minutes to. . . </a:t>
            </a:r>
            <a:endParaRPr sz="2600"/>
          </a:p>
        </p:txBody>
      </p:sp>
      <p:sp>
        <p:nvSpPr>
          <p:cNvPr id="255" name="Google Shape;255;p36"/>
          <p:cNvSpPr txBox="1"/>
          <p:nvPr>
            <p:ph idx="1" type="body"/>
          </p:nvPr>
        </p:nvSpPr>
        <p:spPr>
          <a:xfrm>
            <a:off x="751425" y="1567550"/>
            <a:ext cx="7584900" cy="2911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AutoNum type="arabicPeriod"/>
            </a:pPr>
            <a:r>
              <a:rPr lang="en" sz="2000"/>
              <a:t> Write down a class for which you could envision incorporating a lesson for elementary students. </a:t>
            </a:r>
            <a:endParaRPr sz="2000"/>
          </a:p>
          <a:p>
            <a:pPr indent="-355600" lvl="0" marL="457200" rtl="0" algn="l">
              <a:spcBef>
                <a:spcPts val="0"/>
              </a:spcBef>
              <a:spcAft>
                <a:spcPts val="0"/>
              </a:spcAft>
              <a:buSzPts val="2000"/>
              <a:buAutoNum type="arabicPeriod"/>
            </a:pPr>
            <a:r>
              <a:rPr lang="en" sz="2000"/>
              <a:t>Write down a topic that you can envision your students exploring by creating a lesson for elementary or high school students</a:t>
            </a:r>
            <a:endParaRPr sz="2000"/>
          </a:p>
          <a:p>
            <a:pPr indent="-355600" lvl="0" marL="457200" rtl="0" algn="l">
              <a:spcBef>
                <a:spcPts val="0"/>
              </a:spcBef>
              <a:spcAft>
                <a:spcPts val="0"/>
              </a:spcAft>
              <a:buSzPts val="2000"/>
              <a:buAutoNum type="arabicPeriod"/>
            </a:pPr>
            <a:r>
              <a:rPr lang="en" sz="2000"/>
              <a:t>What kind of hands-on activities can you imagine the students creating?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100"/>
              <a:t>Outline</a:t>
            </a:r>
            <a:endParaRPr sz="3100"/>
          </a:p>
        </p:txBody>
      </p:sp>
      <p:sp>
        <p:nvSpPr>
          <p:cNvPr id="187" name="Google Shape;187;p26"/>
          <p:cNvSpPr txBox="1"/>
          <p:nvPr>
            <p:ph idx="1" type="body"/>
          </p:nvPr>
        </p:nvSpPr>
        <p:spPr>
          <a:xfrm>
            <a:off x="1052550" y="1609100"/>
            <a:ext cx="7284000" cy="2957700"/>
          </a:xfrm>
          <a:prstGeom prst="rect">
            <a:avLst/>
          </a:prstGeom>
        </p:spPr>
        <p:txBody>
          <a:bodyPr anchorCtr="0" anchor="t" bIns="91425" lIns="91425" spcFirstLastPara="1" rIns="91425" wrap="square" tIns="91425">
            <a:noAutofit/>
          </a:bodyPr>
          <a:lstStyle/>
          <a:p>
            <a:pPr indent="-375979" lvl="0" marL="457200" rtl="0" algn="l">
              <a:lnSpc>
                <a:spcPct val="95000"/>
              </a:lnSpc>
              <a:spcBef>
                <a:spcPts val="0"/>
              </a:spcBef>
              <a:spcAft>
                <a:spcPts val="0"/>
              </a:spcAft>
              <a:buSzPts val="2321"/>
              <a:buChar char="●"/>
            </a:pPr>
            <a:r>
              <a:rPr lang="en" sz="2320"/>
              <a:t>Examples of this service learning activity in two upper level courses</a:t>
            </a:r>
            <a:endParaRPr sz="2320"/>
          </a:p>
          <a:p>
            <a:pPr indent="-375979" lvl="0" marL="457200" rtl="0" algn="l">
              <a:lnSpc>
                <a:spcPct val="95000"/>
              </a:lnSpc>
              <a:spcBef>
                <a:spcPts val="0"/>
              </a:spcBef>
              <a:spcAft>
                <a:spcPts val="0"/>
              </a:spcAft>
              <a:buSzPts val="2321"/>
              <a:buChar char="●"/>
            </a:pPr>
            <a:r>
              <a:rPr lang="en" sz="2320"/>
              <a:t>Benefits of this activity</a:t>
            </a:r>
            <a:endParaRPr sz="2320"/>
          </a:p>
          <a:p>
            <a:pPr indent="-375979" lvl="0" marL="457200" rtl="0" algn="l">
              <a:lnSpc>
                <a:spcPct val="95000"/>
              </a:lnSpc>
              <a:spcBef>
                <a:spcPts val="0"/>
              </a:spcBef>
              <a:spcAft>
                <a:spcPts val="0"/>
              </a:spcAft>
              <a:buSzPts val="2321"/>
              <a:buChar char="●"/>
            </a:pPr>
            <a:r>
              <a:rPr lang="en" sz="2320"/>
              <a:t>Specific steps for how to develop this activity in your own course</a:t>
            </a:r>
            <a:endParaRPr sz="2320"/>
          </a:p>
          <a:p>
            <a:pPr indent="-375979" lvl="0" marL="457200" rtl="0" algn="l">
              <a:lnSpc>
                <a:spcPct val="95000"/>
              </a:lnSpc>
              <a:spcBef>
                <a:spcPts val="0"/>
              </a:spcBef>
              <a:spcAft>
                <a:spcPts val="0"/>
              </a:spcAft>
              <a:buSzPts val="2321"/>
              <a:buChar char="●"/>
            </a:pPr>
            <a:r>
              <a:rPr lang="en" sz="2320"/>
              <a:t>Questions</a:t>
            </a:r>
            <a:endParaRPr sz="2320"/>
          </a:p>
          <a:p>
            <a:pPr indent="-375979" lvl="0" marL="457200" rtl="0" algn="l">
              <a:lnSpc>
                <a:spcPct val="95000"/>
              </a:lnSpc>
              <a:spcBef>
                <a:spcPts val="0"/>
              </a:spcBef>
              <a:spcAft>
                <a:spcPts val="0"/>
              </a:spcAft>
              <a:buSzPts val="2321"/>
              <a:buChar char="●"/>
            </a:pPr>
            <a:r>
              <a:rPr lang="en" sz="2320"/>
              <a:t>Brainstorm your own activity in your course</a:t>
            </a:r>
            <a:endParaRPr sz="2320"/>
          </a:p>
          <a:p>
            <a:pPr indent="0" lvl="0" marL="0" rtl="0" algn="l">
              <a:lnSpc>
                <a:spcPct val="95000"/>
              </a:lnSpc>
              <a:spcBef>
                <a:spcPts val="1200"/>
              </a:spcBef>
              <a:spcAft>
                <a:spcPts val="1200"/>
              </a:spcAft>
              <a:buSzPts val="852"/>
              <a:buNone/>
            </a:pPr>
            <a:r>
              <a:t/>
            </a:r>
            <a:endParaRPr sz="1627"/>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1281625" y="18737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t>Two</a:t>
            </a:r>
            <a:r>
              <a:rPr lang="en" sz="2600"/>
              <a:t> examples from upper-level courses</a:t>
            </a:r>
            <a:endParaRPr sz="2600"/>
          </a:p>
        </p:txBody>
      </p:sp>
      <p:sp>
        <p:nvSpPr>
          <p:cNvPr id="193" name="Google Shape;193;p27"/>
          <p:cNvSpPr txBox="1"/>
          <p:nvPr>
            <p:ph idx="1" type="body"/>
          </p:nvPr>
        </p:nvSpPr>
        <p:spPr>
          <a:xfrm>
            <a:off x="983025" y="925800"/>
            <a:ext cx="5962800" cy="386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Advanced Human Physiology: </a:t>
            </a:r>
            <a:r>
              <a:rPr lang="en" sz="1600"/>
              <a:t> The Five Senses Exploration Rotation</a:t>
            </a:r>
            <a:endParaRPr sz="1600"/>
          </a:p>
          <a:p>
            <a:pPr indent="-330200" lvl="0" marL="457200" rtl="0" algn="l">
              <a:spcBef>
                <a:spcPts val="1200"/>
              </a:spcBef>
              <a:spcAft>
                <a:spcPts val="0"/>
              </a:spcAft>
              <a:buSzPts val="1600"/>
              <a:buChar char="●"/>
            </a:pPr>
            <a:r>
              <a:rPr lang="en" sz="1600"/>
              <a:t>5 groups, elementary students rotate through</a:t>
            </a:r>
            <a:endParaRPr sz="1600"/>
          </a:p>
          <a:p>
            <a:pPr indent="-330200" lvl="0" marL="457200" rtl="0" algn="l">
              <a:spcBef>
                <a:spcPts val="0"/>
              </a:spcBef>
              <a:spcAft>
                <a:spcPts val="0"/>
              </a:spcAft>
              <a:buSzPts val="1600"/>
              <a:buChar char="●"/>
            </a:pPr>
            <a:r>
              <a:rPr lang="en" sz="1600"/>
              <a:t>Intro, 1-2 objectives, hands-on activity, visual aid, assessment</a:t>
            </a:r>
            <a:endParaRPr sz="1600"/>
          </a:p>
          <a:p>
            <a:pPr indent="-330200" lvl="0" marL="457200" rtl="0" algn="l">
              <a:spcBef>
                <a:spcPts val="0"/>
              </a:spcBef>
              <a:spcAft>
                <a:spcPts val="0"/>
              </a:spcAft>
              <a:buSzPts val="1600"/>
              <a:buChar char="●"/>
            </a:pPr>
            <a:r>
              <a:rPr lang="en" sz="1600"/>
              <a:t>Reflection</a:t>
            </a:r>
            <a:endParaRPr sz="1600"/>
          </a:p>
          <a:p>
            <a:pPr indent="0" lvl="0" marL="0" rtl="0" algn="l">
              <a:spcBef>
                <a:spcPts val="1200"/>
              </a:spcBef>
              <a:spcAft>
                <a:spcPts val="0"/>
              </a:spcAft>
              <a:buNone/>
            </a:pPr>
            <a:r>
              <a:rPr b="1" lang="en" sz="1600"/>
              <a:t>Immunology:  </a:t>
            </a:r>
            <a:r>
              <a:rPr lang="en" sz="1600"/>
              <a:t>The Flu Shot Skit</a:t>
            </a:r>
            <a:endParaRPr sz="1600"/>
          </a:p>
          <a:p>
            <a:pPr indent="-330200" lvl="0" marL="457200" rtl="0" algn="l">
              <a:spcBef>
                <a:spcPts val="1200"/>
              </a:spcBef>
              <a:spcAft>
                <a:spcPts val="0"/>
              </a:spcAft>
              <a:buSzPts val="1600"/>
              <a:buChar char="●"/>
            </a:pPr>
            <a:r>
              <a:rPr lang="en" sz="1600"/>
              <a:t>5 groups, one group is responsible for opening and closing skit</a:t>
            </a:r>
            <a:endParaRPr sz="1600"/>
          </a:p>
          <a:p>
            <a:pPr indent="-330200" lvl="0" marL="457200" rtl="0" algn="l">
              <a:spcBef>
                <a:spcPts val="0"/>
              </a:spcBef>
              <a:spcAft>
                <a:spcPts val="0"/>
              </a:spcAft>
              <a:buSzPts val="1600"/>
              <a:buChar char="●"/>
            </a:pPr>
            <a:r>
              <a:rPr lang="en" sz="1600"/>
              <a:t>Other 4 groups assigned parts of the immune system:  B cells, T cells, Physical barriers, Phagocytes</a:t>
            </a:r>
            <a:endParaRPr sz="1600"/>
          </a:p>
          <a:p>
            <a:pPr indent="-330200" lvl="0" marL="457200" rtl="0" algn="l">
              <a:spcBef>
                <a:spcPts val="0"/>
              </a:spcBef>
              <a:spcAft>
                <a:spcPts val="0"/>
              </a:spcAft>
              <a:buSzPts val="1600"/>
              <a:buChar char="●"/>
            </a:pPr>
            <a:r>
              <a:rPr lang="en" sz="1600"/>
              <a:t>Intro, objectives, hands-on activity, visual aid, assessment</a:t>
            </a:r>
            <a:endParaRPr sz="1600"/>
          </a:p>
          <a:p>
            <a:pPr indent="-330200" lvl="0" marL="457200" rtl="0" algn="l">
              <a:spcBef>
                <a:spcPts val="0"/>
              </a:spcBef>
              <a:spcAft>
                <a:spcPts val="0"/>
              </a:spcAft>
              <a:buSzPts val="1600"/>
              <a:buChar char="●"/>
            </a:pPr>
            <a:r>
              <a:rPr lang="en" sz="1600"/>
              <a:t>Reflection</a:t>
            </a:r>
            <a:endParaRPr sz="1600"/>
          </a:p>
        </p:txBody>
      </p:sp>
      <p:pic>
        <p:nvPicPr>
          <p:cNvPr id="194" name="Google Shape;194;p27" title="IMG_20220505_200546.jpg"/>
          <p:cNvPicPr preferRelativeResize="0"/>
          <p:nvPr/>
        </p:nvPicPr>
        <p:blipFill>
          <a:blip r:embed="rId3">
            <a:alphaModFix/>
          </a:blip>
          <a:stretch>
            <a:fillRect/>
          </a:stretch>
        </p:blipFill>
        <p:spPr>
          <a:xfrm>
            <a:off x="6739450" y="1101475"/>
            <a:ext cx="2158374" cy="28778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60"/>
              <a:t>Benefits of this service learning activity for DE&amp;I and more!</a:t>
            </a:r>
            <a:endParaRPr sz="2460"/>
          </a:p>
        </p:txBody>
      </p:sp>
      <p:sp>
        <p:nvSpPr>
          <p:cNvPr id="200" name="Google Shape;200;p28"/>
          <p:cNvSpPr txBox="1"/>
          <p:nvPr>
            <p:ph idx="1" type="body"/>
          </p:nvPr>
        </p:nvSpPr>
        <p:spPr>
          <a:xfrm>
            <a:off x="131700" y="1514225"/>
            <a:ext cx="6763500" cy="341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Increases college students’ sense of scientific identity</a:t>
            </a:r>
            <a:endParaRPr sz="1800"/>
          </a:p>
          <a:p>
            <a:pPr indent="-342900" lvl="0" marL="457200" rtl="0" algn="l">
              <a:spcBef>
                <a:spcPts val="0"/>
              </a:spcBef>
              <a:spcAft>
                <a:spcPts val="0"/>
              </a:spcAft>
              <a:buSzPts val="1800"/>
              <a:buChar char="●"/>
            </a:pPr>
            <a:r>
              <a:rPr lang="en" sz="1800"/>
              <a:t>Developing a lesson gives them practice and appreciation for teaching–helpful for many careers</a:t>
            </a:r>
            <a:endParaRPr sz="1800"/>
          </a:p>
          <a:p>
            <a:pPr indent="-342900" lvl="0" marL="457200" rtl="0" algn="l">
              <a:spcBef>
                <a:spcPts val="0"/>
              </a:spcBef>
              <a:spcAft>
                <a:spcPts val="0"/>
              </a:spcAft>
              <a:buSzPts val="1800"/>
              <a:buChar char="●"/>
            </a:pPr>
            <a:r>
              <a:rPr lang="en" sz="1800"/>
              <a:t>Encourages development of skills normally not assessed–communication, artistry, creativity, acting, working with children</a:t>
            </a:r>
            <a:endParaRPr sz="1800"/>
          </a:p>
          <a:p>
            <a:pPr indent="-342900" lvl="0" marL="457200" rtl="0" algn="l">
              <a:spcBef>
                <a:spcPts val="0"/>
              </a:spcBef>
              <a:spcAft>
                <a:spcPts val="0"/>
              </a:spcAft>
              <a:buSzPts val="1800"/>
              <a:buChar char="●"/>
            </a:pPr>
            <a:r>
              <a:rPr lang="en" sz="1800"/>
              <a:t>Gets students out into the community, working with students of diverse backgrounds, establishes precedent for later community and school involvement</a:t>
            </a:r>
            <a:endParaRPr sz="1800"/>
          </a:p>
          <a:p>
            <a:pPr indent="-342900" lvl="0" marL="457200" rtl="0" algn="l">
              <a:spcBef>
                <a:spcPts val="0"/>
              </a:spcBef>
              <a:spcAft>
                <a:spcPts val="0"/>
              </a:spcAft>
              <a:buSzPts val="1800"/>
              <a:buChar char="●"/>
            </a:pPr>
            <a:r>
              <a:rPr lang="en" sz="1800"/>
              <a:t>College students become role models for K-12 students</a:t>
            </a:r>
            <a:endParaRPr sz="1800"/>
          </a:p>
        </p:txBody>
      </p:sp>
      <p:pic>
        <p:nvPicPr>
          <p:cNvPr id="201" name="Google Shape;201;p28" title="PXL_20230502_164324967.MP.jpg"/>
          <p:cNvPicPr preferRelativeResize="0"/>
          <p:nvPr/>
        </p:nvPicPr>
        <p:blipFill>
          <a:blip r:embed="rId3">
            <a:alphaModFix/>
          </a:blip>
          <a:stretch>
            <a:fillRect/>
          </a:stretch>
        </p:blipFill>
        <p:spPr>
          <a:xfrm>
            <a:off x="6970375" y="1240750"/>
            <a:ext cx="2004299" cy="2662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Incorporating Lesson Creation into a Course</a:t>
            </a:r>
            <a:endParaRPr sz="2500"/>
          </a:p>
        </p:txBody>
      </p:sp>
      <p:sp>
        <p:nvSpPr>
          <p:cNvPr id="207" name="Google Shape;207;p29"/>
          <p:cNvSpPr txBox="1"/>
          <p:nvPr>
            <p:ph idx="1" type="body"/>
          </p:nvPr>
        </p:nvSpPr>
        <p:spPr>
          <a:xfrm>
            <a:off x="971100" y="1434850"/>
            <a:ext cx="7365300" cy="32160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AutoNum type="arabicPeriod"/>
            </a:pPr>
            <a:r>
              <a:rPr lang="en" sz="1900"/>
              <a:t> What do you want them to learn that enhances the learning that is already happening in the classroom? </a:t>
            </a:r>
            <a:endParaRPr sz="1900"/>
          </a:p>
          <a:p>
            <a:pPr indent="-349250" lvl="0" marL="457200" rtl="0" algn="l">
              <a:spcBef>
                <a:spcPts val="0"/>
              </a:spcBef>
              <a:spcAft>
                <a:spcPts val="0"/>
              </a:spcAft>
              <a:buSzPts val="1900"/>
              <a:buAutoNum type="arabicPeriod"/>
            </a:pPr>
            <a:r>
              <a:rPr lang="en" sz="1900"/>
              <a:t>What kind of format of presentation to the K12 students will you choose to facilitate that learning? </a:t>
            </a:r>
            <a:endParaRPr sz="1900"/>
          </a:p>
          <a:p>
            <a:pPr indent="-349250" lvl="0" marL="457200" rtl="0" algn="l">
              <a:spcBef>
                <a:spcPts val="0"/>
              </a:spcBef>
              <a:spcAft>
                <a:spcPts val="0"/>
              </a:spcAft>
              <a:buSzPts val="1900"/>
              <a:buAutoNum type="arabicPeriod"/>
            </a:pPr>
            <a:r>
              <a:rPr lang="en" sz="1900"/>
              <a:t>How will you prepare the students for the activity? </a:t>
            </a:r>
            <a:endParaRPr sz="1900"/>
          </a:p>
          <a:p>
            <a:pPr indent="-349250" lvl="0" marL="457200" rtl="0" algn="l">
              <a:spcBef>
                <a:spcPts val="0"/>
              </a:spcBef>
              <a:spcAft>
                <a:spcPts val="0"/>
              </a:spcAft>
              <a:buSzPts val="1900"/>
              <a:buAutoNum type="arabicPeriod"/>
            </a:pPr>
            <a:r>
              <a:rPr lang="en" sz="1900"/>
              <a:t>How will you promote reflection about the learning that occurred? </a:t>
            </a:r>
            <a:endParaRPr sz="1900"/>
          </a:p>
          <a:p>
            <a:pPr indent="-349250" lvl="0" marL="457200" rtl="0" algn="l">
              <a:spcBef>
                <a:spcPts val="0"/>
              </a:spcBef>
              <a:spcAft>
                <a:spcPts val="0"/>
              </a:spcAft>
              <a:buSzPts val="1900"/>
              <a:buAutoNum type="arabicPeriod"/>
            </a:pPr>
            <a:r>
              <a:rPr lang="en" sz="1900"/>
              <a:t>Go one step further and think about a research question, how to gather data, and then publish your activity!</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1154325" y="173475"/>
            <a:ext cx="7837200" cy="914100"/>
          </a:xfrm>
          <a:prstGeom prst="rect">
            <a:avLst/>
          </a:prstGeom>
        </p:spPr>
        <p:txBody>
          <a:bodyPr anchorCtr="0" anchor="t" bIns="91425" lIns="91425" spcFirstLastPara="1" rIns="91425" wrap="square" tIns="91425">
            <a:noAutofit/>
          </a:bodyPr>
          <a:lstStyle/>
          <a:p>
            <a:pPr indent="-374650" lvl="0" marL="457200" rtl="0" algn="l">
              <a:lnSpc>
                <a:spcPct val="115000"/>
              </a:lnSpc>
              <a:spcBef>
                <a:spcPts val="0"/>
              </a:spcBef>
              <a:spcAft>
                <a:spcPts val="0"/>
              </a:spcAft>
              <a:buSzPts val="2300"/>
              <a:buFont typeface="Lato"/>
              <a:buAutoNum type="arabicPeriod"/>
            </a:pPr>
            <a:r>
              <a:rPr lang="en" sz="2300">
                <a:latin typeface="Lato"/>
                <a:ea typeface="Lato"/>
                <a:cs typeface="Lato"/>
                <a:sym typeface="Lato"/>
              </a:rPr>
              <a:t> What do you want them to learn that enhances the learning that is already happening in the classroom? </a:t>
            </a:r>
            <a:endParaRPr sz="2800"/>
          </a:p>
        </p:txBody>
      </p:sp>
      <p:sp>
        <p:nvSpPr>
          <p:cNvPr id="213" name="Google Shape;213;p30"/>
          <p:cNvSpPr txBox="1"/>
          <p:nvPr>
            <p:ph idx="1" type="body"/>
          </p:nvPr>
        </p:nvSpPr>
        <p:spPr>
          <a:xfrm>
            <a:off x="253875" y="1632125"/>
            <a:ext cx="4599300" cy="32814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SzPts val="1800"/>
              <a:buChar char="●"/>
            </a:pPr>
            <a:r>
              <a:rPr lang="en" sz="1800"/>
              <a:t>Choose a topic that complements what you are learning in the classroom</a:t>
            </a:r>
            <a:endParaRPr sz="1800"/>
          </a:p>
          <a:p>
            <a:pPr indent="0" lvl="0" marL="457200" rtl="0" algn="l">
              <a:lnSpc>
                <a:spcPct val="95000"/>
              </a:lnSpc>
              <a:spcBef>
                <a:spcPts val="1200"/>
              </a:spcBef>
              <a:spcAft>
                <a:spcPts val="0"/>
              </a:spcAft>
              <a:buNone/>
            </a:pPr>
            <a:r>
              <a:t/>
            </a:r>
            <a:endParaRPr sz="1800"/>
          </a:p>
          <a:p>
            <a:pPr indent="-342900" lvl="0" marL="457200" rtl="0" algn="l">
              <a:lnSpc>
                <a:spcPct val="95000"/>
              </a:lnSpc>
              <a:spcBef>
                <a:spcPts val="1200"/>
              </a:spcBef>
              <a:spcAft>
                <a:spcPts val="0"/>
              </a:spcAft>
              <a:buSzPts val="1800"/>
              <a:buChar char="●"/>
            </a:pPr>
            <a:r>
              <a:rPr lang="en" sz="1800"/>
              <a:t>A topic that lends itself well to hand-on activities</a:t>
            </a:r>
            <a:endParaRPr sz="1800"/>
          </a:p>
          <a:p>
            <a:pPr indent="0" lvl="0" marL="457200" rtl="0" algn="l">
              <a:lnSpc>
                <a:spcPct val="95000"/>
              </a:lnSpc>
              <a:spcBef>
                <a:spcPts val="1200"/>
              </a:spcBef>
              <a:spcAft>
                <a:spcPts val="0"/>
              </a:spcAft>
              <a:buNone/>
            </a:pPr>
            <a:r>
              <a:t/>
            </a:r>
            <a:endParaRPr sz="1800"/>
          </a:p>
          <a:p>
            <a:pPr indent="-342900" lvl="0" marL="457200" rtl="0" algn="l">
              <a:lnSpc>
                <a:spcPct val="95000"/>
              </a:lnSpc>
              <a:spcBef>
                <a:spcPts val="1200"/>
              </a:spcBef>
              <a:spcAft>
                <a:spcPts val="0"/>
              </a:spcAft>
              <a:buSzPts val="1800"/>
              <a:buChar char="●"/>
            </a:pPr>
            <a:r>
              <a:rPr lang="en" sz="1800"/>
              <a:t>Topics that can be divided into parts are helpful for this model</a:t>
            </a:r>
            <a:endParaRPr sz="1800"/>
          </a:p>
          <a:p>
            <a:pPr indent="0" lvl="0" marL="457200" rtl="0" algn="l">
              <a:lnSpc>
                <a:spcPct val="95000"/>
              </a:lnSpc>
              <a:spcBef>
                <a:spcPts val="1200"/>
              </a:spcBef>
              <a:spcAft>
                <a:spcPts val="1200"/>
              </a:spcAft>
              <a:buNone/>
            </a:pPr>
            <a:r>
              <a:t/>
            </a:r>
            <a:endParaRPr sz="1800"/>
          </a:p>
        </p:txBody>
      </p:sp>
      <p:pic>
        <p:nvPicPr>
          <p:cNvPr id="214" name="Google Shape;214;p30" title="PXL_20230502_162530007.MP.jpg"/>
          <p:cNvPicPr preferRelativeResize="0"/>
          <p:nvPr/>
        </p:nvPicPr>
        <p:blipFill>
          <a:blip r:embed="rId3">
            <a:alphaModFix/>
          </a:blip>
          <a:stretch>
            <a:fillRect/>
          </a:stretch>
        </p:blipFill>
        <p:spPr>
          <a:xfrm>
            <a:off x="5005575" y="1239975"/>
            <a:ext cx="3986022" cy="30011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457200" rtl="0" algn="l">
              <a:lnSpc>
                <a:spcPct val="115000"/>
              </a:lnSpc>
              <a:spcBef>
                <a:spcPts val="0"/>
              </a:spcBef>
              <a:spcAft>
                <a:spcPts val="1200"/>
              </a:spcAft>
              <a:buNone/>
            </a:pPr>
            <a:r>
              <a:rPr lang="en" sz="2300">
                <a:latin typeface="Lato"/>
                <a:ea typeface="Lato"/>
                <a:cs typeface="Lato"/>
                <a:sym typeface="Lato"/>
              </a:rPr>
              <a:t>2.  Choose the activity</a:t>
            </a:r>
            <a:endParaRPr sz="2600"/>
          </a:p>
        </p:txBody>
      </p:sp>
      <p:sp>
        <p:nvSpPr>
          <p:cNvPr id="220" name="Google Shape;220;p31"/>
          <p:cNvSpPr txBox="1"/>
          <p:nvPr>
            <p:ph idx="1" type="body"/>
          </p:nvPr>
        </p:nvSpPr>
        <p:spPr>
          <a:xfrm>
            <a:off x="628375" y="1262913"/>
            <a:ext cx="4023000" cy="2911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Logistics, logistics, logistics</a:t>
            </a:r>
            <a:endParaRPr sz="2000"/>
          </a:p>
          <a:p>
            <a:pPr indent="-355600" lvl="0" marL="457200" rtl="0" algn="l">
              <a:spcBef>
                <a:spcPts val="0"/>
              </a:spcBef>
              <a:spcAft>
                <a:spcPts val="0"/>
              </a:spcAft>
              <a:buSzPts val="2000"/>
              <a:buChar char="●"/>
            </a:pPr>
            <a:r>
              <a:rPr lang="en" sz="2000"/>
              <a:t>Contact teachers (can use your Education colleagues to help with this!)</a:t>
            </a:r>
            <a:endParaRPr sz="2000"/>
          </a:p>
          <a:p>
            <a:pPr indent="-355600" lvl="0" marL="457200" rtl="0" algn="l">
              <a:spcBef>
                <a:spcPts val="0"/>
              </a:spcBef>
              <a:spcAft>
                <a:spcPts val="0"/>
              </a:spcAft>
              <a:buSzPts val="2000"/>
              <a:buChar char="●"/>
            </a:pPr>
            <a:r>
              <a:rPr lang="en" sz="2000"/>
              <a:t>Scheduling towards the end of the semester</a:t>
            </a:r>
            <a:endParaRPr sz="2000"/>
          </a:p>
          <a:p>
            <a:pPr indent="-355600" lvl="0" marL="457200" rtl="0" algn="l">
              <a:spcBef>
                <a:spcPts val="0"/>
              </a:spcBef>
              <a:spcAft>
                <a:spcPts val="0"/>
              </a:spcAft>
              <a:buSzPts val="2000"/>
              <a:buChar char="●"/>
            </a:pPr>
            <a:r>
              <a:rPr lang="en" sz="2000"/>
              <a:t>Arrange transportation–carpool</a:t>
            </a:r>
            <a:endParaRPr sz="2000"/>
          </a:p>
          <a:p>
            <a:pPr indent="-355600" lvl="0" marL="457200" rtl="0" algn="l">
              <a:spcBef>
                <a:spcPts val="0"/>
              </a:spcBef>
              <a:spcAft>
                <a:spcPts val="0"/>
              </a:spcAft>
              <a:buSzPts val="2000"/>
              <a:buChar char="●"/>
            </a:pPr>
            <a:r>
              <a:rPr lang="en" sz="2000"/>
              <a:t>Figuring out equal work for groups can be challenging</a:t>
            </a:r>
            <a:endParaRPr sz="2000"/>
          </a:p>
        </p:txBody>
      </p:sp>
      <p:pic>
        <p:nvPicPr>
          <p:cNvPr id="221" name="Google Shape;221;p31" title="PXL_20220505_161905782.jpg"/>
          <p:cNvPicPr preferRelativeResize="0"/>
          <p:nvPr/>
        </p:nvPicPr>
        <p:blipFill>
          <a:blip r:embed="rId3">
            <a:alphaModFix/>
          </a:blip>
          <a:stretch>
            <a:fillRect/>
          </a:stretch>
        </p:blipFill>
        <p:spPr>
          <a:xfrm>
            <a:off x="5384200" y="710314"/>
            <a:ext cx="3012276" cy="40163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1074850" y="393750"/>
            <a:ext cx="3907800" cy="914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990"/>
              <a:buNone/>
            </a:pPr>
            <a:r>
              <a:rPr lang="en" sz="2270">
                <a:latin typeface="Lato"/>
                <a:ea typeface="Lato"/>
                <a:cs typeface="Lato"/>
                <a:sym typeface="Lato"/>
              </a:rPr>
              <a:t>3. Prepare the students</a:t>
            </a:r>
            <a:endParaRPr sz="2720"/>
          </a:p>
        </p:txBody>
      </p:sp>
      <p:sp>
        <p:nvSpPr>
          <p:cNvPr id="227" name="Google Shape;227;p32"/>
          <p:cNvSpPr txBox="1"/>
          <p:nvPr>
            <p:ph idx="1" type="body"/>
          </p:nvPr>
        </p:nvSpPr>
        <p:spPr>
          <a:xfrm>
            <a:off x="975000" y="1307850"/>
            <a:ext cx="3597000" cy="3054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1 part of a lab period to make their lesson</a:t>
            </a:r>
            <a:endParaRPr sz="2200"/>
          </a:p>
          <a:p>
            <a:pPr indent="-368300" lvl="0" marL="457200" rtl="0" algn="l">
              <a:spcBef>
                <a:spcPts val="0"/>
              </a:spcBef>
              <a:spcAft>
                <a:spcPts val="0"/>
              </a:spcAft>
              <a:buSzPts val="2200"/>
              <a:buChar char="●"/>
            </a:pPr>
            <a:r>
              <a:rPr lang="en" sz="2200"/>
              <a:t>Another part of a lab period as “dress rehearsal”</a:t>
            </a:r>
            <a:endParaRPr sz="2200"/>
          </a:p>
          <a:p>
            <a:pPr indent="-368300" lvl="0" marL="457200" rtl="0" algn="l">
              <a:spcBef>
                <a:spcPts val="0"/>
              </a:spcBef>
              <a:spcAft>
                <a:spcPts val="0"/>
              </a:spcAft>
              <a:buSzPts val="2200"/>
              <a:buChar char="●"/>
            </a:pPr>
            <a:r>
              <a:rPr lang="en" sz="2200"/>
              <a:t>One lab period for going to the school and presenting.</a:t>
            </a:r>
            <a:endParaRPr sz="2200"/>
          </a:p>
        </p:txBody>
      </p:sp>
      <p:pic>
        <p:nvPicPr>
          <p:cNvPr id="228" name="Google Shape;228;p32" title="PXL_20220505_164742345.MP.jpg"/>
          <p:cNvPicPr preferRelativeResize="0"/>
          <p:nvPr/>
        </p:nvPicPr>
        <p:blipFill>
          <a:blip r:embed="rId3">
            <a:alphaModFix/>
          </a:blip>
          <a:stretch>
            <a:fillRect/>
          </a:stretch>
        </p:blipFill>
        <p:spPr>
          <a:xfrm>
            <a:off x="5106798" y="356925"/>
            <a:ext cx="3322226" cy="4429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457200" rtl="0" algn="l">
              <a:lnSpc>
                <a:spcPct val="115000"/>
              </a:lnSpc>
              <a:spcBef>
                <a:spcPts val="0"/>
              </a:spcBef>
              <a:spcAft>
                <a:spcPts val="1200"/>
              </a:spcAft>
              <a:buNone/>
            </a:pPr>
            <a:r>
              <a:rPr lang="en" sz="2200">
                <a:latin typeface="Lato"/>
                <a:ea typeface="Lato"/>
                <a:cs typeface="Lato"/>
                <a:sym typeface="Lato"/>
              </a:rPr>
              <a:t>4.  Promote Reflection</a:t>
            </a:r>
            <a:endParaRPr sz="2700"/>
          </a:p>
        </p:txBody>
      </p:sp>
      <p:sp>
        <p:nvSpPr>
          <p:cNvPr id="234" name="Google Shape;234;p33"/>
          <p:cNvSpPr txBox="1"/>
          <p:nvPr>
            <p:ph idx="1" type="body"/>
          </p:nvPr>
        </p:nvSpPr>
        <p:spPr>
          <a:xfrm>
            <a:off x="0" y="1174675"/>
            <a:ext cx="5665200" cy="3816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SzPts val="440"/>
              <a:buNone/>
            </a:pPr>
            <a:r>
              <a:rPr b="1" lang="en" sz="1675" u="sng"/>
              <a:t>Outreach Summary</a:t>
            </a:r>
            <a:endParaRPr b="1" sz="1675" u="sng"/>
          </a:p>
          <a:p>
            <a:pPr indent="0" lvl="0" marL="0" rtl="0" algn="l">
              <a:spcBef>
                <a:spcPts val="1200"/>
              </a:spcBef>
              <a:spcAft>
                <a:spcPts val="0"/>
              </a:spcAft>
              <a:buSzPts val="440"/>
              <a:buNone/>
            </a:pPr>
            <a:r>
              <a:rPr lang="en" sz="1675"/>
              <a:t>1-2 sentence introduction about what you did.</a:t>
            </a:r>
            <a:endParaRPr sz="1675"/>
          </a:p>
          <a:p>
            <a:pPr indent="0" lvl="0" marL="0" rtl="0" algn="l">
              <a:spcBef>
                <a:spcPts val="1200"/>
              </a:spcBef>
              <a:spcAft>
                <a:spcPts val="0"/>
              </a:spcAft>
              <a:buSzPts val="440"/>
              <a:buNone/>
            </a:pPr>
            <a:r>
              <a:rPr lang="en" sz="1675"/>
              <a:t>1 page data summary and answer the following questions:</a:t>
            </a:r>
            <a:endParaRPr sz="1675"/>
          </a:p>
          <a:p>
            <a:pPr indent="0" lvl="0" marL="685800" rtl="0" algn="l">
              <a:spcBef>
                <a:spcPts val="1200"/>
              </a:spcBef>
              <a:spcAft>
                <a:spcPts val="0"/>
              </a:spcAft>
              <a:buSzPts val="440"/>
              <a:buNone/>
            </a:pPr>
            <a:r>
              <a:rPr lang="en" sz="1675"/>
              <a:t>1.	What went well?</a:t>
            </a:r>
            <a:endParaRPr sz="1675"/>
          </a:p>
          <a:p>
            <a:pPr indent="0" lvl="0" marL="685800" rtl="0" algn="l">
              <a:spcBef>
                <a:spcPts val="1200"/>
              </a:spcBef>
              <a:spcAft>
                <a:spcPts val="0"/>
              </a:spcAft>
              <a:buSzPts val="440"/>
              <a:buNone/>
            </a:pPr>
            <a:r>
              <a:rPr lang="en" sz="1675"/>
              <a:t>2.	What would you do differently if you did it again?</a:t>
            </a:r>
            <a:endParaRPr sz="1675"/>
          </a:p>
          <a:p>
            <a:pPr indent="0" lvl="0" marL="685800" rtl="0" algn="l">
              <a:spcBef>
                <a:spcPts val="1200"/>
              </a:spcBef>
              <a:spcAft>
                <a:spcPts val="0"/>
              </a:spcAft>
              <a:buSzPts val="440"/>
              <a:buNone/>
            </a:pPr>
            <a:r>
              <a:rPr lang="en" sz="1675"/>
              <a:t>3.	What did your students learn? (summarize data here)</a:t>
            </a:r>
            <a:endParaRPr sz="1675"/>
          </a:p>
          <a:p>
            <a:pPr indent="0" lvl="0" marL="685800" rtl="0" algn="l">
              <a:spcBef>
                <a:spcPts val="1200"/>
              </a:spcBef>
              <a:spcAft>
                <a:spcPts val="0"/>
              </a:spcAft>
              <a:buSzPts val="440"/>
              <a:buNone/>
            </a:pPr>
            <a:r>
              <a:rPr lang="en" sz="1675"/>
              <a:t>4.	What did YOU learn?</a:t>
            </a:r>
            <a:endParaRPr sz="1675"/>
          </a:p>
          <a:p>
            <a:pPr indent="0" lvl="0" marL="685800" rtl="0" algn="l">
              <a:spcBef>
                <a:spcPts val="1200"/>
              </a:spcBef>
              <a:spcAft>
                <a:spcPts val="0"/>
              </a:spcAft>
              <a:buSzPts val="440"/>
              <a:buNone/>
            </a:pPr>
            <a:r>
              <a:rPr lang="en" sz="1675"/>
              <a:t>5.	Any anecdotes you would like to share?</a:t>
            </a:r>
            <a:endParaRPr sz="1675"/>
          </a:p>
          <a:p>
            <a:pPr indent="0" lvl="0" marL="0" rtl="0" algn="l">
              <a:spcBef>
                <a:spcPts val="1200"/>
              </a:spcBef>
              <a:spcAft>
                <a:spcPts val="1200"/>
              </a:spcAft>
              <a:buSzPts val="440"/>
              <a:buNone/>
            </a:pPr>
            <a:r>
              <a:t/>
            </a:r>
            <a:endParaRPr sz="620"/>
          </a:p>
        </p:txBody>
      </p:sp>
      <p:pic>
        <p:nvPicPr>
          <p:cNvPr id="235" name="Google Shape;235;p33" title="PXL_20220505_165629299.MP.jpg"/>
          <p:cNvPicPr preferRelativeResize="0"/>
          <p:nvPr/>
        </p:nvPicPr>
        <p:blipFill>
          <a:blip r:embed="rId3">
            <a:alphaModFix/>
          </a:blip>
          <a:stretch>
            <a:fillRect/>
          </a:stretch>
        </p:blipFill>
        <p:spPr>
          <a:xfrm>
            <a:off x="5667975" y="612525"/>
            <a:ext cx="3283926" cy="43785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