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5" r:id="rId7"/>
    <p:sldId id="261" r:id="rId8"/>
    <p:sldId id="288" r:id="rId9"/>
    <p:sldId id="290" r:id="rId10"/>
    <p:sldId id="289" r:id="rId11"/>
    <p:sldId id="287" r:id="rId12"/>
    <p:sldId id="291" r:id="rId13"/>
    <p:sldId id="292" r:id="rId14"/>
    <p:sldId id="283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2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F0EA2-F1DF-4984-B06E-ECF94AE8F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B40B5-FEA2-460A-8F66-1070846A4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B2E5C-50B9-4548-83FB-7D2823E8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19D76-6322-4D76-B77C-C4844F20C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B996B-3F43-454D-8061-ADCC0B55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6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6B7F-A5B1-44A3-8A94-E67263D9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148E3-8144-4056-BEC7-5E4EA003B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8594C-BF85-4001-8240-FB5C6F36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4893-CD81-48E5-8FDA-66F43CA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2992B-B128-4951-9DB0-C1DF8CDE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8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C3A8C-F8DB-44F0-9C96-2899B0679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2795B-BD24-4ECC-A951-5B10FA2C1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D8B9-597C-4173-A6A1-6A9F94F9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25F1D-37B6-442C-B9BB-FE961E2C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C566F-AB9A-479F-AE44-78CDEA07E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6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B817-D3B8-4107-A5D2-532BA6DD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2D4FB-C49F-478A-AD07-1E6577B49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E59DA-4A11-4CA4-958F-9A2C1A72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2099-5EFC-4836-99ED-8D92A8B8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74DEA-F0D1-4F1A-8FA0-AEA0C8C7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1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85220-7FAC-43A8-972B-047E9514F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3C173-AA21-41E4-B0AC-B289377AC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F5791-2C72-4618-9258-93E0126C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9C82-F48E-44B8-AB94-B32B7980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481A5-8FAC-4F59-B4E9-231F11D3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AE0-5BDD-47D3-B975-53EFD4B0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5B1D-F446-4D14-B4B7-49C6E26B4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711E1-0883-4E67-9DAC-1B6A7D19B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88182-2B6E-4C99-8799-3C25DE0A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306E0-1BD6-4D7F-A3C1-45198E81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B76A4-1AB9-4B68-87B0-B36DFB54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14F4-691F-4B79-8932-D3063C6A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9F260-014F-4A2C-850E-7DE50BD02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827D9-135C-4036-A5E5-29BA24D28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6E226-AA10-4396-9DE3-EA6F16E06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17A26-7593-4CF1-B78F-D7BBE38CD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4449F-32B8-43BF-8691-CA1D5EC9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4EC23-C0CF-44AF-9437-77BF9B88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1667C9-62C0-4100-BA28-CF29968A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4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41CF-2E65-4CC7-B606-7ACAF427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5022B-896F-464C-8C41-755A154D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BBE6A-F42E-48D5-87A0-8965151D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40EAE-D740-4827-B9E1-EAC759C5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5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87F3D-828B-4D11-9AE4-5EF70690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2A15D-05D1-4C56-8B6B-A53E15C3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165CA-7863-497D-9CE4-6CDD452E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5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38AF-C57B-4720-9C01-54D61302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76E4-2D72-4C70-A042-B5054798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DF40F-0A87-477D-8204-9EF546B80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EE2B5-EEDD-45F9-83AD-3A4A08E8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124B9-04DD-4AF3-99D9-0E09BA14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1D45-E9FA-4970-BB03-B2154873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8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0164-81C7-4AD3-8B58-DFC01A77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6159E-03E8-489E-9116-7662FEAA8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CA506-77AB-47E2-BFA4-B5D0FDF07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DFDD4-33B2-4332-B9CC-C8E2B70F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C8D86-A43B-4670-A43B-0BC41BF3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50E87-D869-4545-8E3B-708ECA58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9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15D3A8-2169-4C01-AFBC-C5DBB73D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5595B-635C-406A-BD33-8E6F0AB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8FF2-7CF4-4400-8617-30D696365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6350-BBD8-4501-A5D1-DDA6D2ED0B7F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C661D-8A1F-4BBD-84AA-783685C22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08E64-10F2-4B03-B071-32153FE57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4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36F9F5A-904D-46DE-9F15-C5D67C695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6" y="1170775"/>
            <a:ext cx="4655304" cy="44147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CCF7D5-D1F6-42AE-A5CF-E0790ABC4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69258" y="6281974"/>
            <a:ext cx="6314873" cy="74292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5A8BE08-3FFC-4836-8800-BF3B704C015C}"/>
              </a:ext>
            </a:extLst>
          </p:cNvPr>
          <p:cNvSpPr txBox="1"/>
          <p:nvPr/>
        </p:nvSpPr>
        <p:spPr>
          <a:xfrm>
            <a:off x="6669258" y="924871"/>
            <a:ext cx="499575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fontAlgn="base"/>
            <a:r>
              <a:rPr lang="en-US" sz="3600" b="1" dirty="0"/>
              <a:t>Elevate and Educate: Key Strategies for Effective Teaching and Learning</a:t>
            </a:r>
            <a:endParaRPr lang="en-US" sz="3600" dirty="0"/>
          </a:p>
          <a:p>
            <a:pPr fontAlgn="base"/>
            <a:endParaRPr lang="en-US" sz="3200" b="1" dirty="0"/>
          </a:p>
          <a:p>
            <a:pPr fontAlgn="base"/>
            <a:r>
              <a:rPr lang="en-US" sz="2800" b="1" dirty="0"/>
              <a:t>Dr. Megan </a:t>
            </a:r>
            <a:r>
              <a:rPr lang="en-US" sz="2800" b="1" dirty="0" err="1"/>
              <a:t>Fixen</a:t>
            </a:r>
            <a:endParaRPr lang="en-US" sz="2800" b="1" dirty="0"/>
          </a:p>
          <a:p>
            <a:pPr fontAlgn="base"/>
            <a:r>
              <a:rPr lang="en-US" sz="2800" b="1" dirty="0"/>
              <a:t>Kelly Hendershot</a:t>
            </a:r>
          </a:p>
          <a:p>
            <a:pPr fontAlgn="base"/>
            <a:r>
              <a:rPr lang="en-US" sz="2800" b="1" dirty="0"/>
              <a:t>Katelynn Albers</a:t>
            </a:r>
          </a:p>
        </p:txBody>
      </p:sp>
    </p:spTree>
    <p:extLst>
      <p:ext uri="{BB962C8B-B14F-4D97-AF65-F5344CB8AC3E}">
        <p14:creationId xmlns:p14="http://schemas.microsoft.com/office/powerpoint/2010/main" val="150439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F842A52-7A43-4CD6-8BA8-C09A6A2C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74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27B46-9523-4E97-8B08-99A0CC122D03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rgbClr val="CE0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5E2DB3-0514-4C02-908B-0B4292F47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1A2713-0F71-4077-98B5-A0C7312E1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072" y="6339107"/>
            <a:ext cx="3932237" cy="46261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5D539A-A0BC-46F4-85EF-1B14173974E4}"/>
              </a:ext>
            </a:extLst>
          </p:cNvPr>
          <p:cNvSpPr/>
          <p:nvPr/>
        </p:nvSpPr>
        <p:spPr>
          <a:xfrm>
            <a:off x="0" y="0"/>
            <a:ext cx="12192000" cy="1350628"/>
          </a:xfrm>
          <a:prstGeom prst="rect">
            <a:avLst/>
          </a:prstGeom>
          <a:solidFill>
            <a:srgbClr val="CE0E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Discussion Time</a:t>
            </a:r>
          </a:p>
        </p:txBody>
      </p:sp>
    </p:spTree>
    <p:extLst>
      <p:ext uri="{BB962C8B-B14F-4D97-AF65-F5344CB8AC3E}">
        <p14:creationId xmlns:p14="http://schemas.microsoft.com/office/powerpoint/2010/main" val="91452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F842A52-7A43-4CD6-8BA8-C09A6A2C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7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Collaco</a:t>
            </a:r>
            <a:r>
              <a:rPr lang="en-US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C.M. (2017). Increasing Student Engagement in Higher Education. </a:t>
            </a:r>
            <a:r>
              <a:rPr lang="en-US" sz="1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Higher Education and Practice</a:t>
            </a:r>
            <a:r>
              <a:rPr lang="en-US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17(4), 25-31.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Davis, E. A., &amp;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Palincsar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S. (2023). Engagement in high‐leverage science teaching practices among novice elementary teachers.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Education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291-332.</a:t>
            </a:r>
          </a:p>
          <a:p>
            <a:pPr marL="0" indent="0"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A.C.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C.S. (2012), A Review of High-Leverage Teaching Practices: Making Connections Between Mathematics and Foreign Languages.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Language Annals, 45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s76-s97.</a:t>
            </a:r>
          </a:p>
          <a:p>
            <a:pPr marL="0" indent="0"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McLeskey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Maheady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L., Billingsley, B., Brownell, M. T., &amp; Lewis, T. J. (Eds.). (2022). 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leverage practices for inclusive classrooms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Routledge.</a:t>
            </a:r>
            <a:endParaRPr lang="en-US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27B46-9523-4E97-8B08-99A0CC122D03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rgbClr val="CE0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5E2DB3-0514-4C02-908B-0B4292F47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1A2713-0F71-4077-98B5-A0C7312E1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072" y="6339107"/>
            <a:ext cx="3932237" cy="46261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5D539A-A0BC-46F4-85EF-1B14173974E4}"/>
              </a:ext>
            </a:extLst>
          </p:cNvPr>
          <p:cNvSpPr/>
          <p:nvPr/>
        </p:nvSpPr>
        <p:spPr>
          <a:xfrm>
            <a:off x="0" y="0"/>
            <a:ext cx="12192000" cy="1350628"/>
          </a:xfrm>
          <a:prstGeom prst="rect">
            <a:avLst/>
          </a:prstGeom>
          <a:solidFill>
            <a:srgbClr val="CE0E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7202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36F9F5A-904D-46DE-9F15-C5D67C695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6" y="1170774"/>
            <a:ext cx="4706032" cy="446288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5A8BE08-3FFC-4836-8800-BF3B704C015C}"/>
              </a:ext>
            </a:extLst>
          </p:cNvPr>
          <p:cNvSpPr txBox="1"/>
          <p:nvPr/>
        </p:nvSpPr>
        <p:spPr>
          <a:xfrm>
            <a:off x="6828447" y="1728175"/>
            <a:ext cx="46609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Montserrat Medium" panose="00000600000000000000" pitchFamily="2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784E0F-130B-4D88-87C7-34ED098C6F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69258" y="6281974"/>
            <a:ext cx="6314873" cy="74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4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Teachers must learn to use a variety of teaching practices (Davis &amp; </a:t>
            </a:r>
            <a:r>
              <a:rPr lang="en-US" dirty="0" err="1"/>
              <a:t>Palincsar</a:t>
            </a:r>
            <a:r>
              <a:rPr lang="en-US" dirty="0"/>
              <a:t>, 2023). </a:t>
            </a:r>
          </a:p>
          <a:p>
            <a:r>
              <a:rPr lang="en-US" dirty="0"/>
              <a:t>High-leverage practices are designed to improve the ability of students to reach goals, and support students in learning academic concepts.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/>
              <a:t>Effective high- leverage practices may enhance student outcomes (</a:t>
            </a:r>
            <a:r>
              <a:rPr lang="en-US" dirty="0" err="1"/>
              <a:t>McLeskey</a:t>
            </a:r>
            <a:r>
              <a:rPr lang="en-US" dirty="0"/>
              <a:t> et al. 2022).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val="21658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FBE1C-EB39-4AE9-8B5E-5FF7BFF20B9A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4637-7946-401F-9942-5828AAB7E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89" y="6316910"/>
            <a:ext cx="1932465" cy="54109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D37825-F9FE-41B1-BDE0-EB81118F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53"/>
            <a:ext cx="10515600" cy="426996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Promotes higher levels of student learning and understanding over other teaching practices (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Hlas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2012).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 learning depends on the interactions of teachers and students (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Hlas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2012).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Encourages students to work together using problem-solving skills (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Hlas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2012).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Active learning increases student engagement and promotes student-teacher relationships (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Collaco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2017)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EAE471-58E8-4749-BA75-81B5C04A57D7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05338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FBE1C-EB39-4AE9-8B5E-5FF7BFF20B9A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4637-7946-401F-9942-5828AAB7E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89" y="6316910"/>
            <a:ext cx="1932465" cy="5410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A4D44-862C-4CA3-893C-0CB2A49B3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40" y="6639886"/>
            <a:ext cx="3545903" cy="2265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D37825-F9FE-41B1-BDE0-EB81118F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53"/>
            <a:ext cx="10515600" cy="4269968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/>
              <a:t>Strategy 1: Increase student engagement- several active learning strategies will be outlined that will help increase interaction and engagement.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Strategy 2: Strengthen faculty relationships and assess student understanding- an outline of a class starter that increases discussion and results in timely feedback on course elements will be presented.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Strategy 3- Enhance critical thinking and communication skills- an outline of how to effectively use case studies in the classroom will be provided. 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EAE471-58E8-4749-BA75-81B5C04A57D7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429223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FBE1C-EB39-4AE9-8B5E-5FF7BFF20B9A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4637-7946-401F-9942-5828AAB7E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89" y="6316910"/>
            <a:ext cx="1932465" cy="5410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A4D44-862C-4CA3-893C-0CB2A49B3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40" y="6639886"/>
            <a:ext cx="3545903" cy="22650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BEAE471-58E8-4749-BA75-81B5C04A57D7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Strategy 1: Increase student engagement</a:t>
            </a:r>
          </a:p>
        </p:txBody>
      </p:sp>
      <p:pic>
        <p:nvPicPr>
          <p:cNvPr id="7" name="Content Placeholder 6" descr="Macintosh HD:Users:meganfixen:Desktop:Screen Shot 2018-10-06 at 6.40.43 PM.png">
            <a:extLst>
              <a:ext uri="{FF2B5EF4-FFF2-40B4-BE49-F238E27FC236}">
                <a16:creationId xmlns:a16="http://schemas.microsoft.com/office/drawing/2014/main" id="{5B986B39-C95D-F242-B954-3A7A3FF1C11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071" y="1967345"/>
            <a:ext cx="7025857" cy="37130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C334AF-A37E-1345-8428-AA458C5FC52A}"/>
              </a:ext>
            </a:extLst>
          </p:cNvPr>
          <p:cNvSpPr txBox="1"/>
          <p:nvPr/>
        </p:nvSpPr>
        <p:spPr>
          <a:xfrm>
            <a:off x="4225635" y="1357172"/>
            <a:ext cx="4309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Padlet- Tool to create a back channel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41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FBE1C-EB39-4AE9-8B5E-5FF7BFF20B9A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4637-7946-401F-9942-5828AAB7E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89" y="6316910"/>
            <a:ext cx="1932465" cy="5410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A4D44-862C-4CA3-893C-0CB2A49B3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40" y="6639886"/>
            <a:ext cx="3545903" cy="22650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BEAE471-58E8-4749-BA75-81B5C04A57D7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Strategy 1: Increase Student Engagement</a:t>
            </a:r>
          </a:p>
        </p:txBody>
      </p:sp>
      <p:pic>
        <p:nvPicPr>
          <p:cNvPr id="7" name="Content Placeholder 6" descr="Macintosh HD:Users:meganfixen:Desktop:Screen Shot 2018-10-06 at 6.28.09 PM.png">
            <a:extLst>
              <a:ext uri="{FF2B5EF4-FFF2-40B4-BE49-F238E27FC236}">
                <a16:creationId xmlns:a16="http://schemas.microsoft.com/office/drawing/2014/main" id="{BA99FAED-9F9E-2649-B220-92EF1B1C920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69" y="1870364"/>
            <a:ext cx="7336462" cy="39271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E2EC51-3FC4-E14F-A54E-4E44974964D4}"/>
              </a:ext>
            </a:extLst>
          </p:cNvPr>
          <p:cNvSpPr txBox="1"/>
          <p:nvPr/>
        </p:nvSpPr>
        <p:spPr>
          <a:xfrm>
            <a:off x="2491919" y="1305317"/>
            <a:ext cx="7272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Answer Garden- Used for online brainstorming &amp; real time feedback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29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FBE1C-EB39-4AE9-8B5E-5FF7BFF20B9A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4637-7946-401F-9942-5828AAB7E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89" y="6316910"/>
            <a:ext cx="1932465" cy="5410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A4D44-862C-4CA3-893C-0CB2A49B3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40" y="6639886"/>
            <a:ext cx="3545903" cy="22650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BEAE471-58E8-4749-BA75-81B5C04A57D7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Strategy 1: Increase Student Engagement</a:t>
            </a:r>
          </a:p>
        </p:txBody>
      </p:sp>
      <p:pic>
        <p:nvPicPr>
          <p:cNvPr id="7" name="Content Placeholder 6" descr="Macintosh HD:Users:meganfixen:Desktop:Screen Shot 2018-10-07 at 11.06.47 AM.png">
            <a:extLst>
              <a:ext uri="{FF2B5EF4-FFF2-40B4-BE49-F238E27FC236}">
                <a16:creationId xmlns:a16="http://schemas.microsoft.com/office/drawing/2014/main" id="{7EAEDB5C-0CB6-7444-90A3-4AE378BBD5C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986" y="1953491"/>
            <a:ext cx="7194027" cy="38440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54E93B-D83B-B746-AA49-C77F7BBC6EB5}"/>
              </a:ext>
            </a:extLst>
          </p:cNvPr>
          <p:cNvSpPr txBox="1"/>
          <p:nvPr/>
        </p:nvSpPr>
        <p:spPr>
          <a:xfrm>
            <a:off x="3426646" y="1309198"/>
            <a:ext cx="533870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Poll Everywhere- Real time audience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8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FBE1C-EB39-4AE9-8B5E-5FF7BFF20B9A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4637-7946-401F-9942-5828AAB7E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89" y="6316910"/>
            <a:ext cx="1932465" cy="5410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A4D44-862C-4CA3-893C-0CB2A49B3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40" y="6639886"/>
            <a:ext cx="3545903" cy="2265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D37825-F9FE-41B1-BDE0-EB81118F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53"/>
            <a:ext cx="10515600" cy="426996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Provide notecard to each student at beginning of class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Present an informal class starter question and require students to provide a written response 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Ask questions on course material throughout class and require students to provide a written response before sharing with small groups and the entire class (Think/Write/Share)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Review feedback relating to all questions posed 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Interpersonal relationship built with students through card feedback, as well as, quick daily formative assessments to monitor learning and diagnose difficult content for re-teaching or further enrichment.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EAE471-58E8-4749-BA75-81B5C04A57D7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Strategy 2: Strengthen faculty relationships and assess student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15224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FBE1C-EB39-4AE9-8B5E-5FF7BFF20B9A}"/>
              </a:ext>
            </a:extLst>
          </p:cNvPr>
          <p:cNvSpPr/>
          <p:nvPr/>
        </p:nvSpPr>
        <p:spPr>
          <a:xfrm>
            <a:off x="0" y="6158204"/>
            <a:ext cx="12192000" cy="699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4637-7946-401F-9942-5828AAB7E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89" y="6316910"/>
            <a:ext cx="1932465" cy="5410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A4D44-862C-4CA3-893C-0CB2A49B3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40" y="6639886"/>
            <a:ext cx="3545903" cy="2265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D37825-F9FE-41B1-BDE0-EB81118F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53"/>
            <a:ext cx="10515600" cy="426996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Provide case study with questions in advance for students to prepare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Provide resources to consider for critical thinking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Require classroom attendance and participation for verbal communication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Encourage everyone to participate and share ideas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Take notes during discussion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Require document submission of answers for written communication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EAE471-58E8-4749-BA75-81B5C04A57D7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Strategy 3: Enhancing Critical Thinking and Communication Skills </a:t>
            </a:r>
          </a:p>
        </p:txBody>
      </p:sp>
    </p:spTree>
    <p:extLst>
      <p:ext uri="{BB962C8B-B14F-4D97-AF65-F5344CB8AC3E}">
        <p14:creationId xmlns:p14="http://schemas.microsoft.com/office/powerpoint/2010/main" val="51330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U Powerpoint Presentation Template V1 - 2022" id="{6B96C8AC-F559-4D8D-B13F-E439B38CE1F1}" vid="{F3CA95A1-A273-4C38-9811-662D721291B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8FFE128E5B034C993B025F10739C23" ma:contentTypeVersion="16" ma:contentTypeDescription="Create a new document." ma:contentTypeScope="" ma:versionID="18790be45526777e56e6586ba2aeb5bb">
  <xsd:schema xmlns:xsd="http://www.w3.org/2001/XMLSchema" xmlns:xs="http://www.w3.org/2001/XMLSchema" xmlns:p="http://schemas.microsoft.com/office/2006/metadata/properties" xmlns:ns2="180e10d5-2caa-4dc4-a8e0-ae3a8d28bcf7" xmlns:ns3="565c5da0-3a2e-424a-be45-13fa10a94d87" targetNamespace="http://schemas.microsoft.com/office/2006/metadata/properties" ma:root="true" ma:fieldsID="098db6811ff520be5761d525e9ce7d31" ns2:_="" ns3:_="">
    <xsd:import namespace="180e10d5-2caa-4dc4-a8e0-ae3a8d28bcf7"/>
    <xsd:import namespace="565c5da0-3a2e-424a-be45-13fa10a94d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0e10d5-2caa-4dc4-a8e0-ae3a8d28bc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286ec34-a2ae-4ac6-b6b4-0b3167cce8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c5da0-3a2e-424a-be45-13fa10a94d8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327a8-d851-4b1e-a723-5bbaba98dd2c}" ma:internalName="TaxCatchAll" ma:showField="CatchAllData" ma:web="565c5da0-3a2e-424a-be45-13fa10a94d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80e10d5-2caa-4dc4-a8e0-ae3a8d28bcf7">
      <Terms xmlns="http://schemas.microsoft.com/office/infopath/2007/PartnerControls"/>
    </lcf76f155ced4ddcb4097134ff3c332f>
    <TaxCatchAll xmlns="565c5da0-3a2e-424a-be45-13fa10a94d87" xsi:nil="true"/>
  </documentManagement>
</p:properties>
</file>

<file path=customXml/itemProps1.xml><?xml version="1.0" encoding="utf-8"?>
<ds:datastoreItem xmlns:ds="http://schemas.openxmlformats.org/officeDocument/2006/customXml" ds:itemID="{991F4E59-BFE5-499E-A132-E306A07575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0e10d5-2caa-4dc4-a8e0-ae3a8d28bcf7"/>
    <ds:schemaRef ds:uri="565c5da0-3a2e-424a-be45-13fa10a94d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A1325B-8391-4F88-A31E-2A721832B9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254C6E-5608-45D6-A293-B308A1A150B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565c5da0-3a2e-424a-be45-13fa10a94d87"/>
    <ds:schemaRef ds:uri="180e10d5-2caa-4dc4-a8e0-ae3a8d28bcf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30370</TotalTime>
  <Words>562</Words>
  <Application>Microsoft Macintosh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Montserrat Medium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2024-02-06T17:55:56Z</dcterms:created>
  <dcterms:modified xsi:type="dcterms:W3CDTF">2024-03-14T17:06:32Z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0x0101001A8FFE128E5B034C993B025F10739C23</vt:lpwstr>
  </property>
  <property fmtid="{D5CDD505-2E9C-101B-9397-08002B2CF9AE}" pid="3" name="MediaServiceImageTags">
    <vt:lpwstr/>
  </property>
</Properties>
</file>