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73" r:id="rId6"/>
    <p:sldId id="259" r:id="rId7"/>
    <p:sldId id="275" r:id="rId8"/>
    <p:sldId id="276" r:id="rId9"/>
    <p:sldId id="260" r:id="rId10"/>
    <p:sldId id="278" r:id="rId11"/>
    <p:sldId id="267" r:id="rId12"/>
    <p:sldId id="277" r:id="rId13"/>
    <p:sldId id="279" r:id="rId14"/>
    <p:sldId id="280" r:id="rId15"/>
    <p:sldId id="265" r:id="rId16"/>
    <p:sldId id="281" r:id="rId17"/>
    <p:sldId id="282" r:id="rId18"/>
    <p:sldId id="285" r:id="rId19"/>
    <p:sldId id="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801" autoAdjust="0"/>
  </p:normalViewPr>
  <p:slideViewPr>
    <p:cSldViewPr snapToGrid="0">
      <p:cViewPr varScale="1">
        <p:scale>
          <a:sx n="81" d="100"/>
          <a:sy n="81" d="100"/>
        </p:scale>
        <p:origin x="10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yle, Nancy" userId="4d912e2b-c86b-4682-a827-59548ebce7c4" providerId="ADAL" clId="{D7D05A60-D836-403E-BE94-357D2D11E320}"/>
    <pc:docChg chg="custSel addSld delSld modSld">
      <pc:chgData name="Boyle, Nancy" userId="4d912e2b-c86b-4682-a827-59548ebce7c4" providerId="ADAL" clId="{D7D05A60-D836-403E-BE94-357D2D11E320}" dt="2022-10-12T17:41:01.974" v="431" actId="255"/>
      <pc:docMkLst>
        <pc:docMk/>
      </pc:docMkLst>
      <pc:sldChg chg="delSp modNotesTx">
        <pc:chgData name="Boyle, Nancy" userId="4d912e2b-c86b-4682-a827-59548ebce7c4" providerId="ADAL" clId="{D7D05A60-D836-403E-BE94-357D2D11E320}" dt="2022-10-12T17:27:36.440" v="336"/>
        <pc:sldMkLst>
          <pc:docMk/>
          <pc:sldMk cId="925942845" sldId="259"/>
        </pc:sldMkLst>
        <pc:picChg chg="del">
          <ac:chgData name="Boyle, Nancy" userId="4d912e2b-c86b-4682-a827-59548ebce7c4" providerId="ADAL" clId="{D7D05A60-D836-403E-BE94-357D2D11E320}" dt="2022-10-12T17:27:36.440" v="336"/>
          <ac:picMkLst>
            <pc:docMk/>
            <pc:sldMk cId="925942845" sldId="259"/>
            <ac:picMk id="11" creationId="{1726A7F7-E0E7-49DD-9D74-E43D4A7E7952}"/>
          </ac:picMkLst>
        </pc:picChg>
      </pc:sldChg>
      <pc:sldChg chg="addSp delSp modSp">
        <pc:chgData name="Boyle, Nancy" userId="4d912e2b-c86b-4682-a827-59548ebce7c4" providerId="ADAL" clId="{D7D05A60-D836-403E-BE94-357D2D11E320}" dt="2022-10-12T13:50:21.348" v="225" actId="207"/>
        <pc:sldMkLst>
          <pc:docMk/>
          <pc:sldMk cId="1468502615" sldId="262"/>
        </pc:sldMkLst>
        <pc:spChg chg="mod">
          <ac:chgData name="Boyle, Nancy" userId="4d912e2b-c86b-4682-a827-59548ebce7c4" providerId="ADAL" clId="{D7D05A60-D836-403E-BE94-357D2D11E320}" dt="2022-10-12T13:43:25.903" v="100" actId="20577"/>
          <ac:spMkLst>
            <pc:docMk/>
            <pc:sldMk cId="1468502615" sldId="262"/>
            <ac:spMk id="2" creationId="{F9E8163C-E9F3-4C44-B8C1-38E50B26027B}"/>
          </ac:spMkLst>
        </pc:spChg>
        <pc:spChg chg="del mod">
          <ac:chgData name="Boyle, Nancy" userId="4d912e2b-c86b-4682-a827-59548ebce7c4" providerId="ADAL" clId="{D7D05A60-D836-403E-BE94-357D2D11E320}" dt="2022-10-12T13:50:13.862" v="224" actId="12084"/>
          <ac:spMkLst>
            <pc:docMk/>
            <pc:sldMk cId="1468502615" sldId="262"/>
            <ac:spMk id="3" creationId="{2F202958-51C2-4561-9CD0-3F3745D90A21}"/>
          </ac:spMkLst>
        </pc:spChg>
        <pc:graphicFrameChg chg="add mod">
          <ac:chgData name="Boyle, Nancy" userId="4d912e2b-c86b-4682-a827-59548ebce7c4" providerId="ADAL" clId="{D7D05A60-D836-403E-BE94-357D2D11E320}" dt="2022-10-12T13:50:21.348" v="225" actId="207"/>
          <ac:graphicFrameMkLst>
            <pc:docMk/>
            <pc:sldMk cId="1468502615" sldId="262"/>
            <ac:graphicFrameMk id="8" creationId="{20DD9BF0-EC14-49F3-B7FB-78EA3F9AA794}"/>
          </ac:graphicFrameMkLst>
        </pc:graphicFrameChg>
        <pc:picChg chg="add mod ord modCrop">
          <ac:chgData name="Boyle, Nancy" userId="4d912e2b-c86b-4682-a827-59548ebce7c4" providerId="ADAL" clId="{D7D05A60-D836-403E-BE94-357D2D11E320}" dt="2022-10-12T13:43:32.425" v="101" actId="1076"/>
          <ac:picMkLst>
            <pc:docMk/>
            <pc:sldMk cId="1468502615" sldId="262"/>
            <ac:picMk id="7" creationId="{1C445F62-B589-4CD8-8299-4ABB3F86E2CC}"/>
          </ac:picMkLst>
        </pc:picChg>
      </pc:sldChg>
      <pc:sldChg chg="addSp delSp modSp add">
        <pc:chgData name="Boyle, Nancy" userId="4d912e2b-c86b-4682-a827-59548ebce7c4" providerId="ADAL" clId="{D7D05A60-D836-403E-BE94-357D2D11E320}" dt="2022-10-12T13:52:14.109" v="236" actId="1076"/>
        <pc:sldMkLst>
          <pc:docMk/>
          <pc:sldMk cId="589313838" sldId="268"/>
        </pc:sldMkLst>
        <pc:spChg chg="mod">
          <ac:chgData name="Boyle, Nancy" userId="4d912e2b-c86b-4682-a827-59548ebce7c4" providerId="ADAL" clId="{D7D05A60-D836-403E-BE94-357D2D11E320}" dt="2022-10-12T13:51:58.673" v="232" actId="1076"/>
          <ac:spMkLst>
            <pc:docMk/>
            <pc:sldMk cId="589313838" sldId="268"/>
            <ac:spMk id="2" creationId="{F9E8163C-E9F3-4C44-B8C1-38E50B26027B}"/>
          </ac:spMkLst>
        </pc:spChg>
        <pc:spChg chg="del mod">
          <ac:chgData name="Boyle, Nancy" userId="4d912e2b-c86b-4682-a827-59548ebce7c4" providerId="ADAL" clId="{D7D05A60-D836-403E-BE94-357D2D11E320}" dt="2022-10-12T13:51:30.018" v="226" actId="12084"/>
          <ac:spMkLst>
            <pc:docMk/>
            <pc:sldMk cId="589313838" sldId="268"/>
            <ac:spMk id="3" creationId="{2F202958-51C2-4561-9CD0-3F3745D90A21}"/>
          </ac:spMkLst>
        </pc:spChg>
        <pc:graphicFrameChg chg="add mod">
          <ac:chgData name="Boyle, Nancy" userId="4d912e2b-c86b-4682-a827-59548ebce7c4" providerId="ADAL" clId="{D7D05A60-D836-403E-BE94-357D2D11E320}" dt="2022-10-12T13:52:14.109" v="236" actId="1076"/>
          <ac:graphicFrameMkLst>
            <pc:docMk/>
            <pc:sldMk cId="589313838" sldId="268"/>
            <ac:graphicFrameMk id="6" creationId="{C97312E7-10D8-489E-8126-F991317201B7}"/>
          </ac:graphicFrameMkLst>
        </pc:graphicFrameChg>
      </pc:sldChg>
      <pc:sldChg chg="addSp delSp modSp add setBg">
        <pc:chgData name="Boyle, Nancy" userId="4d912e2b-c86b-4682-a827-59548ebce7c4" providerId="ADAL" clId="{D7D05A60-D836-403E-BE94-357D2D11E320}" dt="2022-10-12T17:34:43.663" v="367" actId="20577"/>
        <pc:sldMkLst>
          <pc:docMk/>
          <pc:sldMk cId="1752283014" sldId="269"/>
        </pc:sldMkLst>
        <pc:spChg chg="mod">
          <ac:chgData name="Boyle, Nancy" userId="4d912e2b-c86b-4682-a827-59548ebce7c4" providerId="ADAL" clId="{D7D05A60-D836-403E-BE94-357D2D11E320}" dt="2022-10-12T17:34:35.267" v="364" actId="1076"/>
          <ac:spMkLst>
            <pc:docMk/>
            <pc:sldMk cId="1752283014" sldId="269"/>
            <ac:spMk id="2" creationId="{2602FEA2-BF4E-408E-87C2-0B06F5B88D7C}"/>
          </ac:spMkLst>
        </pc:spChg>
        <pc:spChg chg="mod">
          <ac:chgData name="Boyle, Nancy" userId="4d912e2b-c86b-4682-a827-59548ebce7c4" providerId="ADAL" clId="{D7D05A60-D836-403E-BE94-357D2D11E320}" dt="2022-10-12T17:34:43.663" v="367" actId="20577"/>
          <ac:spMkLst>
            <pc:docMk/>
            <pc:sldMk cId="1752283014" sldId="269"/>
            <ac:spMk id="3" creationId="{3B097958-7CCB-4A1F-820A-05D67B174844}"/>
          </ac:spMkLst>
        </pc:spChg>
        <pc:picChg chg="add del mod">
          <ac:chgData name="Boyle, Nancy" userId="4d912e2b-c86b-4682-a827-59548ebce7c4" providerId="ADAL" clId="{D7D05A60-D836-403E-BE94-357D2D11E320}" dt="2022-10-12T13:47:17.533" v="203"/>
          <ac:picMkLst>
            <pc:docMk/>
            <pc:sldMk cId="1752283014" sldId="269"/>
            <ac:picMk id="4" creationId="{21A278C0-0810-458E-B84D-40BE083E7A80}"/>
          </ac:picMkLst>
        </pc:picChg>
        <pc:picChg chg="add del mod">
          <ac:chgData name="Boyle, Nancy" userId="4d912e2b-c86b-4682-a827-59548ebce7c4" providerId="ADAL" clId="{D7D05A60-D836-403E-BE94-357D2D11E320}" dt="2022-10-12T13:47:51.507" v="211"/>
          <ac:picMkLst>
            <pc:docMk/>
            <pc:sldMk cId="1752283014" sldId="269"/>
            <ac:picMk id="5" creationId="{347D007A-FA7A-4429-9B94-E2AE67BD76FE}"/>
          </ac:picMkLst>
        </pc:picChg>
        <pc:picChg chg="add mod ord">
          <ac:chgData name="Boyle, Nancy" userId="4d912e2b-c86b-4682-a827-59548ebce7c4" providerId="ADAL" clId="{D7D05A60-D836-403E-BE94-357D2D11E320}" dt="2022-10-12T17:34:38.437" v="365" actId="1076"/>
          <ac:picMkLst>
            <pc:docMk/>
            <pc:sldMk cId="1752283014" sldId="269"/>
            <ac:picMk id="6" creationId="{154FFB99-F73C-406C-9C8E-933A3502325A}"/>
          </ac:picMkLst>
        </pc:picChg>
      </pc:sldChg>
      <pc:sldChg chg="addSp delSp modSp add del">
        <pc:chgData name="Boyle, Nancy" userId="4d912e2b-c86b-4682-a827-59548ebce7c4" providerId="ADAL" clId="{D7D05A60-D836-403E-BE94-357D2D11E320}" dt="2022-10-12T17:33:54.309" v="354" actId="2696"/>
        <pc:sldMkLst>
          <pc:docMk/>
          <pc:sldMk cId="3906633669" sldId="270"/>
        </pc:sldMkLst>
        <pc:spChg chg="del">
          <ac:chgData name="Boyle, Nancy" userId="4d912e2b-c86b-4682-a827-59548ebce7c4" providerId="ADAL" clId="{D7D05A60-D836-403E-BE94-357D2D11E320}" dt="2022-10-12T17:23:50.320" v="240"/>
          <ac:spMkLst>
            <pc:docMk/>
            <pc:sldMk cId="3906633669" sldId="270"/>
            <ac:spMk id="2" creationId="{B24E276C-E4F1-4636-935D-2C4948FFB80B}"/>
          </ac:spMkLst>
        </pc:spChg>
        <pc:spChg chg="del">
          <ac:chgData name="Boyle, Nancy" userId="4d912e2b-c86b-4682-a827-59548ebce7c4" providerId="ADAL" clId="{D7D05A60-D836-403E-BE94-357D2D11E320}" dt="2022-10-12T17:23:50.320" v="240"/>
          <ac:spMkLst>
            <pc:docMk/>
            <pc:sldMk cId="3906633669" sldId="270"/>
            <ac:spMk id="3" creationId="{ACDFF5EF-6707-4D24-A874-4E6298B408E9}"/>
          </ac:spMkLst>
        </pc:spChg>
        <pc:spChg chg="del">
          <ac:chgData name="Boyle, Nancy" userId="4d912e2b-c86b-4682-a827-59548ebce7c4" providerId="ADAL" clId="{D7D05A60-D836-403E-BE94-357D2D11E320}" dt="2022-10-12T17:23:50.320" v="240"/>
          <ac:spMkLst>
            <pc:docMk/>
            <pc:sldMk cId="3906633669" sldId="270"/>
            <ac:spMk id="4" creationId="{10389166-C636-43F9-90D0-237FF7B5D424}"/>
          </ac:spMkLst>
        </pc:spChg>
        <pc:spChg chg="del">
          <ac:chgData name="Boyle, Nancy" userId="4d912e2b-c86b-4682-a827-59548ebce7c4" providerId="ADAL" clId="{D7D05A60-D836-403E-BE94-357D2D11E320}" dt="2022-10-12T17:23:50.320" v="240"/>
          <ac:spMkLst>
            <pc:docMk/>
            <pc:sldMk cId="3906633669" sldId="270"/>
            <ac:spMk id="5" creationId="{99A59A98-0F4C-4CBA-8FD3-89FD2B0F0E86}"/>
          </ac:spMkLst>
        </pc:spChg>
        <pc:spChg chg="del">
          <ac:chgData name="Boyle, Nancy" userId="4d912e2b-c86b-4682-a827-59548ebce7c4" providerId="ADAL" clId="{D7D05A60-D836-403E-BE94-357D2D11E320}" dt="2022-10-12T17:23:50.320" v="240"/>
          <ac:spMkLst>
            <pc:docMk/>
            <pc:sldMk cId="3906633669" sldId="270"/>
            <ac:spMk id="6" creationId="{5A90BE06-DCE4-4CD6-BD42-3E3410E995C2}"/>
          </ac:spMkLst>
        </pc:spChg>
        <pc:spChg chg="add mod">
          <ac:chgData name="Boyle, Nancy" userId="4d912e2b-c86b-4682-a827-59548ebce7c4" providerId="ADAL" clId="{D7D05A60-D836-403E-BE94-357D2D11E320}" dt="2022-10-12T17:24:05.472" v="246" actId="27636"/>
          <ac:spMkLst>
            <pc:docMk/>
            <pc:sldMk cId="3906633669" sldId="270"/>
            <ac:spMk id="7" creationId="{49EE512A-AA23-4FAA-90F5-ACF7BC743777}"/>
          </ac:spMkLst>
        </pc:spChg>
        <pc:spChg chg="add mod">
          <ac:chgData name="Boyle, Nancy" userId="4d912e2b-c86b-4682-a827-59548ebce7c4" providerId="ADAL" clId="{D7D05A60-D836-403E-BE94-357D2D11E320}" dt="2022-10-12T17:23:50.320" v="240"/>
          <ac:spMkLst>
            <pc:docMk/>
            <pc:sldMk cId="3906633669" sldId="270"/>
            <ac:spMk id="8" creationId="{974D4C45-A68C-495C-B3C0-5489C445F587}"/>
          </ac:spMkLst>
        </pc:spChg>
      </pc:sldChg>
      <pc:sldChg chg="addSp delSp modSp add">
        <pc:chgData name="Boyle, Nancy" userId="4d912e2b-c86b-4682-a827-59548ebce7c4" providerId="ADAL" clId="{D7D05A60-D836-403E-BE94-357D2D11E320}" dt="2022-10-12T17:33:38.331" v="353" actId="1076"/>
        <pc:sldMkLst>
          <pc:docMk/>
          <pc:sldMk cId="2761104773" sldId="271"/>
        </pc:sldMkLst>
        <pc:spChg chg="del">
          <ac:chgData name="Boyle, Nancy" userId="4d912e2b-c86b-4682-a827-59548ebce7c4" providerId="ADAL" clId="{D7D05A60-D836-403E-BE94-357D2D11E320}" dt="2022-10-12T17:24:33.883" v="248"/>
          <ac:spMkLst>
            <pc:docMk/>
            <pc:sldMk cId="2761104773" sldId="271"/>
            <ac:spMk id="2" creationId="{D3D9F23F-454F-4FBB-9C75-E1F703B0BBB5}"/>
          </ac:spMkLst>
        </pc:spChg>
        <pc:spChg chg="del">
          <ac:chgData name="Boyle, Nancy" userId="4d912e2b-c86b-4682-a827-59548ebce7c4" providerId="ADAL" clId="{D7D05A60-D836-403E-BE94-357D2D11E320}" dt="2022-10-12T17:24:33.883" v="248"/>
          <ac:spMkLst>
            <pc:docMk/>
            <pc:sldMk cId="2761104773" sldId="271"/>
            <ac:spMk id="3" creationId="{5C2008CA-8FC0-43BC-A279-A4DE8F404390}"/>
          </ac:spMkLst>
        </pc:spChg>
        <pc:spChg chg="del">
          <ac:chgData name="Boyle, Nancy" userId="4d912e2b-c86b-4682-a827-59548ebce7c4" providerId="ADAL" clId="{D7D05A60-D836-403E-BE94-357D2D11E320}" dt="2022-10-12T17:24:33.883" v="248"/>
          <ac:spMkLst>
            <pc:docMk/>
            <pc:sldMk cId="2761104773" sldId="271"/>
            <ac:spMk id="4" creationId="{35992265-0E71-40A6-AD19-8887F140A34E}"/>
          </ac:spMkLst>
        </pc:spChg>
        <pc:spChg chg="del">
          <ac:chgData name="Boyle, Nancy" userId="4d912e2b-c86b-4682-a827-59548ebce7c4" providerId="ADAL" clId="{D7D05A60-D836-403E-BE94-357D2D11E320}" dt="2022-10-12T17:24:33.883" v="248"/>
          <ac:spMkLst>
            <pc:docMk/>
            <pc:sldMk cId="2761104773" sldId="271"/>
            <ac:spMk id="5" creationId="{F695C716-6D69-4ABD-A1B5-0E8083C97616}"/>
          </ac:spMkLst>
        </pc:spChg>
        <pc:spChg chg="del">
          <ac:chgData name="Boyle, Nancy" userId="4d912e2b-c86b-4682-a827-59548ebce7c4" providerId="ADAL" clId="{D7D05A60-D836-403E-BE94-357D2D11E320}" dt="2022-10-12T17:24:33.883" v="248"/>
          <ac:spMkLst>
            <pc:docMk/>
            <pc:sldMk cId="2761104773" sldId="271"/>
            <ac:spMk id="6" creationId="{648D22A6-6F47-4FCA-BAC2-D3BB025AF0B0}"/>
          </ac:spMkLst>
        </pc:spChg>
        <pc:spChg chg="add mod">
          <ac:chgData name="Boyle, Nancy" userId="4d912e2b-c86b-4682-a827-59548ebce7c4" providerId="ADAL" clId="{D7D05A60-D836-403E-BE94-357D2D11E320}" dt="2022-10-12T17:30:56.493" v="344" actId="1076"/>
          <ac:spMkLst>
            <pc:docMk/>
            <pc:sldMk cId="2761104773" sldId="271"/>
            <ac:spMk id="7" creationId="{32602ADD-183A-48F1-96FE-3AA7EE8B3667}"/>
          </ac:spMkLst>
        </pc:spChg>
        <pc:spChg chg="add mod">
          <ac:chgData name="Boyle, Nancy" userId="4d912e2b-c86b-4682-a827-59548ebce7c4" providerId="ADAL" clId="{D7D05A60-D836-403E-BE94-357D2D11E320}" dt="2022-10-12T17:33:38.331" v="353" actId="1076"/>
          <ac:spMkLst>
            <pc:docMk/>
            <pc:sldMk cId="2761104773" sldId="271"/>
            <ac:spMk id="8" creationId="{2D515005-3012-45A2-ADDC-09FD8354D996}"/>
          </ac:spMkLst>
        </pc:spChg>
        <pc:spChg chg="add del mod">
          <ac:chgData name="Boyle, Nancy" userId="4d912e2b-c86b-4682-a827-59548ebce7c4" providerId="ADAL" clId="{D7D05A60-D836-403E-BE94-357D2D11E320}" dt="2022-10-12T17:26:20.139" v="283"/>
          <ac:spMkLst>
            <pc:docMk/>
            <pc:sldMk cId="2761104773" sldId="271"/>
            <ac:spMk id="11" creationId="{F030CF0B-08CE-408F-8FE0-7846DB6B6621}"/>
          </ac:spMkLst>
        </pc:spChg>
        <pc:spChg chg="add">
          <ac:chgData name="Boyle, Nancy" userId="4d912e2b-c86b-4682-a827-59548ebce7c4" providerId="ADAL" clId="{D7D05A60-D836-403E-BE94-357D2D11E320}" dt="2022-10-12T17:27:47.758" v="338"/>
          <ac:spMkLst>
            <pc:docMk/>
            <pc:sldMk cId="2761104773" sldId="271"/>
            <ac:spMk id="13" creationId="{C9C155EA-0DAF-4EBD-B835-C35B7EFF0265}"/>
          </ac:spMkLst>
        </pc:spChg>
        <pc:picChg chg="add del mod modCrop">
          <ac:chgData name="Boyle, Nancy" userId="4d912e2b-c86b-4682-a827-59548ebce7c4" providerId="ADAL" clId="{D7D05A60-D836-403E-BE94-357D2D11E320}" dt="2022-10-12T17:30:31.028" v="340"/>
          <ac:picMkLst>
            <pc:docMk/>
            <pc:sldMk cId="2761104773" sldId="271"/>
            <ac:picMk id="10" creationId="{8ED1DD46-08EB-425F-BC8E-F4B6FED662F4}"/>
          </ac:picMkLst>
        </pc:picChg>
        <pc:picChg chg="add">
          <ac:chgData name="Boyle, Nancy" userId="4d912e2b-c86b-4682-a827-59548ebce7c4" providerId="ADAL" clId="{D7D05A60-D836-403E-BE94-357D2D11E320}" dt="2022-10-12T17:27:39.823" v="337"/>
          <ac:picMkLst>
            <pc:docMk/>
            <pc:sldMk cId="2761104773" sldId="271"/>
            <ac:picMk id="12" creationId="{E0EF579D-30FA-4636-B530-B261CD32D339}"/>
          </ac:picMkLst>
        </pc:picChg>
        <pc:picChg chg="add mod ord modCrop">
          <ac:chgData name="Boyle, Nancy" userId="4d912e2b-c86b-4682-a827-59548ebce7c4" providerId="ADAL" clId="{D7D05A60-D836-403E-BE94-357D2D11E320}" dt="2022-10-12T17:31:59.058" v="352" actId="732"/>
          <ac:picMkLst>
            <pc:docMk/>
            <pc:sldMk cId="2761104773" sldId="271"/>
            <ac:picMk id="14" creationId="{CEB3BF4B-FB49-4DC0-B91A-36FB984C87A5}"/>
          </ac:picMkLst>
        </pc:picChg>
      </pc:sldChg>
      <pc:sldChg chg="addSp delSp modSp add">
        <pc:chgData name="Boyle, Nancy" userId="4d912e2b-c86b-4682-a827-59548ebce7c4" providerId="ADAL" clId="{D7D05A60-D836-403E-BE94-357D2D11E320}" dt="2022-10-12T17:41:01.974" v="431" actId="255"/>
        <pc:sldMkLst>
          <pc:docMk/>
          <pc:sldMk cId="1537663581" sldId="272"/>
        </pc:sldMkLst>
        <pc:spChg chg="mod">
          <ac:chgData name="Boyle, Nancy" userId="4d912e2b-c86b-4682-a827-59548ebce7c4" providerId="ADAL" clId="{D7D05A60-D836-403E-BE94-357D2D11E320}" dt="2022-10-12T17:41:01.974" v="431" actId="255"/>
          <ac:spMkLst>
            <pc:docMk/>
            <pc:sldMk cId="1537663581" sldId="272"/>
            <ac:spMk id="2" creationId="{FCCEFB3E-8C7B-4E3D-89A2-E8528611852D}"/>
          </ac:spMkLst>
        </pc:spChg>
        <pc:spChg chg="add del mod">
          <ac:chgData name="Boyle, Nancy" userId="4d912e2b-c86b-4682-a827-59548ebce7c4" providerId="ADAL" clId="{D7D05A60-D836-403E-BE94-357D2D11E320}" dt="2022-10-12T17:38:02.004" v="396" actId="12084"/>
          <ac:spMkLst>
            <pc:docMk/>
            <pc:sldMk cId="1537663581" sldId="272"/>
            <ac:spMk id="3" creationId="{54791F82-264F-4D92-990B-352BE73C9794}"/>
          </ac:spMkLst>
        </pc:spChg>
        <pc:graphicFrameChg chg="add del mod">
          <ac:chgData name="Boyle, Nancy" userId="4d912e2b-c86b-4682-a827-59548ebce7c4" providerId="ADAL" clId="{D7D05A60-D836-403E-BE94-357D2D11E320}" dt="2022-10-12T17:37:32.951" v="393" actId="12084"/>
          <ac:graphicFrameMkLst>
            <pc:docMk/>
            <pc:sldMk cId="1537663581" sldId="272"/>
            <ac:graphicFrameMk id="4" creationId="{880C54DF-426C-4B68-B48E-0D35C1111084}"/>
          </ac:graphicFrameMkLst>
        </pc:graphicFrameChg>
        <pc:graphicFrameChg chg="add del mod">
          <ac:chgData name="Boyle, Nancy" userId="4d912e2b-c86b-4682-a827-59548ebce7c4" providerId="ADAL" clId="{D7D05A60-D836-403E-BE94-357D2D11E320}" dt="2022-10-12T17:37:55.444" v="395" actId="12084"/>
          <ac:graphicFrameMkLst>
            <pc:docMk/>
            <pc:sldMk cId="1537663581" sldId="272"/>
            <ac:graphicFrameMk id="5" creationId="{AE2267AA-8407-4E5E-827A-EBF07FC17555}"/>
          </ac:graphicFrameMkLst>
        </pc:graphicFrameChg>
        <pc:graphicFrameChg chg="add mod">
          <ac:chgData name="Boyle, Nancy" userId="4d912e2b-c86b-4682-a827-59548ebce7c4" providerId="ADAL" clId="{D7D05A60-D836-403E-BE94-357D2D11E320}" dt="2022-10-12T17:40:37.074" v="426" actId="207"/>
          <ac:graphicFrameMkLst>
            <pc:docMk/>
            <pc:sldMk cId="1537663581" sldId="272"/>
            <ac:graphicFrameMk id="6" creationId="{04659CFD-26E1-43B2-A382-2384CBA5A1A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902E2-3CD7-4860-916F-D4C908B592C3}" type="datetimeFigureOut">
              <a:rPr lang="en-US" smtClean="0"/>
              <a:t>5/13/2024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E73A5-9B07-47DA-9B04-01299CD50836}" type="slidenum">
              <a:rPr lang="en-US" smtClean="0"/>
              <a:t>‹#›</a:t>
            </a:fld>
            <a:endParaRPr lang="en-US" dirty="0"/>
          </a:p>
        </p:txBody>
      </p:sp>
    </p:spTree>
    <p:extLst>
      <p:ext uri="{BB962C8B-B14F-4D97-AF65-F5344CB8AC3E}">
        <p14:creationId xmlns:p14="http://schemas.microsoft.com/office/powerpoint/2010/main" val="257801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dirty="0"/>
              <a:t>Most tribal-based cultures worldwide have preserved community-oriented practices for resolving crimes and conflicts that share many components with restorative justice. </a:t>
            </a:r>
          </a:p>
          <a:p>
            <a:pPr>
              <a:lnSpc>
                <a:spcPct val="100000"/>
              </a:lnSpc>
            </a:pPr>
            <a:r>
              <a:rPr lang="en-US" sz="1200" dirty="0"/>
              <a:t>These include the voicing of impacts to the community and the reintegration of the offender back into the community. </a:t>
            </a:r>
          </a:p>
          <a:p>
            <a:pPr>
              <a:lnSpc>
                <a:spcPct val="100000"/>
              </a:lnSpc>
            </a:pPr>
            <a:r>
              <a:rPr lang="en-US" sz="1200" dirty="0"/>
              <a:t>They also include the power of storytelling and the respected wisdom of elders. Many of these traditions, though lost through the era of colonialization, have been revitalized in recent decades as a result of the international restorative justice movement. </a:t>
            </a:r>
          </a:p>
          <a:p>
            <a:endParaRPr lang="en-US" dirty="0"/>
          </a:p>
        </p:txBody>
      </p:sp>
      <p:sp>
        <p:nvSpPr>
          <p:cNvPr id="4" name="Slide Number Placeholder 3"/>
          <p:cNvSpPr>
            <a:spLocks noGrp="1"/>
          </p:cNvSpPr>
          <p:nvPr>
            <p:ph type="sldNum" sz="quarter" idx="5"/>
          </p:nvPr>
        </p:nvSpPr>
        <p:spPr/>
        <p:txBody>
          <a:bodyPr/>
          <a:lstStyle/>
          <a:p>
            <a:fld id="{5D3E73A5-9B07-47DA-9B04-01299CD50836}" type="slidenum">
              <a:rPr lang="en-US" smtClean="0"/>
              <a:t>3</a:t>
            </a:fld>
            <a:endParaRPr lang="en-US" dirty="0"/>
          </a:p>
        </p:txBody>
      </p:sp>
    </p:spTree>
    <p:extLst>
      <p:ext uri="{BB962C8B-B14F-4D97-AF65-F5344CB8AC3E}">
        <p14:creationId xmlns:p14="http://schemas.microsoft.com/office/powerpoint/2010/main" val="3350506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3E73A5-9B07-47DA-9B04-01299CD50836}" type="slidenum">
              <a:rPr lang="en-US" smtClean="0"/>
              <a:t>16</a:t>
            </a:fld>
            <a:endParaRPr lang="en-US" dirty="0"/>
          </a:p>
        </p:txBody>
      </p:sp>
    </p:spTree>
    <p:extLst>
      <p:ext uri="{BB962C8B-B14F-4D97-AF65-F5344CB8AC3E}">
        <p14:creationId xmlns:p14="http://schemas.microsoft.com/office/powerpoint/2010/main" val="126865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The 1974 Elmira Case. </a:t>
            </a:r>
            <a:r>
              <a:rPr lang="en-US" sz="1200" b="0" i="0" u="none" strike="noStrike" kern="1200" baseline="0" dirty="0">
                <a:solidFill>
                  <a:schemeClr val="tx1"/>
                </a:solidFill>
                <a:latin typeface="+mn-lt"/>
                <a:ea typeface="+mn-ea"/>
                <a:cs typeface="+mn-cs"/>
              </a:rPr>
              <a:t>An unprecedented justice process in Kitchner, Ontario, served as a significant catalyst for the modern rise of restorative justice in North America. Two older teenagers, under the influence of alcohol, destroyed 22 different properties in a rural town. Mennonite Central Committee workers Mark Yantzi and Dave Worth asked Judge McConnell if the responsible youth could make direct apology and reparation to all impacted parties. They were allowed meet every harmed party at their front door. Out of this case, the </a:t>
            </a:r>
            <a:r>
              <a:rPr lang="en-US" sz="1200" b="0" i="1" u="none" strike="noStrike" kern="1200" baseline="0" dirty="0">
                <a:solidFill>
                  <a:schemeClr val="tx1"/>
                </a:solidFill>
                <a:latin typeface="+mn-lt"/>
                <a:ea typeface="+mn-ea"/>
                <a:cs typeface="+mn-cs"/>
              </a:rPr>
              <a:t>Victim Offender Reconciliation Program </a:t>
            </a:r>
            <a:r>
              <a:rPr lang="en-US" sz="1200" b="0" i="0" u="none" strike="noStrike" kern="1200" baseline="0" dirty="0">
                <a:solidFill>
                  <a:schemeClr val="tx1"/>
                </a:solidFill>
                <a:latin typeface="+mn-lt"/>
                <a:ea typeface="+mn-ea"/>
                <a:cs typeface="+mn-cs"/>
              </a:rPr>
              <a:t>(VORP) mediation model developed and spread through North American Mennonite networks, starting first in Elkhart, Indiana (1978).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Circles and Conferencing Rise in the 1980s and 1990s. </a:t>
            </a:r>
            <a:r>
              <a:rPr lang="en-US" sz="1200" b="0" i="0" u="none" strike="noStrike" kern="1200" baseline="0" dirty="0">
                <a:solidFill>
                  <a:schemeClr val="tx1"/>
                </a:solidFill>
                <a:latin typeface="+mn-lt"/>
                <a:ea typeface="+mn-ea"/>
                <a:cs typeface="+mn-cs"/>
              </a:rPr>
              <a:t>As the mediation model began to spread, Judge Barry Stuart of the Yukon Territorial Court adapted the Sentencing Circle as a way to honor older indigenous traditions of native communities. Meanwhile, Maori practices in New Zealand developed the facilitated Family Group Conference model to address all levels of crime with the help of family members and support people. </a:t>
            </a:r>
          </a:p>
          <a:p>
            <a:endParaRPr lang="en-US" sz="1200" b="0" i="0" u="none" strike="noStrike" kern="1200" baseline="0" dirty="0">
              <a:solidFill>
                <a:schemeClr val="tx1"/>
              </a:solidFill>
              <a:latin typeface="+mn-lt"/>
              <a:ea typeface="+mn-ea"/>
              <a:cs typeface="+mn-cs"/>
            </a:endParaRPr>
          </a:p>
          <a:p>
            <a:pPr marL="0" indent="0">
              <a:lnSpc>
                <a:spcPct val="100000"/>
              </a:lnSpc>
              <a:buNone/>
            </a:pPr>
            <a:r>
              <a:rPr lang="en-US" sz="1200" dirty="0"/>
              <a:t>Most tribal-based cultures worldwide have preserved community-oriented practices for resolving crimes and conflicts that share many components with restorative justice. </a:t>
            </a:r>
          </a:p>
          <a:p>
            <a:pPr>
              <a:lnSpc>
                <a:spcPct val="100000"/>
              </a:lnSpc>
            </a:pPr>
            <a:r>
              <a:rPr lang="en-US" sz="1200" dirty="0"/>
              <a:t>These include the voicing of impacts to the community and the reintegration of the offender back into the community. </a:t>
            </a:r>
          </a:p>
          <a:p>
            <a:pPr>
              <a:lnSpc>
                <a:spcPct val="100000"/>
              </a:lnSpc>
            </a:pPr>
            <a:r>
              <a:rPr lang="en-US" sz="1200" dirty="0"/>
              <a:t>They also include the power of storytelling and the respected wisdom of elders. Many of these traditions, though lost through the era of colonialization, have been revitalized in recent decades as a result of the international restorative justice movement. </a:t>
            </a:r>
          </a:p>
          <a:p>
            <a:endParaRPr lang="en-US" dirty="0"/>
          </a:p>
        </p:txBody>
      </p:sp>
      <p:sp>
        <p:nvSpPr>
          <p:cNvPr id="4" name="Slide Number Placeholder 3"/>
          <p:cNvSpPr>
            <a:spLocks noGrp="1"/>
          </p:cNvSpPr>
          <p:nvPr>
            <p:ph type="sldNum" sz="quarter" idx="5"/>
          </p:nvPr>
        </p:nvSpPr>
        <p:spPr/>
        <p:txBody>
          <a:bodyPr/>
          <a:lstStyle/>
          <a:p>
            <a:fld id="{5D3E73A5-9B07-47DA-9B04-01299CD50836}" type="slidenum">
              <a:rPr lang="en-US" smtClean="0"/>
              <a:t>4</a:t>
            </a:fld>
            <a:endParaRPr lang="en-US" dirty="0"/>
          </a:p>
        </p:txBody>
      </p:sp>
    </p:spTree>
    <p:extLst>
      <p:ext uri="{BB962C8B-B14F-4D97-AF65-F5344CB8AC3E}">
        <p14:creationId xmlns:p14="http://schemas.microsoft.com/office/powerpoint/2010/main" val="3630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The 1974 Elmira Case. </a:t>
            </a:r>
            <a:r>
              <a:rPr lang="en-US" sz="1200" b="0" i="0" u="none" strike="noStrike" kern="1200" baseline="0" dirty="0">
                <a:solidFill>
                  <a:schemeClr val="tx1"/>
                </a:solidFill>
                <a:latin typeface="+mn-lt"/>
                <a:ea typeface="+mn-ea"/>
                <a:cs typeface="+mn-cs"/>
              </a:rPr>
              <a:t>An unprecedented justice process in Kitchner, Ontario, served as a significant catalyst for the modern rise of restorative justice in North America. Two older teenagers, under the influence of alcohol, destroyed 22 different properties in a rural town. Mennonite Central Committee workers Mark Yantzi and Dave Worth asked Judge McConnell if the responsible youth could make direct apology and reparation to all impacted parties. They were allowed meet every harmed party at their front door. Out of this case, the </a:t>
            </a:r>
            <a:r>
              <a:rPr lang="en-US" sz="1200" b="0" i="1" u="none" strike="noStrike" kern="1200" baseline="0" dirty="0">
                <a:solidFill>
                  <a:schemeClr val="tx1"/>
                </a:solidFill>
                <a:latin typeface="+mn-lt"/>
                <a:ea typeface="+mn-ea"/>
                <a:cs typeface="+mn-cs"/>
              </a:rPr>
              <a:t>Victim Offender Reconciliation Program </a:t>
            </a:r>
            <a:r>
              <a:rPr lang="en-US" sz="1200" b="0" i="0" u="none" strike="noStrike" kern="1200" baseline="0" dirty="0">
                <a:solidFill>
                  <a:schemeClr val="tx1"/>
                </a:solidFill>
                <a:latin typeface="+mn-lt"/>
                <a:ea typeface="+mn-ea"/>
                <a:cs typeface="+mn-cs"/>
              </a:rPr>
              <a:t>(VORP) mediation model developed and spread through North American Mennonite networks, starting first in Elkhart, Indiana (1978).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Circles and Conferencing Rise in the 1980s and 1990s. </a:t>
            </a:r>
            <a:r>
              <a:rPr lang="en-US" sz="1200" b="0" i="0" u="none" strike="noStrike" kern="1200" baseline="0" dirty="0">
                <a:solidFill>
                  <a:schemeClr val="tx1"/>
                </a:solidFill>
                <a:latin typeface="+mn-lt"/>
                <a:ea typeface="+mn-ea"/>
                <a:cs typeface="+mn-cs"/>
              </a:rPr>
              <a:t>As the mediation model began to spread, Judge Barry Stuart of the Yukon Territorial Court adapted the Sentencing Circle as a way to honor older indigenous traditions of native communities. Meanwhile, Maori practices in New Zealand developed the facilitated Family Group Conference model to address all levels of crime with the help of family members and support people. </a:t>
            </a:r>
          </a:p>
          <a:p>
            <a:endParaRPr lang="en-US" sz="1200" b="0" i="0" u="none" strike="noStrike" kern="1200" baseline="0" dirty="0">
              <a:solidFill>
                <a:schemeClr val="tx1"/>
              </a:solidFill>
              <a:latin typeface="+mn-lt"/>
              <a:ea typeface="+mn-ea"/>
              <a:cs typeface="+mn-cs"/>
            </a:endParaRPr>
          </a:p>
          <a:p>
            <a:pPr marL="0" indent="0">
              <a:lnSpc>
                <a:spcPct val="100000"/>
              </a:lnSpc>
              <a:buNone/>
            </a:pPr>
            <a:r>
              <a:rPr lang="en-US" sz="1200" dirty="0"/>
              <a:t>Most tribal-based cultures worldwide have preserved community-oriented practices for resolving crimes and conflicts that share many components with restorative justice. </a:t>
            </a:r>
          </a:p>
          <a:p>
            <a:pPr>
              <a:lnSpc>
                <a:spcPct val="100000"/>
              </a:lnSpc>
            </a:pPr>
            <a:r>
              <a:rPr lang="en-US" sz="1200" dirty="0"/>
              <a:t>These include the voicing of impacts to the community and the reintegration of the offender back into the community. </a:t>
            </a:r>
          </a:p>
          <a:p>
            <a:pPr>
              <a:lnSpc>
                <a:spcPct val="100000"/>
              </a:lnSpc>
            </a:pPr>
            <a:r>
              <a:rPr lang="en-US" sz="1200" dirty="0"/>
              <a:t>They also include the power of storytelling and the respected wisdom of elders. Many of these traditions, though lost through the era of colonialization, have been revitalized in recent decades as a result of the international restorative justice movement. </a:t>
            </a:r>
          </a:p>
          <a:p>
            <a:endParaRPr lang="en-US" dirty="0"/>
          </a:p>
        </p:txBody>
      </p:sp>
      <p:sp>
        <p:nvSpPr>
          <p:cNvPr id="4" name="Slide Number Placeholder 3"/>
          <p:cNvSpPr>
            <a:spLocks noGrp="1"/>
          </p:cNvSpPr>
          <p:nvPr>
            <p:ph type="sldNum" sz="quarter" idx="5"/>
          </p:nvPr>
        </p:nvSpPr>
        <p:spPr/>
        <p:txBody>
          <a:bodyPr/>
          <a:lstStyle/>
          <a:p>
            <a:fld id="{5D3E73A5-9B07-47DA-9B04-01299CD50836}" type="slidenum">
              <a:rPr lang="en-US" smtClean="0"/>
              <a:t>5</a:t>
            </a:fld>
            <a:endParaRPr lang="en-US" dirty="0"/>
          </a:p>
        </p:txBody>
      </p:sp>
    </p:spTree>
    <p:extLst>
      <p:ext uri="{BB962C8B-B14F-4D97-AF65-F5344CB8AC3E}">
        <p14:creationId xmlns:p14="http://schemas.microsoft.com/office/powerpoint/2010/main" val="3680355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Foundational Tenet – People are worthy and relational </a:t>
            </a:r>
          </a:p>
          <a:p>
            <a:endParaRPr lang="en-US" dirty="0"/>
          </a:p>
          <a:p>
            <a:r>
              <a:rPr lang="en-US" dirty="0"/>
              <a:t>Key Values of Respect Dignity and Mutual Concern</a:t>
            </a:r>
          </a:p>
          <a:p>
            <a:endParaRPr lang="en-US" dirty="0"/>
          </a:p>
          <a:p>
            <a:r>
              <a:rPr lang="en-US" dirty="0"/>
              <a:t>Three core components – Nurturing Healthy Relationships, Repairing Harm and Transforming Conflict, Creating Just and Equitable Learning </a:t>
            </a:r>
            <a:r>
              <a:rPr lang="en-US" dirty="0" err="1"/>
              <a:t>Environements</a:t>
            </a:r>
            <a:endParaRPr lang="en-US" dirty="0"/>
          </a:p>
        </p:txBody>
      </p:sp>
      <p:sp>
        <p:nvSpPr>
          <p:cNvPr id="4" name="Slide Number Placeholder 3"/>
          <p:cNvSpPr>
            <a:spLocks noGrp="1"/>
          </p:cNvSpPr>
          <p:nvPr>
            <p:ph type="sldNum" sz="quarter" idx="5"/>
          </p:nvPr>
        </p:nvSpPr>
        <p:spPr/>
        <p:txBody>
          <a:bodyPr/>
          <a:lstStyle/>
          <a:p>
            <a:fld id="{5D3E73A5-9B07-47DA-9B04-01299CD50836}" type="slidenum">
              <a:rPr lang="en-US" smtClean="0"/>
              <a:t>7</a:t>
            </a:fld>
            <a:endParaRPr lang="en-US" dirty="0"/>
          </a:p>
        </p:txBody>
      </p:sp>
    </p:spTree>
    <p:extLst>
      <p:ext uri="{BB962C8B-B14F-4D97-AF65-F5344CB8AC3E}">
        <p14:creationId xmlns:p14="http://schemas.microsoft.com/office/powerpoint/2010/main" val="357111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3E73A5-9B07-47DA-9B04-01299CD50836}" type="slidenum">
              <a:rPr lang="en-US" smtClean="0"/>
              <a:t>8</a:t>
            </a:fld>
            <a:endParaRPr lang="en-US" dirty="0"/>
          </a:p>
        </p:txBody>
      </p:sp>
    </p:spTree>
    <p:extLst>
      <p:ext uri="{BB962C8B-B14F-4D97-AF65-F5344CB8AC3E}">
        <p14:creationId xmlns:p14="http://schemas.microsoft.com/office/powerpoint/2010/main" val="2292696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3E73A5-9B07-47DA-9B04-01299CD50836}" type="slidenum">
              <a:rPr lang="en-US" smtClean="0"/>
              <a:t>9</a:t>
            </a:fld>
            <a:endParaRPr lang="en-US" dirty="0"/>
          </a:p>
        </p:txBody>
      </p:sp>
    </p:spTree>
    <p:extLst>
      <p:ext uri="{BB962C8B-B14F-4D97-AF65-F5344CB8AC3E}">
        <p14:creationId xmlns:p14="http://schemas.microsoft.com/office/powerpoint/2010/main" val="375761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3E73A5-9B07-47DA-9B04-01299CD50836}" type="slidenum">
              <a:rPr lang="en-US" smtClean="0"/>
              <a:t>10</a:t>
            </a:fld>
            <a:endParaRPr lang="en-US" dirty="0"/>
          </a:p>
        </p:txBody>
      </p:sp>
    </p:spTree>
    <p:extLst>
      <p:ext uri="{BB962C8B-B14F-4D97-AF65-F5344CB8AC3E}">
        <p14:creationId xmlns:p14="http://schemas.microsoft.com/office/powerpoint/2010/main" val="76032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 1 – Get to know you </a:t>
            </a:r>
            <a:r>
              <a:rPr lang="en-US" dirty="0" err="1"/>
              <a:t>cirlces</a:t>
            </a:r>
            <a:r>
              <a:rPr lang="en-US" dirty="0"/>
              <a:t>, beginning of the year circles</a:t>
            </a:r>
          </a:p>
          <a:p>
            <a:endParaRPr lang="en-US" dirty="0"/>
          </a:p>
          <a:p>
            <a:r>
              <a:rPr lang="en-US" dirty="0"/>
              <a:t>Tier 2 – Escalated roommate/classmate conflicts, tough conversations about difficult subjects, responding to harm in the community</a:t>
            </a:r>
          </a:p>
          <a:p>
            <a:endParaRPr lang="en-US" dirty="0"/>
          </a:p>
          <a:p>
            <a:r>
              <a:rPr lang="en-US" dirty="0"/>
              <a:t>Tier 3 – examples like Suspension Reentry Circle of Support</a:t>
            </a:r>
          </a:p>
        </p:txBody>
      </p:sp>
      <p:sp>
        <p:nvSpPr>
          <p:cNvPr id="4" name="Slide Number Placeholder 3"/>
          <p:cNvSpPr>
            <a:spLocks noGrp="1"/>
          </p:cNvSpPr>
          <p:nvPr>
            <p:ph type="sldNum" sz="quarter" idx="5"/>
          </p:nvPr>
        </p:nvSpPr>
        <p:spPr/>
        <p:txBody>
          <a:bodyPr/>
          <a:lstStyle/>
          <a:p>
            <a:fld id="{5D3E73A5-9B07-47DA-9B04-01299CD50836}" type="slidenum">
              <a:rPr lang="en-US" smtClean="0"/>
              <a:t>11</a:t>
            </a:fld>
            <a:endParaRPr lang="en-US" dirty="0"/>
          </a:p>
        </p:txBody>
      </p:sp>
    </p:spTree>
    <p:extLst>
      <p:ext uri="{BB962C8B-B14F-4D97-AF65-F5344CB8AC3E}">
        <p14:creationId xmlns:p14="http://schemas.microsoft.com/office/powerpoint/2010/main" val="383287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Restorative Practices</a:t>
            </a:r>
          </a:p>
          <a:p>
            <a:r>
              <a:rPr lang="en-US" dirty="0"/>
              <a:t>The aim of restorative practices is to develop community and to manage conflict and tensions by repairing harm and building relationships. This practice uses both proactive (building relationships and developing community) and reactive (repairing harm and restoring relationships) approaches.  Restorative practices can be used in a variety of settings such as the classroom, residence halls, team meeting, etc..  </a:t>
            </a:r>
          </a:p>
          <a:p>
            <a:endParaRPr lang="en-US" dirty="0"/>
          </a:p>
          <a:p>
            <a:r>
              <a:rPr lang="en-US" dirty="0"/>
              <a:t>Restorative practice is based on the understanding that restoring a relationship, after both parties have been fairly heard and mutual respect has been built, improves the healing of the parties or whole communities.</a:t>
            </a:r>
          </a:p>
          <a:p>
            <a:endParaRPr lang="en-US" dirty="0"/>
          </a:p>
          <a:p>
            <a:r>
              <a:rPr lang="en-US" dirty="0"/>
              <a:t>Schools can use restorative circles for building community and addressing challenging behavior. “Harm Circles” address harm caused to the community by a student or students.</a:t>
            </a:r>
          </a:p>
          <a:p>
            <a:r>
              <a:rPr lang="en-US" sz="1200" b="1" kern="1200" dirty="0">
                <a:solidFill>
                  <a:schemeClr val="tx1"/>
                </a:solidFill>
                <a:effectLst/>
                <a:latin typeface="+mn-lt"/>
                <a:ea typeface="+mn-ea"/>
                <a:cs typeface="+mn-cs"/>
              </a:rPr>
              <a:t>Proactive Restorative Practice Examples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Conflict for all staff/faculty</a:t>
            </a:r>
          </a:p>
          <a:p>
            <a:pPr lvl="0"/>
            <a:r>
              <a:rPr lang="en-US" sz="1200" kern="1200" dirty="0">
                <a:solidFill>
                  <a:schemeClr val="tx1"/>
                </a:solidFill>
                <a:effectLst/>
                <a:latin typeface="+mn-lt"/>
                <a:ea typeface="+mn-ea"/>
                <a:cs typeface="+mn-cs"/>
              </a:rPr>
              <a:t>Use circle for group decision making</a:t>
            </a:r>
          </a:p>
          <a:p>
            <a:pPr lvl="0"/>
            <a:r>
              <a:rPr lang="en-US" sz="1200" kern="1200" dirty="0">
                <a:solidFill>
                  <a:schemeClr val="tx1"/>
                </a:solidFill>
                <a:effectLst/>
                <a:latin typeface="+mn-lt"/>
                <a:ea typeface="+mn-ea"/>
                <a:cs typeface="+mn-cs"/>
              </a:rPr>
              <a:t>Transfer student circles</a:t>
            </a:r>
          </a:p>
          <a:p>
            <a:pPr lvl="0"/>
            <a:r>
              <a:rPr lang="en-US" sz="1200" kern="1200" dirty="0">
                <a:solidFill>
                  <a:schemeClr val="tx1"/>
                </a:solidFill>
                <a:effectLst/>
                <a:latin typeface="+mn-lt"/>
                <a:ea typeface="+mn-ea"/>
                <a:cs typeface="+mn-cs"/>
              </a:rPr>
              <a:t>International student circles</a:t>
            </a:r>
          </a:p>
          <a:p>
            <a:pPr lvl="0"/>
            <a:r>
              <a:rPr lang="en-US" sz="1200" kern="1200" dirty="0">
                <a:solidFill>
                  <a:schemeClr val="tx1"/>
                </a:solidFill>
                <a:effectLst/>
                <a:latin typeface="+mn-lt"/>
                <a:ea typeface="+mn-ea"/>
                <a:cs typeface="+mn-cs"/>
              </a:rPr>
              <a:t>FSL chapter circles</a:t>
            </a:r>
          </a:p>
          <a:p>
            <a:pPr lvl="0"/>
            <a:r>
              <a:rPr lang="en-US" sz="1200" kern="1200" dirty="0">
                <a:solidFill>
                  <a:schemeClr val="tx1"/>
                </a:solidFill>
                <a:effectLst/>
                <a:latin typeface="+mn-lt"/>
                <a:ea typeface="+mn-ea"/>
                <a:cs typeface="+mn-cs"/>
              </a:rPr>
              <a:t>Teach RA’s RP techniques</a:t>
            </a:r>
          </a:p>
          <a:p>
            <a:pPr lvl="0"/>
            <a:r>
              <a:rPr lang="en-US" sz="1200" kern="1200" dirty="0">
                <a:solidFill>
                  <a:schemeClr val="tx1"/>
                </a:solidFill>
                <a:effectLst/>
                <a:latin typeface="+mn-lt"/>
                <a:ea typeface="+mn-ea"/>
                <a:cs typeface="+mn-cs"/>
              </a:rPr>
              <a:t>RA floor circles</a:t>
            </a:r>
          </a:p>
          <a:p>
            <a:pPr lvl="0"/>
            <a:r>
              <a:rPr lang="en-US" sz="1200" kern="1200" dirty="0">
                <a:solidFill>
                  <a:schemeClr val="tx1"/>
                </a:solidFill>
                <a:effectLst/>
                <a:latin typeface="+mn-lt"/>
                <a:ea typeface="+mn-ea"/>
                <a:cs typeface="+mn-cs"/>
              </a:rPr>
              <a:t>Circles in Welcome Week </a:t>
            </a:r>
          </a:p>
          <a:p>
            <a:pPr lvl="0"/>
            <a:r>
              <a:rPr lang="en-US" sz="1200" kern="1200" dirty="0">
                <a:solidFill>
                  <a:schemeClr val="tx1"/>
                </a:solidFill>
                <a:effectLst/>
                <a:latin typeface="+mn-lt"/>
                <a:ea typeface="+mn-ea"/>
                <a:cs typeface="+mn-cs"/>
              </a:rPr>
              <a:t>Use in We Take a Stand training </a:t>
            </a:r>
          </a:p>
          <a:p>
            <a:pPr lvl="0"/>
            <a:r>
              <a:rPr lang="en-US" sz="1200" kern="1200" dirty="0">
                <a:solidFill>
                  <a:schemeClr val="tx1"/>
                </a:solidFill>
                <a:effectLst/>
                <a:latin typeface="+mn-lt"/>
                <a:ea typeface="+mn-ea"/>
                <a:cs typeface="+mn-cs"/>
              </a:rPr>
              <a:t>Peer education (x2) &amp; tie with PCCW</a:t>
            </a:r>
          </a:p>
          <a:p>
            <a:pPr lvl="0"/>
            <a:r>
              <a:rPr lang="en-US" sz="1200" kern="1200" dirty="0">
                <a:solidFill>
                  <a:schemeClr val="tx1"/>
                </a:solidFill>
                <a:effectLst/>
                <a:latin typeface="+mn-lt"/>
                <a:ea typeface="+mn-ea"/>
                <a:cs typeface="+mn-cs"/>
              </a:rPr>
              <a:t>Use in health promotion efforts</a:t>
            </a:r>
          </a:p>
          <a:p>
            <a:pPr lvl="0"/>
            <a:r>
              <a:rPr lang="en-US" sz="1200" kern="1200" dirty="0">
                <a:solidFill>
                  <a:schemeClr val="tx1"/>
                </a:solidFill>
                <a:effectLst/>
                <a:latin typeface="+mn-lt"/>
                <a:ea typeface="+mn-ea"/>
                <a:cs typeface="+mn-cs"/>
              </a:rPr>
              <a:t>Staff/department circles/check-in’s during designated times</a:t>
            </a:r>
          </a:p>
          <a:p>
            <a:pPr lvl="0"/>
            <a:r>
              <a:rPr lang="en-US" sz="1200" kern="1200" dirty="0">
                <a:solidFill>
                  <a:schemeClr val="tx1"/>
                </a:solidFill>
                <a:effectLst/>
                <a:latin typeface="+mn-lt"/>
                <a:ea typeface="+mn-ea"/>
                <a:cs typeface="+mn-cs"/>
              </a:rPr>
              <a:t>Include RP and DEI in hiring &amp; tenure practices</a:t>
            </a:r>
          </a:p>
          <a:p>
            <a:pPr lvl="0"/>
            <a:r>
              <a:rPr lang="en-US" sz="1200" kern="1200" dirty="0">
                <a:solidFill>
                  <a:schemeClr val="tx1"/>
                </a:solidFill>
                <a:effectLst/>
                <a:latin typeface="+mn-lt"/>
                <a:ea typeface="+mn-ea"/>
                <a:cs typeface="+mn-cs"/>
              </a:rPr>
              <a:t>Train people to use RP at the departmental level</a:t>
            </a:r>
          </a:p>
          <a:p>
            <a:pPr lvl="0"/>
            <a:r>
              <a:rPr lang="en-US" sz="1200" kern="1200" dirty="0">
                <a:solidFill>
                  <a:schemeClr val="tx1"/>
                </a:solidFill>
                <a:effectLst/>
                <a:latin typeface="+mn-lt"/>
                <a:ea typeface="+mn-ea"/>
                <a:cs typeface="+mn-cs"/>
              </a:rPr>
              <a:t>Shared RP at onboarding for all faculty &amp; staff that mirrors expectations of students</a:t>
            </a:r>
          </a:p>
          <a:p>
            <a:pPr lvl="0"/>
            <a:r>
              <a:rPr lang="en-US" sz="1200" kern="1200" dirty="0">
                <a:solidFill>
                  <a:schemeClr val="tx1"/>
                </a:solidFill>
                <a:effectLst/>
                <a:latin typeface="+mn-lt"/>
                <a:ea typeface="+mn-ea"/>
                <a:cs typeface="+mn-cs"/>
              </a:rPr>
              <a:t>Implement in staff trainings to build connections</a:t>
            </a:r>
          </a:p>
          <a:p>
            <a:pPr lvl="0"/>
            <a:r>
              <a:rPr lang="en-US" sz="1200" kern="1200" dirty="0">
                <a:solidFill>
                  <a:schemeClr val="tx1"/>
                </a:solidFill>
                <a:effectLst/>
                <a:latin typeface="+mn-lt"/>
                <a:ea typeface="+mn-ea"/>
                <a:cs typeface="+mn-cs"/>
              </a:rPr>
              <a:t>Implement in classrooms</a:t>
            </a:r>
          </a:p>
          <a:p>
            <a:pPr lvl="0"/>
            <a:r>
              <a:rPr lang="en-US" sz="1200" kern="1200" dirty="0">
                <a:solidFill>
                  <a:schemeClr val="tx1"/>
                </a:solidFill>
                <a:effectLst/>
                <a:latin typeface="+mn-lt"/>
                <a:ea typeface="+mn-ea"/>
                <a:cs typeface="+mn-cs"/>
              </a:rPr>
              <a:t>Education cabinet/administration in RPN</a:t>
            </a:r>
          </a:p>
          <a:p>
            <a:pPr lvl="0"/>
            <a:r>
              <a:rPr lang="en-US" sz="1200" kern="1200" dirty="0">
                <a:solidFill>
                  <a:schemeClr val="tx1"/>
                </a:solidFill>
                <a:effectLst/>
                <a:latin typeface="+mn-lt"/>
                <a:ea typeface="+mn-ea"/>
                <a:cs typeface="+mn-cs"/>
              </a:rPr>
              <a:t>Educate student on the processes available</a:t>
            </a:r>
          </a:p>
          <a:p>
            <a:pPr lvl="0"/>
            <a:r>
              <a:rPr lang="en-US" sz="1200" kern="1200" dirty="0">
                <a:solidFill>
                  <a:schemeClr val="tx1"/>
                </a:solidFill>
                <a:effectLst/>
                <a:latin typeface="+mn-lt"/>
                <a:ea typeface="+mn-ea"/>
                <a:cs typeface="+mn-cs"/>
              </a:rPr>
              <a:t>Introduce philosophy/values earlier in the college search process</a:t>
            </a:r>
          </a:p>
          <a:p>
            <a:pPr lvl="0"/>
            <a:r>
              <a:rPr lang="en-US" sz="1200" kern="1200" dirty="0">
                <a:solidFill>
                  <a:schemeClr val="tx1"/>
                </a:solidFill>
                <a:effectLst/>
                <a:latin typeface="+mn-lt"/>
                <a:ea typeface="+mn-ea"/>
                <a:cs typeface="+mn-cs"/>
              </a:rPr>
              <a:t>Encourage staff/faculty to be more present outside of the classroom/office</a:t>
            </a:r>
          </a:p>
          <a:p>
            <a:pPr lvl="0"/>
            <a:r>
              <a:rPr lang="en-US" sz="1200" kern="1200" dirty="0">
                <a:solidFill>
                  <a:schemeClr val="tx1"/>
                </a:solidFill>
                <a:effectLst/>
                <a:latin typeface="+mn-lt"/>
                <a:ea typeface="+mn-ea"/>
                <a:cs typeface="+mn-cs"/>
              </a:rPr>
              <a:t>Informal conversation circles w/student, staff, and faculty of different experiences</a:t>
            </a:r>
          </a:p>
          <a:p>
            <a:pPr lvl="0"/>
            <a:r>
              <a:rPr lang="en-US" sz="1200" kern="1200" dirty="0">
                <a:solidFill>
                  <a:schemeClr val="tx1"/>
                </a:solidFill>
                <a:effectLst/>
                <a:latin typeface="+mn-lt"/>
                <a:ea typeface="+mn-ea"/>
                <a:cs typeface="+mn-cs"/>
              </a:rPr>
              <a:t>Use within PCCW and PCDIR committees</a:t>
            </a:r>
          </a:p>
          <a:p>
            <a:pPr lvl="0"/>
            <a:r>
              <a:rPr lang="en-US" sz="1200" kern="1200" dirty="0">
                <a:solidFill>
                  <a:schemeClr val="tx1"/>
                </a:solidFill>
                <a:effectLst/>
                <a:latin typeface="+mn-lt"/>
                <a:ea typeface="+mn-ea"/>
                <a:cs typeface="+mn-cs"/>
              </a:rPr>
              <a:t>Community building opportunities for place-bound students</a:t>
            </a:r>
          </a:p>
          <a:p>
            <a:pPr lvl="0"/>
            <a:r>
              <a:rPr lang="en-US" sz="1200" kern="1200" dirty="0">
                <a:solidFill>
                  <a:schemeClr val="tx1"/>
                </a:solidFill>
                <a:effectLst/>
                <a:latin typeface="+mn-lt"/>
                <a:ea typeface="+mn-ea"/>
                <a:cs typeface="+mn-cs"/>
              </a:rPr>
              <a:t>Use in open forum discussions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-Reactive RP</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Conflict situations involving faculty, staff, and students</a:t>
            </a:r>
          </a:p>
          <a:p>
            <a:pPr lvl="0"/>
            <a:r>
              <a:rPr lang="en-US" sz="1200" kern="1200" dirty="0">
                <a:solidFill>
                  <a:schemeClr val="tx1"/>
                </a:solidFill>
                <a:effectLst/>
                <a:latin typeface="+mn-lt"/>
                <a:ea typeface="+mn-ea"/>
                <a:cs typeface="+mn-cs"/>
              </a:rPr>
              <a:t>Use values-based RP for supervised probation</a:t>
            </a:r>
          </a:p>
          <a:p>
            <a:pPr lvl="0"/>
            <a:r>
              <a:rPr lang="en-US" sz="1200" kern="1200" dirty="0">
                <a:solidFill>
                  <a:schemeClr val="tx1"/>
                </a:solidFill>
                <a:effectLst/>
                <a:latin typeface="+mn-lt"/>
                <a:ea typeface="+mn-ea"/>
                <a:cs typeface="+mn-cs"/>
              </a:rPr>
              <a:t>Identify specific populations harmed in order to support</a:t>
            </a:r>
          </a:p>
          <a:p>
            <a:pPr lvl="0"/>
            <a:r>
              <a:rPr lang="en-US" sz="1200" kern="1200" dirty="0">
                <a:solidFill>
                  <a:schemeClr val="tx1"/>
                </a:solidFill>
                <a:effectLst/>
                <a:latin typeface="+mn-lt"/>
                <a:ea typeface="+mn-ea"/>
                <a:cs typeface="+mn-cs"/>
              </a:rPr>
              <a:t>Distribute victim statements to develop empathy in cases of harm</a:t>
            </a:r>
          </a:p>
          <a:p>
            <a:pPr lvl="0"/>
            <a:r>
              <a:rPr lang="en-US" sz="1200" kern="1200" dirty="0">
                <a:solidFill>
                  <a:schemeClr val="tx1"/>
                </a:solidFill>
                <a:effectLst/>
                <a:latin typeface="+mn-lt"/>
                <a:ea typeface="+mn-ea"/>
                <a:cs typeface="+mn-cs"/>
              </a:rPr>
              <a:t>Circles to discuss community harm </a:t>
            </a:r>
          </a:p>
          <a:p>
            <a:endParaRPr lang="en-US" dirty="0"/>
          </a:p>
        </p:txBody>
      </p:sp>
      <p:sp>
        <p:nvSpPr>
          <p:cNvPr id="4" name="Slide Number Placeholder 3"/>
          <p:cNvSpPr>
            <a:spLocks noGrp="1"/>
          </p:cNvSpPr>
          <p:nvPr>
            <p:ph type="sldNum" sz="quarter" idx="5"/>
          </p:nvPr>
        </p:nvSpPr>
        <p:spPr/>
        <p:txBody>
          <a:bodyPr/>
          <a:lstStyle/>
          <a:p>
            <a:fld id="{5D3E73A5-9B07-47DA-9B04-01299CD50836}" type="slidenum">
              <a:rPr lang="en-US" smtClean="0"/>
              <a:t>12</a:t>
            </a:fld>
            <a:endParaRPr lang="en-US" dirty="0"/>
          </a:p>
        </p:txBody>
      </p:sp>
    </p:spTree>
    <p:extLst>
      <p:ext uri="{BB962C8B-B14F-4D97-AF65-F5344CB8AC3E}">
        <p14:creationId xmlns:p14="http://schemas.microsoft.com/office/powerpoint/2010/main" val="319306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AC32C-303F-4D1E-B02E-1A27759575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CFB521-28CF-452A-BFA2-093ED3ADE3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4A7E9F-8025-448B-AEA6-0A9801DCA19E}"/>
              </a:ext>
            </a:extLst>
          </p:cNvPr>
          <p:cNvSpPr>
            <a:spLocks noGrp="1"/>
          </p:cNvSpPr>
          <p:nvPr>
            <p:ph type="dt" sz="half" idx="10"/>
          </p:nvPr>
        </p:nvSpPr>
        <p:spPr/>
        <p:txBody>
          <a:bodyPr/>
          <a:lstStyle/>
          <a:p>
            <a:fld id="{51B927E7-19C5-4383-84CC-755E562A1F3C}" type="datetimeFigureOut">
              <a:rPr lang="en-US" smtClean="0"/>
              <a:t>5/13/2024</a:t>
            </a:fld>
            <a:endParaRPr lang="en-US" dirty="0"/>
          </a:p>
        </p:txBody>
      </p:sp>
      <p:sp>
        <p:nvSpPr>
          <p:cNvPr id="5" name="Footer Placeholder 4">
            <a:extLst>
              <a:ext uri="{FF2B5EF4-FFF2-40B4-BE49-F238E27FC236}">
                <a16:creationId xmlns:a16="http://schemas.microsoft.com/office/drawing/2014/main" id="{2556F915-6802-4002-BDE9-B46C4FB48F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4EA63D-254D-4EC6-973D-E53C07E6B2E7}"/>
              </a:ext>
            </a:extLst>
          </p:cNvPr>
          <p:cNvSpPr>
            <a:spLocks noGrp="1"/>
          </p:cNvSpPr>
          <p:nvPr>
            <p:ph type="sldNum" sz="quarter" idx="12"/>
          </p:nvPr>
        </p:nvSpPr>
        <p:spPr/>
        <p:txBody>
          <a:bodyPr/>
          <a:lstStyle/>
          <a:p>
            <a:fld id="{F6A67290-96CA-48A9-8C25-A8CCBBFB1228}" type="slidenum">
              <a:rPr lang="en-US" smtClean="0"/>
              <a:t>‹#›</a:t>
            </a:fld>
            <a:endParaRPr lang="en-US" dirty="0"/>
          </a:p>
        </p:txBody>
      </p:sp>
    </p:spTree>
    <p:extLst>
      <p:ext uri="{BB962C8B-B14F-4D97-AF65-F5344CB8AC3E}">
        <p14:creationId xmlns:p14="http://schemas.microsoft.com/office/powerpoint/2010/main" val="3409719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A093-3946-4F17-A319-4FE707679E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A6BFCB-6FEC-4C5F-8CF1-B5FED34B83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E8FAB-F4C9-48C4-A7B0-D6DAB587096F}"/>
              </a:ext>
            </a:extLst>
          </p:cNvPr>
          <p:cNvSpPr>
            <a:spLocks noGrp="1"/>
          </p:cNvSpPr>
          <p:nvPr>
            <p:ph type="dt" sz="half" idx="10"/>
          </p:nvPr>
        </p:nvSpPr>
        <p:spPr/>
        <p:txBody>
          <a:bodyPr/>
          <a:lstStyle/>
          <a:p>
            <a:fld id="{51B927E7-19C5-4383-84CC-755E562A1F3C}" type="datetimeFigureOut">
              <a:rPr lang="en-US" smtClean="0"/>
              <a:t>5/13/2024</a:t>
            </a:fld>
            <a:endParaRPr lang="en-US" dirty="0"/>
          </a:p>
        </p:txBody>
      </p:sp>
      <p:sp>
        <p:nvSpPr>
          <p:cNvPr id="5" name="Footer Placeholder 4">
            <a:extLst>
              <a:ext uri="{FF2B5EF4-FFF2-40B4-BE49-F238E27FC236}">
                <a16:creationId xmlns:a16="http://schemas.microsoft.com/office/drawing/2014/main" id="{359FD4E2-826F-4719-A731-B6B7225CFA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66893C-8CB9-471F-ABC6-C7AADD67157C}"/>
              </a:ext>
            </a:extLst>
          </p:cNvPr>
          <p:cNvSpPr>
            <a:spLocks noGrp="1"/>
          </p:cNvSpPr>
          <p:nvPr>
            <p:ph type="sldNum" sz="quarter" idx="12"/>
          </p:nvPr>
        </p:nvSpPr>
        <p:spPr/>
        <p:txBody>
          <a:bodyPr/>
          <a:lstStyle/>
          <a:p>
            <a:fld id="{F6A67290-96CA-48A9-8C25-A8CCBBFB1228}" type="slidenum">
              <a:rPr lang="en-US" smtClean="0"/>
              <a:t>‹#›</a:t>
            </a:fld>
            <a:endParaRPr lang="en-US" dirty="0"/>
          </a:p>
        </p:txBody>
      </p:sp>
    </p:spTree>
    <p:extLst>
      <p:ext uri="{BB962C8B-B14F-4D97-AF65-F5344CB8AC3E}">
        <p14:creationId xmlns:p14="http://schemas.microsoft.com/office/powerpoint/2010/main" val="274179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5CCED5-4688-4BEF-A50A-A3F53C5915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C86B36-B29F-4EC7-A241-DB6F35BF2C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530A4-DB5C-42E2-9A89-2875C8D84603}"/>
              </a:ext>
            </a:extLst>
          </p:cNvPr>
          <p:cNvSpPr>
            <a:spLocks noGrp="1"/>
          </p:cNvSpPr>
          <p:nvPr>
            <p:ph type="dt" sz="half" idx="10"/>
          </p:nvPr>
        </p:nvSpPr>
        <p:spPr/>
        <p:txBody>
          <a:bodyPr/>
          <a:lstStyle/>
          <a:p>
            <a:fld id="{51B927E7-19C5-4383-84CC-755E562A1F3C}" type="datetimeFigureOut">
              <a:rPr lang="en-US" smtClean="0"/>
              <a:t>5/13/2024</a:t>
            </a:fld>
            <a:endParaRPr lang="en-US" dirty="0"/>
          </a:p>
        </p:txBody>
      </p:sp>
      <p:sp>
        <p:nvSpPr>
          <p:cNvPr id="5" name="Footer Placeholder 4">
            <a:extLst>
              <a:ext uri="{FF2B5EF4-FFF2-40B4-BE49-F238E27FC236}">
                <a16:creationId xmlns:a16="http://schemas.microsoft.com/office/drawing/2014/main" id="{1DD05948-42B2-4700-BD47-49030B2884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5F28FE-A318-4531-8E16-CB7576587A61}"/>
              </a:ext>
            </a:extLst>
          </p:cNvPr>
          <p:cNvSpPr>
            <a:spLocks noGrp="1"/>
          </p:cNvSpPr>
          <p:nvPr>
            <p:ph type="sldNum" sz="quarter" idx="12"/>
          </p:nvPr>
        </p:nvSpPr>
        <p:spPr/>
        <p:txBody>
          <a:bodyPr/>
          <a:lstStyle/>
          <a:p>
            <a:fld id="{F6A67290-96CA-48A9-8C25-A8CCBBFB1228}" type="slidenum">
              <a:rPr lang="en-US" smtClean="0"/>
              <a:t>‹#›</a:t>
            </a:fld>
            <a:endParaRPr lang="en-US" dirty="0"/>
          </a:p>
        </p:txBody>
      </p:sp>
    </p:spTree>
    <p:extLst>
      <p:ext uri="{BB962C8B-B14F-4D97-AF65-F5344CB8AC3E}">
        <p14:creationId xmlns:p14="http://schemas.microsoft.com/office/powerpoint/2010/main" val="188720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DACF-E3FB-47C4-A7E2-DC77880BCA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4815D-ECB1-4ACC-AD73-03C8FD89F7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A2E70-1FB6-4CC7-95B9-39FACF009DC8}"/>
              </a:ext>
            </a:extLst>
          </p:cNvPr>
          <p:cNvSpPr>
            <a:spLocks noGrp="1"/>
          </p:cNvSpPr>
          <p:nvPr>
            <p:ph type="dt" sz="half" idx="10"/>
          </p:nvPr>
        </p:nvSpPr>
        <p:spPr/>
        <p:txBody>
          <a:bodyPr/>
          <a:lstStyle/>
          <a:p>
            <a:fld id="{51B927E7-19C5-4383-84CC-755E562A1F3C}" type="datetimeFigureOut">
              <a:rPr lang="en-US" smtClean="0"/>
              <a:t>5/13/2024</a:t>
            </a:fld>
            <a:endParaRPr lang="en-US" dirty="0"/>
          </a:p>
        </p:txBody>
      </p:sp>
      <p:sp>
        <p:nvSpPr>
          <p:cNvPr id="5" name="Footer Placeholder 4">
            <a:extLst>
              <a:ext uri="{FF2B5EF4-FFF2-40B4-BE49-F238E27FC236}">
                <a16:creationId xmlns:a16="http://schemas.microsoft.com/office/drawing/2014/main" id="{FD9CB3B6-5851-46DE-B777-D8703C64A4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3B83E9-76F5-4802-890D-6178FCDF63B2}"/>
              </a:ext>
            </a:extLst>
          </p:cNvPr>
          <p:cNvSpPr>
            <a:spLocks noGrp="1"/>
          </p:cNvSpPr>
          <p:nvPr>
            <p:ph type="sldNum" sz="quarter" idx="12"/>
          </p:nvPr>
        </p:nvSpPr>
        <p:spPr/>
        <p:txBody>
          <a:bodyPr/>
          <a:lstStyle/>
          <a:p>
            <a:fld id="{F6A67290-96CA-48A9-8C25-A8CCBBFB1228}" type="slidenum">
              <a:rPr lang="en-US" smtClean="0"/>
              <a:t>‹#›</a:t>
            </a:fld>
            <a:endParaRPr lang="en-US" dirty="0"/>
          </a:p>
        </p:txBody>
      </p:sp>
    </p:spTree>
    <p:extLst>
      <p:ext uri="{BB962C8B-B14F-4D97-AF65-F5344CB8AC3E}">
        <p14:creationId xmlns:p14="http://schemas.microsoft.com/office/powerpoint/2010/main" val="231346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0E17-C7EA-4AF8-887C-FDCBED9EFE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7C61F6-71A5-4158-AD9F-F70AE93A2A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585D0C-EBC0-47DB-B5CC-CEB677A59ABB}"/>
              </a:ext>
            </a:extLst>
          </p:cNvPr>
          <p:cNvSpPr>
            <a:spLocks noGrp="1"/>
          </p:cNvSpPr>
          <p:nvPr>
            <p:ph type="dt" sz="half" idx="10"/>
          </p:nvPr>
        </p:nvSpPr>
        <p:spPr/>
        <p:txBody>
          <a:bodyPr/>
          <a:lstStyle/>
          <a:p>
            <a:fld id="{51B927E7-19C5-4383-84CC-755E562A1F3C}" type="datetimeFigureOut">
              <a:rPr lang="en-US" smtClean="0"/>
              <a:t>5/13/2024</a:t>
            </a:fld>
            <a:endParaRPr lang="en-US" dirty="0"/>
          </a:p>
        </p:txBody>
      </p:sp>
      <p:sp>
        <p:nvSpPr>
          <p:cNvPr id="5" name="Footer Placeholder 4">
            <a:extLst>
              <a:ext uri="{FF2B5EF4-FFF2-40B4-BE49-F238E27FC236}">
                <a16:creationId xmlns:a16="http://schemas.microsoft.com/office/drawing/2014/main" id="{A623900C-47F9-48F5-8CA7-FCACBC3D71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BC1F35-51B6-4B4A-96AB-BA47FA5250D9}"/>
              </a:ext>
            </a:extLst>
          </p:cNvPr>
          <p:cNvSpPr>
            <a:spLocks noGrp="1"/>
          </p:cNvSpPr>
          <p:nvPr>
            <p:ph type="sldNum" sz="quarter" idx="12"/>
          </p:nvPr>
        </p:nvSpPr>
        <p:spPr/>
        <p:txBody>
          <a:bodyPr/>
          <a:lstStyle/>
          <a:p>
            <a:fld id="{F6A67290-96CA-48A9-8C25-A8CCBBFB1228}" type="slidenum">
              <a:rPr lang="en-US" smtClean="0"/>
              <a:t>‹#›</a:t>
            </a:fld>
            <a:endParaRPr lang="en-US" dirty="0"/>
          </a:p>
        </p:txBody>
      </p:sp>
    </p:spTree>
    <p:extLst>
      <p:ext uri="{BB962C8B-B14F-4D97-AF65-F5344CB8AC3E}">
        <p14:creationId xmlns:p14="http://schemas.microsoft.com/office/powerpoint/2010/main" val="384708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50D59-A927-4D25-927B-8D6A78B6DC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EB4D0-3E32-4952-84A3-2AA112D605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B620DB-C37D-40F7-B589-7724176709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532C57-20BA-4F92-A6CD-E5DD95C735A1}"/>
              </a:ext>
            </a:extLst>
          </p:cNvPr>
          <p:cNvSpPr>
            <a:spLocks noGrp="1"/>
          </p:cNvSpPr>
          <p:nvPr>
            <p:ph type="dt" sz="half" idx="10"/>
          </p:nvPr>
        </p:nvSpPr>
        <p:spPr/>
        <p:txBody>
          <a:bodyPr/>
          <a:lstStyle/>
          <a:p>
            <a:fld id="{51B927E7-19C5-4383-84CC-755E562A1F3C}" type="datetimeFigureOut">
              <a:rPr lang="en-US" smtClean="0"/>
              <a:t>5/13/2024</a:t>
            </a:fld>
            <a:endParaRPr lang="en-US" dirty="0"/>
          </a:p>
        </p:txBody>
      </p:sp>
      <p:sp>
        <p:nvSpPr>
          <p:cNvPr id="6" name="Footer Placeholder 5">
            <a:extLst>
              <a:ext uri="{FF2B5EF4-FFF2-40B4-BE49-F238E27FC236}">
                <a16:creationId xmlns:a16="http://schemas.microsoft.com/office/drawing/2014/main" id="{7A2E13CA-5238-465D-8D49-98039231C4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C5223C-4A6A-43F5-AE84-9C76CE8F144F}"/>
              </a:ext>
            </a:extLst>
          </p:cNvPr>
          <p:cNvSpPr>
            <a:spLocks noGrp="1"/>
          </p:cNvSpPr>
          <p:nvPr>
            <p:ph type="sldNum" sz="quarter" idx="12"/>
          </p:nvPr>
        </p:nvSpPr>
        <p:spPr/>
        <p:txBody>
          <a:bodyPr/>
          <a:lstStyle/>
          <a:p>
            <a:fld id="{F6A67290-96CA-48A9-8C25-A8CCBBFB1228}" type="slidenum">
              <a:rPr lang="en-US" smtClean="0"/>
              <a:t>‹#›</a:t>
            </a:fld>
            <a:endParaRPr lang="en-US" dirty="0"/>
          </a:p>
        </p:txBody>
      </p:sp>
    </p:spTree>
    <p:extLst>
      <p:ext uri="{BB962C8B-B14F-4D97-AF65-F5344CB8AC3E}">
        <p14:creationId xmlns:p14="http://schemas.microsoft.com/office/powerpoint/2010/main" val="346519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2FFD-9B39-4C4E-B273-243BEBD00F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7ED157-D240-447B-9090-0AE133D988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9630C9-00F1-4760-A929-B5D4963434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44447-A56F-4BDA-B5F9-1AEFD4827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55A2BE-1CED-41BF-BC48-05A3A22678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3517F1-6B59-464A-A1D4-EB3A0799E447}"/>
              </a:ext>
            </a:extLst>
          </p:cNvPr>
          <p:cNvSpPr>
            <a:spLocks noGrp="1"/>
          </p:cNvSpPr>
          <p:nvPr>
            <p:ph type="dt" sz="half" idx="10"/>
          </p:nvPr>
        </p:nvSpPr>
        <p:spPr/>
        <p:txBody>
          <a:bodyPr/>
          <a:lstStyle/>
          <a:p>
            <a:fld id="{51B927E7-19C5-4383-84CC-755E562A1F3C}" type="datetimeFigureOut">
              <a:rPr lang="en-US" smtClean="0"/>
              <a:t>5/13/2024</a:t>
            </a:fld>
            <a:endParaRPr lang="en-US" dirty="0"/>
          </a:p>
        </p:txBody>
      </p:sp>
      <p:sp>
        <p:nvSpPr>
          <p:cNvPr id="8" name="Footer Placeholder 7">
            <a:extLst>
              <a:ext uri="{FF2B5EF4-FFF2-40B4-BE49-F238E27FC236}">
                <a16:creationId xmlns:a16="http://schemas.microsoft.com/office/drawing/2014/main" id="{F2E1CEDB-6CDB-48BF-BA8C-C9CFD9D9EFF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D8297C7-2769-4E56-81AF-329804DA6000}"/>
              </a:ext>
            </a:extLst>
          </p:cNvPr>
          <p:cNvSpPr>
            <a:spLocks noGrp="1"/>
          </p:cNvSpPr>
          <p:nvPr>
            <p:ph type="sldNum" sz="quarter" idx="12"/>
          </p:nvPr>
        </p:nvSpPr>
        <p:spPr/>
        <p:txBody>
          <a:bodyPr/>
          <a:lstStyle/>
          <a:p>
            <a:fld id="{F6A67290-96CA-48A9-8C25-A8CCBBFB1228}" type="slidenum">
              <a:rPr lang="en-US" smtClean="0"/>
              <a:t>‹#›</a:t>
            </a:fld>
            <a:endParaRPr lang="en-US" dirty="0"/>
          </a:p>
        </p:txBody>
      </p:sp>
    </p:spTree>
    <p:extLst>
      <p:ext uri="{BB962C8B-B14F-4D97-AF65-F5344CB8AC3E}">
        <p14:creationId xmlns:p14="http://schemas.microsoft.com/office/powerpoint/2010/main" val="256432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E813-4F24-487C-BAB4-0D830566FB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39C679-D9A0-4606-B0D7-9B127449CD74}"/>
              </a:ext>
            </a:extLst>
          </p:cNvPr>
          <p:cNvSpPr>
            <a:spLocks noGrp="1"/>
          </p:cNvSpPr>
          <p:nvPr>
            <p:ph type="dt" sz="half" idx="10"/>
          </p:nvPr>
        </p:nvSpPr>
        <p:spPr/>
        <p:txBody>
          <a:bodyPr/>
          <a:lstStyle/>
          <a:p>
            <a:fld id="{51B927E7-19C5-4383-84CC-755E562A1F3C}" type="datetimeFigureOut">
              <a:rPr lang="en-US" smtClean="0"/>
              <a:t>5/13/2024</a:t>
            </a:fld>
            <a:endParaRPr lang="en-US" dirty="0"/>
          </a:p>
        </p:txBody>
      </p:sp>
      <p:sp>
        <p:nvSpPr>
          <p:cNvPr id="4" name="Footer Placeholder 3">
            <a:extLst>
              <a:ext uri="{FF2B5EF4-FFF2-40B4-BE49-F238E27FC236}">
                <a16:creationId xmlns:a16="http://schemas.microsoft.com/office/drawing/2014/main" id="{CFC7AAB3-4515-488B-BDAB-81D8F478C93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139E1A-CD8C-4910-8DE0-59E2B5A31EC6}"/>
              </a:ext>
            </a:extLst>
          </p:cNvPr>
          <p:cNvSpPr>
            <a:spLocks noGrp="1"/>
          </p:cNvSpPr>
          <p:nvPr>
            <p:ph type="sldNum" sz="quarter" idx="12"/>
          </p:nvPr>
        </p:nvSpPr>
        <p:spPr/>
        <p:txBody>
          <a:bodyPr/>
          <a:lstStyle/>
          <a:p>
            <a:fld id="{F6A67290-96CA-48A9-8C25-A8CCBBFB1228}" type="slidenum">
              <a:rPr lang="en-US" smtClean="0"/>
              <a:t>‹#›</a:t>
            </a:fld>
            <a:endParaRPr lang="en-US" dirty="0"/>
          </a:p>
        </p:txBody>
      </p:sp>
    </p:spTree>
    <p:extLst>
      <p:ext uri="{BB962C8B-B14F-4D97-AF65-F5344CB8AC3E}">
        <p14:creationId xmlns:p14="http://schemas.microsoft.com/office/powerpoint/2010/main" val="411812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AC58CD-78FA-4969-AE32-1F6CC1097F84}"/>
              </a:ext>
            </a:extLst>
          </p:cNvPr>
          <p:cNvSpPr>
            <a:spLocks noGrp="1"/>
          </p:cNvSpPr>
          <p:nvPr>
            <p:ph type="dt" sz="half" idx="10"/>
          </p:nvPr>
        </p:nvSpPr>
        <p:spPr/>
        <p:txBody>
          <a:bodyPr/>
          <a:lstStyle/>
          <a:p>
            <a:fld id="{51B927E7-19C5-4383-84CC-755E562A1F3C}" type="datetimeFigureOut">
              <a:rPr lang="en-US" smtClean="0"/>
              <a:t>5/13/2024</a:t>
            </a:fld>
            <a:endParaRPr lang="en-US" dirty="0"/>
          </a:p>
        </p:txBody>
      </p:sp>
      <p:sp>
        <p:nvSpPr>
          <p:cNvPr id="3" name="Footer Placeholder 2">
            <a:extLst>
              <a:ext uri="{FF2B5EF4-FFF2-40B4-BE49-F238E27FC236}">
                <a16:creationId xmlns:a16="http://schemas.microsoft.com/office/drawing/2014/main" id="{B2801104-E166-468C-9E2C-DAE0E0F2480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E600D6B-9B22-4433-B4A1-EDBAA245D984}"/>
              </a:ext>
            </a:extLst>
          </p:cNvPr>
          <p:cNvSpPr>
            <a:spLocks noGrp="1"/>
          </p:cNvSpPr>
          <p:nvPr>
            <p:ph type="sldNum" sz="quarter" idx="12"/>
          </p:nvPr>
        </p:nvSpPr>
        <p:spPr/>
        <p:txBody>
          <a:bodyPr/>
          <a:lstStyle/>
          <a:p>
            <a:fld id="{F6A67290-96CA-48A9-8C25-A8CCBBFB1228}" type="slidenum">
              <a:rPr lang="en-US" smtClean="0"/>
              <a:t>‹#›</a:t>
            </a:fld>
            <a:endParaRPr lang="en-US" dirty="0"/>
          </a:p>
        </p:txBody>
      </p:sp>
    </p:spTree>
    <p:extLst>
      <p:ext uri="{BB962C8B-B14F-4D97-AF65-F5344CB8AC3E}">
        <p14:creationId xmlns:p14="http://schemas.microsoft.com/office/powerpoint/2010/main" val="189447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6936-1E74-4616-845D-7C79962CE7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D8FB12-73B2-40C4-A4D3-95B3AD8B3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F1705D-1F23-4698-8FCA-B497DB7BA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032E5B-9C42-419F-AD07-E87CF610798D}"/>
              </a:ext>
            </a:extLst>
          </p:cNvPr>
          <p:cNvSpPr>
            <a:spLocks noGrp="1"/>
          </p:cNvSpPr>
          <p:nvPr>
            <p:ph type="dt" sz="half" idx="10"/>
          </p:nvPr>
        </p:nvSpPr>
        <p:spPr/>
        <p:txBody>
          <a:bodyPr/>
          <a:lstStyle/>
          <a:p>
            <a:fld id="{51B927E7-19C5-4383-84CC-755E562A1F3C}" type="datetimeFigureOut">
              <a:rPr lang="en-US" smtClean="0"/>
              <a:t>5/13/2024</a:t>
            </a:fld>
            <a:endParaRPr lang="en-US" dirty="0"/>
          </a:p>
        </p:txBody>
      </p:sp>
      <p:sp>
        <p:nvSpPr>
          <p:cNvPr id="6" name="Footer Placeholder 5">
            <a:extLst>
              <a:ext uri="{FF2B5EF4-FFF2-40B4-BE49-F238E27FC236}">
                <a16:creationId xmlns:a16="http://schemas.microsoft.com/office/drawing/2014/main" id="{C68E7016-4C68-4AEA-84AC-FA124C665B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312F53-E9B6-4C4E-85DA-FE29D1F7EE87}"/>
              </a:ext>
            </a:extLst>
          </p:cNvPr>
          <p:cNvSpPr>
            <a:spLocks noGrp="1"/>
          </p:cNvSpPr>
          <p:nvPr>
            <p:ph type="sldNum" sz="quarter" idx="12"/>
          </p:nvPr>
        </p:nvSpPr>
        <p:spPr/>
        <p:txBody>
          <a:bodyPr/>
          <a:lstStyle/>
          <a:p>
            <a:fld id="{F6A67290-96CA-48A9-8C25-A8CCBBFB1228}" type="slidenum">
              <a:rPr lang="en-US" smtClean="0"/>
              <a:t>‹#›</a:t>
            </a:fld>
            <a:endParaRPr lang="en-US" dirty="0"/>
          </a:p>
        </p:txBody>
      </p:sp>
    </p:spTree>
    <p:extLst>
      <p:ext uri="{BB962C8B-B14F-4D97-AF65-F5344CB8AC3E}">
        <p14:creationId xmlns:p14="http://schemas.microsoft.com/office/powerpoint/2010/main" val="1008791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9109-CDAB-428D-8B4B-FEC3699C2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3276CD-899D-4225-AA0E-EEC3B25DB7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F632A4F-B5A3-4BDF-BBEF-1733DC640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1D4099-2A04-4805-A438-F6950057799E}"/>
              </a:ext>
            </a:extLst>
          </p:cNvPr>
          <p:cNvSpPr>
            <a:spLocks noGrp="1"/>
          </p:cNvSpPr>
          <p:nvPr>
            <p:ph type="dt" sz="half" idx="10"/>
          </p:nvPr>
        </p:nvSpPr>
        <p:spPr/>
        <p:txBody>
          <a:bodyPr/>
          <a:lstStyle/>
          <a:p>
            <a:fld id="{51B927E7-19C5-4383-84CC-755E562A1F3C}" type="datetimeFigureOut">
              <a:rPr lang="en-US" smtClean="0"/>
              <a:t>5/13/2024</a:t>
            </a:fld>
            <a:endParaRPr lang="en-US" dirty="0"/>
          </a:p>
        </p:txBody>
      </p:sp>
      <p:sp>
        <p:nvSpPr>
          <p:cNvPr id="6" name="Footer Placeholder 5">
            <a:extLst>
              <a:ext uri="{FF2B5EF4-FFF2-40B4-BE49-F238E27FC236}">
                <a16:creationId xmlns:a16="http://schemas.microsoft.com/office/drawing/2014/main" id="{D16E54C7-22C5-4FB5-8C76-878A98D607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AC713A-9E08-4B32-B840-AD47E650DB50}"/>
              </a:ext>
            </a:extLst>
          </p:cNvPr>
          <p:cNvSpPr>
            <a:spLocks noGrp="1"/>
          </p:cNvSpPr>
          <p:nvPr>
            <p:ph type="sldNum" sz="quarter" idx="12"/>
          </p:nvPr>
        </p:nvSpPr>
        <p:spPr/>
        <p:txBody>
          <a:bodyPr/>
          <a:lstStyle/>
          <a:p>
            <a:fld id="{F6A67290-96CA-48A9-8C25-A8CCBBFB1228}" type="slidenum">
              <a:rPr lang="en-US" smtClean="0"/>
              <a:t>‹#›</a:t>
            </a:fld>
            <a:endParaRPr lang="en-US" dirty="0"/>
          </a:p>
        </p:txBody>
      </p:sp>
    </p:spTree>
    <p:extLst>
      <p:ext uri="{BB962C8B-B14F-4D97-AF65-F5344CB8AC3E}">
        <p14:creationId xmlns:p14="http://schemas.microsoft.com/office/powerpoint/2010/main" val="420295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C597FE-0899-4204-B1A3-53E875593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C9F4CF-79FD-4655-A6AD-AC110197D5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BA39E-E851-4B01-A2E1-AB1C6ECBBB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927E7-19C5-4383-84CC-755E562A1F3C}" type="datetimeFigureOut">
              <a:rPr lang="en-US" smtClean="0"/>
              <a:t>5/13/2024</a:t>
            </a:fld>
            <a:endParaRPr lang="en-US" dirty="0"/>
          </a:p>
        </p:txBody>
      </p:sp>
      <p:sp>
        <p:nvSpPr>
          <p:cNvPr id="5" name="Footer Placeholder 4">
            <a:extLst>
              <a:ext uri="{FF2B5EF4-FFF2-40B4-BE49-F238E27FC236}">
                <a16:creationId xmlns:a16="http://schemas.microsoft.com/office/drawing/2014/main" id="{57D94775-0C4A-455F-A127-05E7E00374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DCA071-64FB-47E4-A3A9-21A6C62B3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67290-96CA-48A9-8C25-A8CCBBFB1228}" type="slidenum">
              <a:rPr lang="en-US" smtClean="0"/>
              <a:t>‹#›</a:t>
            </a:fld>
            <a:endParaRPr lang="en-US" dirty="0"/>
          </a:p>
        </p:txBody>
      </p:sp>
    </p:spTree>
    <p:extLst>
      <p:ext uri="{BB962C8B-B14F-4D97-AF65-F5344CB8AC3E}">
        <p14:creationId xmlns:p14="http://schemas.microsoft.com/office/powerpoint/2010/main" val="3671071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ndstate.co1.qualtrics.com/jfe/form/SV_6tjU5Vlxt5oVT2m" TargetMode="External"/><Relationship Id="rId2" Type="http://schemas.openxmlformats.org/officeDocument/2006/relationships/hyperlink" Target="https://myndsu.ndsu.edu/organization/rpn" TargetMode="Externa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hyperlink" Target="mailto:ndsu.rpn@ndsu.edu"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att.Diischer@ndsu.edu"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85362"/>
            <a:ext cx="5291468" cy="49726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010D75DD-44F2-4ED9-B464-FBE321FC60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3520440"/>
            <a:ext cx="232963" cy="1340860"/>
            <a:chOff x="56167" y="3520440"/>
            <a:chExt cx="232963" cy="1340860"/>
          </a:xfrm>
        </p:grpSpPr>
        <p:sp>
          <p:nvSpPr>
            <p:cNvPr id="25" name="Rectangle 2">
              <a:extLst>
                <a:ext uri="{FF2B5EF4-FFF2-40B4-BE49-F238E27FC236}">
                  <a16:creationId xmlns:a16="http://schemas.microsoft.com/office/drawing/2014/main" id="{3E3711F4-2BF1-456D-BA8C-9373E901A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09019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59">
              <a:extLst>
                <a:ext uri="{FF2B5EF4-FFF2-40B4-BE49-F238E27FC236}">
                  <a16:creationId xmlns:a16="http://schemas.microsoft.com/office/drawing/2014/main" id="{5285AAB3-F935-4F19-AEE8-8ADBD1D9F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9019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
              <a:extLst>
                <a:ext uri="{FF2B5EF4-FFF2-40B4-BE49-F238E27FC236}">
                  <a16:creationId xmlns:a16="http://schemas.microsoft.com/office/drawing/2014/main" id="{155630C7-9ABB-4892-B533-C8B10970B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94808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59">
              <a:extLst>
                <a:ext uri="{FF2B5EF4-FFF2-40B4-BE49-F238E27FC236}">
                  <a16:creationId xmlns:a16="http://schemas.microsoft.com/office/drawing/2014/main" id="{6EF03ED9-E8AF-4928-A91B-4B7EF24F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94808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
              <a:extLst>
                <a:ext uri="{FF2B5EF4-FFF2-40B4-BE49-F238E27FC236}">
                  <a16:creationId xmlns:a16="http://schemas.microsoft.com/office/drawing/2014/main" id="{F0D02852-07AA-4962-A265-2230DFB50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8059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59">
              <a:extLst>
                <a:ext uri="{FF2B5EF4-FFF2-40B4-BE49-F238E27FC236}">
                  <a16:creationId xmlns:a16="http://schemas.microsoft.com/office/drawing/2014/main" id="{42BB24E1-F609-4BC4-B46D-BBF04EE75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059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2">
              <a:extLst>
                <a:ext uri="{FF2B5EF4-FFF2-40B4-BE49-F238E27FC236}">
                  <a16:creationId xmlns:a16="http://schemas.microsoft.com/office/drawing/2014/main" id="{C3189445-254C-4E2D-B1F8-943C72DD0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66385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59">
              <a:extLst>
                <a:ext uri="{FF2B5EF4-FFF2-40B4-BE49-F238E27FC236}">
                  <a16:creationId xmlns:a16="http://schemas.microsoft.com/office/drawing/2014/main" id="{BBA6BC27-1B79-4706-B1A7-157AF6E28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6385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
              <a:extLst>
                <a:ext uri="{FF2B5EF4-FFF2-40B4-BE49-F238E27FC236}">
                  <a16:creationId xmlns:a16="http://schemas.microsoft.com/office/drawing/2014/main" id="{F66C70AD-23E2-4BC7-96A1-09304BC74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52174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59">
              <a:extLst>
                <a:ext uri="{FF2B5EF4-FFF2-40B4-BE49-F238E27FC236}">
                  <a16:creationId xmlns:a16="http://schemas.microsoft.com/office/drawing/2014/main" id="{190DDB6F-1A21-498A-A213-4C59C0576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52174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
              <a:extLst>
                <a:ext uri="{FF2B5EF4-FFF2-40B4-BE49-F238E27FC236}">
                  <a16:creationId xmlns:a16="http://schemas.microsoft.com/office/drawing/2014/main" id="{DC03A85D-EE4E-4A3E-8436-4F335FE1F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80076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59">
              <a:extLst>
                <a:ext uri="{FF2B5EF4-FFF2-40B4-BE49-F238E27FC236}">
                  <a16:creationId xmlns:a16="http://schemas.microsoft.com/office/drawing/2014/main" id="{BB7CCD86-331B-4105-83B9-0ACAFDC22A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80076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
              <a:extLst>
                <a:ext uri="{FF2B5EF4-FFF2-40B4-BE49-F238E27FC236}">
                  <a16:creationId xmlns:a16="http://schemas.microsoft.com/office/drawing/2014/main" id="{25E7292D-4681-4EB9-9C56-047FEB3BF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6586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59">
              <a:extLst>
                <a:ext uri="{FF2B5EF4-FFF2-40B4-BE49-F238E27FC236}">
                  <a16:creationId xmlns:a16="http://schemas.microsoft.com/office/drawing/2014/main" id="{EFA5DB16-9268-4088-BB54-B966B1225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6586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
              <a:extLst>
                <a:ext uri="{FF2B5EF4-FFF2-40B4-BE49-F238E27FC236}">
                  <a16:creationId xmlns:a16="http://schemas.microsoft.com/office/drawing/2014/main" id="{D42AA272-EF9D-4D75-8DBC-96CCC219D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51654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59">
              <a:extLst>
                <a:ext uri="{FF2B5EF4-FFF2-40B4-BE49-F238E27FC236}">
                  <a16:creationId xmlns:a16="http://schemas.microsoft.com/office/drawing/2014/main" id="{BAEBB10D-D197-4B99-B72C-1F5D20D82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51654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2">
              <a:extLst>
                <a:ext uri="{FF2B5EF4-FFF2-40B4-BE49-F238E27FC236}">
                  <a16:creationId xmlns:a16="http://schemas.microsoft.com/office/drawing/2014/main" id="{FE966229-1A07-4139-9580-8611A5C37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37442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59">
              <a:extLst>
                <a:ext uri="{FF2B5EF4-FFF2-40B4-BE49-F238E27FC236}">
                  <a16:creationId xmlns:a16="http://schemas.microsoft.com/office/drawing/2014/main" id="{D12D8505-C654-497F-82DE-0999A62DD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37442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2">
              <a:extLst>
                <a:ext uri="{FF2B5EF4-FFF2-40B4-BE49-F238E27FC236}">
                  <a16:creationId xmlns:a16="http://schemas.microsoft.com/office/drawing/2014/main" id="{F3E37C78-A3E3-425F-B5D1-9AC1A8DCA9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23231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59">
              <a:extLst>
                <a:ext uri="{FF2B5EF4-FFF2-40B4-BE49-F238E27FC236}">
                  <a16:creationId xmlns:a16="http://schemas.microsoft.com/office/drawing/2014/main" id="{3593D31F-FB8F-4A5A-979F-50201D2B3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23231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1" descr="Logo&#10;&#10;Description automatically generated">
            <a:extLst>
              <a:ext uri="{FF2B5EF4-FFF2-40B4-BE49-F238E27FC236}">
                <a16:creationId xmlns:a16="http://schemas.microsoft.com/office/drawing/2014/main" id="{DF864EA4-EF7C-5831-6F0E-5F28255DEE27}"/>
              </a:ext>
            </a:extLst>
          </p:cNvPr>
          <p:cNvPicPr>
            <a:picLocks noChangeAspect="1"/>
          </p:cNvPicPr>
          <p:nvPr/>
        </p:nvPicPr>
        <p:blipFill>
          <a:blip r:embed="rId2"/>
          <a:stretch>
            <a:fillRect/>
          </a:stretch>
        </p:blipFill>
        <p:spPr>
          <a:xfrm>
            <a:off x="5640388" y="415925"/>
            <a:ext cx="6253163" cy="3486150"/>
          </a:xfrm>
          <a:prstGeom prst="rect">
            <a:avLst/>
          </a:prstGeom>
        </p:spPr>
      </p:pic>
      <p:pic>
        <p:nvPicPr>
          <p:cNvPr id="9" name="Picture 9">
            <a:extLst>
              <a:ext uri="{FF2B5EF4-FFF2-40B4-BE49-F238E27FC236}">
                <a16:creationId xmlns:a16="http://schemas.microsoft.com/office/drawing/2014/main" id="{27D51245-444E-D02A-1539-D94CE6C6B861}"/>
              </a:ext>
            </a:extLst>
          </p:cNvPr>
          <p:cNvPicPr>
            <a:picLocks noChangeAspect="1"/>
          </p:cNvPicPr>
          <p:nvPr/>
        </p:nvPicPr>
        <p:blipFill>
          <a:blip r:embed="rId3"/>
          <a:stretch>
            <a:fillRect/>
          </a:stretch>
        </p:blipFill>
        <p:spPr>
          <a:xfrm>
            <a:off x="5640388" y="3973513"/>
            <a:ext cx="3463925" cy="2282825"/>
          </a:xfrm>
          <a:prstGeom prst="rect">
            <a:avLst/>
          </a:prstGeom>
        </p:spPr>
      </p:pic>
      <p:pic>
        <p:nvPicPr>
          <p:cNvPr id="8" name="Picture 7">
            <a:extLst>
              <a:ext uri="{FF2B5EF4-FFF2-40B4-BE49-F238E27FC236}">
                <a16:creationId xmlns:a16="http://schemas.microsoft.com/office/drawing/2014/main" id="{36730458-C235-3B40-6EB1-96DF7A2E56E8}"/>
              </a:ext>
            </a:extLst>
          </p:cNvPr>
          <p:cNvPicPr>
            <a:picLocks noChangeAspect="1"/>
          </p:cNvPicPr>
          <p:nvPr/>
        </p:nvPicPr>
        <p:blipFill rotWithShape="1">
          <a:blip r:embed="rId4">
            <a:extLst>
              <a:ext uri="{28A0092B-C50C-407E-A947-70E740481C1C}">
                <a14:useLocalDpi xmlns:a14="http://schemas.microsoft.com/office/drawing/2010/main" val="0"/>
              </a:ext>
            </a:extLst>
          </a:blip>
          <a:srcRect l="6587" r="14075" b="-1"/>
          <a:stretch/>
        </p:blipFill>
        <p:spPr>
          <a:xfrm>
            <a:off x="9177338" y="3973513"/>
            <a:ext cx="2717800" cy="2282825"/>
          </a:xfrm>
          <a:prstGeom prst="rect">
            <a:avLst/>
          </a:prstGeom>
        </p:spPr>
      </p:pic>
      <p:sp>
        <p:nvSpPr>
          <p:cNvPr id="2" name="Title 1">
            <a:extLst>
              <a:ext uri="{FF2B5EF4-FFF2-40B4-BE49-F238E27FC236}">
                <a16:creationId xmlns:a16="http://schemas.microsoft.com/office/drawing/2014/main" id="{BFFB9005-6ABA-474D-A4F8-8CA6DD97018E}"/>
              </a:ext>
            </a:extLst>
          </p:cNvPr>
          <p:cNvSpPr>
            <a:spLocks noGrp="1"/>
          </p:cNvSpPr>
          <p:nvPr>
            <p:ph type="ctrTitle"/>
          </p:nvPr>
        </p:nvSpPr>
        <p:spPr>
          <a:xfrm>
            <a:off x="403639" y="2330906"/>
            <a:ext cx="4604433" cy="3734682"/>
          </a:xfrm>
        </p:spPr>
        <p:txBody>
          <a:bodyPr anchor="ctr">
            <a:normAutofit fontScale="90000"/>
          </a:bodyPr>
          <a:lstStyle/>
          <a:p>
            <a:pPr algn="l"/>
            <a:r>
              <a:rPr lang="en-US" sz="5400" b="1" dirty="0"/>
              <a:t>Restorative Practices in the Higher Education Setting</a:t>
            </a:r>
            <a:br>
              <a:rPr lang="en-US" sz="5400" b="1" dirty="0"/>
            </a:br>
            <a:r>
              <a:rPr lang="en-US" sz="2200" dirty="0"/>
              <a:t>Matt Diischer, Assistant Dean of Students</a:t>
            </a:r>
            <a:endParaRPr lang="en-US" sz="5400" b="1" dirty="0"/>
          </a:p>
        </p:txBody>
      </p:sp>
      <p:pic>
        <p:nvPicPr>
          <p:cNvPr id="12" name="Picture 13" descr="Text&#10;&#10;Description automatically generated">
            <a:extLst>
              <a:ext uri="{FF2B5EF4-FFF2-40B4-BE49-F238E27FC236}">
                <a16:creationId xmlns:a16="http://schemas.microsoft.com/office/drawing/2014/main" id="{66CA4E18-AE5F-8817-B9DF-E59C683CD171}"/>
              </a:ext>
            </a:extLst>
          </p:cNvPr>
          <p:cNvPicPr>
            <a:picLocks noChangeAspect="1"/>
          </p:cNvPicPr>
          <p:nvPr/>
        </p:nvPicPr>
        <p:blipFill>
          <a:blip r:embed="rId5"/>
          <a:stretch>
            <a:fillRect/>
          </a:stretch>
        </p:blipFill>
        <p:spPr>
          <a:xfrm>
            <a:off x="9445083" y="6407519"/>
            <a:ext cx="2743200" cy="454914"/>
          </a:xfrm>
          <a:prstGeom prst="rect">
            <a:avLst/>
          </a:prstGeom>
        </p:spPr>
      </p:pic>
    </p:spTree>
    <p:extLst>
      <p:ext uri="{BB962C8B-B14F-4D97-AF65-F5344CB8AC3E}">
        <p14:creationId xmlns:p14="http://schemas.microsoft.com/office/powerpoint/2010/main" val="169189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50E8-B3DE-4564-BBED-E1F1FEB5665E}"/>
              </a:ext>
            </a:extLst>
          </p:cNvPr>
          <p:cNvSpPr>
            <a:spLocks noGrp="1"/>
          </p:cNvSpPr>
          <p:nvPr>
            <p:ph type="title"/>
          </p:nvPr>
        </p:nvSpPr>
        <p:spPr>
          <a:xfrm>
            <a:off x="304305" y="1170318"/>
            <a:ext cx="9822675" cy="779916"/>
          </a:xfrm>
        </p:spPr>
        <p:txBody>
          <a:bodyPr>
            <a:normAutofit/>
          </a:bodyPr>
          <a:lstStyle/>
          <a:p>
            <a:r>
              <a:rPr lang="en-US" b="1" dirty="0">
                <a:solidFill>
                  <a:srgbClr val="006633"/>
                </a:solidFill>
              </a:rPr>
              <a:t>Circles in Practice:</a:t>
            </a:r>
          </a:p>
        </p:txBody>
      </p:sp>
      <p:sp>
        <p:nvSpPr>
          <p:cNvPr id="3" name="Content Placeholder 2">
            <a:extLst>
              <a:ext uri="{FF2B5EF4-FFF2-40B4-BE49-F238E27FC236}">
                <a16:creationId xmlns:a16="http://schemas.microsoft.com/office/drawing/2014/main" id="{102E5459-00DD-4A1B-B2F3-5886F01B896C}"/>
              </a:ext>
            </a:extLst>
          </p:cNvPr>
          <p:cNvSpPr>
            <a:spLocks noGrp="1"/>
          </p:cNvSpPr>
          <p:nvPr>
            <p:ph idx="1"/>
          </p:nvPr>
        </p:nvSpPr>
        <p:spPr>
          <a:xfrm>
            <a:off x="304305" y="1950234"/>
            <a:ext cx="11155878" cy="4630452"/>
          </a:xfrm>
        </p:spPr>
        <p:txBody>
          <a:bodyPr>
            <a:noAutofit/>
          </a:bodyPr>
          <a:lstStyle/>
          <a:p>
            <a:pPr marL="0" indent="0">
              <a:lnSpc>
                <a:spcPct val="100000"/>
              </a:lnSpc>
              <a:buNone/>
            </a:pPr>
            <a:r>
              <a:rPr lang="en-US" sz="2200" b="1" dirty="0"/>
              <a:t>Elements:</a:t>
            </a:r>
          </a:p>
          <a:p>
            <a:pPr>
              <a:lnSpc>
                <a:spcPct val="100000"/>
              </a:lnSpc>
            </a:pPr>
            <a:r>
              <a:rPr lang="en-US" sz="2200" b="1" dirty="0"/>
              <a:t>Set-Up</a:t>
            </a:r>
            <a:r>
              <a:rPr lang="en-US" sz="2200" dirty="0"/>
              <a:t> – Participants sit in circle, meaningful objects potentially in middle</a:t>
            </a:r>
          </a:p>
          <a:p>
            <a:pPr>
              <a:lnSpc>
                <a:spcPct val="100000"/>
              </a:lnSpc>
            </a:pPr>
            <a:r>
              <a:rPr lang="en-US" sz="2200" b="1" dirty="0"/>
              <a:t>Ceremony</a:t>
            </a:r>
            <a:r>
              <a:rPr lang="en-US" sz="2200" dirty="0"/>
              <a:t> – Intentional centering or ceremony at opening and closing to mark the space</a:t>
            </a:r>
          </a:p>
          <a:p>
            <a:pPr>
              <a:lnSpc>
                <a:spcPct val="100000"/>
              </a:lnSpc>
            </a:pPr>
            <a:r>
              <a:rPr lang="en-US" sz="2200" b="1" dirty="0"/>
              <a:t>Talking Piece </a:t>
            </a:r>
            <a:r>
              <a:rPr lang="en-US" sz="2200" dirty="0"/>
              <a:t>– An object passed around the group, and only the holder may speak</a:t>
            </a:r>
          </a:p>
          <a:p>
            <a:pPr lvl="1">
              <a:lnSpc>
                <a:spcPct val="100000"/>
              </a:lnSpc>
            </a:pPr>
            <a:r>
              <a:rPr lang="en-US" sz="1800" dirty="0"/>
              <a:t>Undivided attention and deep listening from others – “Listening is not a passive activity”</a:t>
            </a:r>
          </a:p>
          <a:p>
            <a:pPr>
              <a:lnSpc>
                <a:spcPct val="100000"/>
              </a:lnSpc>
            </a:pPr>
            <a:r>
              <a:rPr lang="en-US" sz="2200" b="1" dirty="0"/>
              <a:t>Facilitator(s)/Keeper(s) </a:t>
            </a:r>
            <a:r>
              <a:rPr lang="en-US" sz="2200" dirty="0"/>
              <a:t>– Trained participant(s) who monitor space, ensures participants feel safe to speak openly and honestly, may provide prompts of questions</a:t>
            </a:r>
          </a:p>
          <a:p>
            <a:pPr>
              <a:lnSpc>
                <a:spcPct val="100000"/>
              </a:lnSpc>
            </a:pPr>
            <a:r>
              <a:rPr lang="en-US" sz="2200" b="1" dirty="0"/>
              <a:t>Shared Creation of Guidelines for Space </a:t>
            </a:r>
            <a:r>
              <a:rPr lang="en-US" sz="2200" dirty="0"/>
              <a:t>– Reminders about shared commitments for a safe space for difficult conversation</a:t>
            </a:r>
          </a:p>
          <a:p>
            <a:pPr>
              <a:lnSpc>
                <a:spcPct val="100000"/>
              </a:lnSpc>
            </a:pPr>
            <a:r>
              <a:rPr lang="en-US" sz="2200" b="1" dirty="0"/>
              <a:t>Consensus Decision-Making </a:t>
            </a:r>
            <a:r>
              <a:rPr lang="en-US" sz="2200" dirty="0"/>
              <a:t>– Each participant (whether enthusiastic or not) is willing to live with decisions and support implementation</a:t>
            </a:r>
          </a:p>
          <a:p>
            <a:pPr marL="0" indent="0">
              <a:lnSpc>
                <a:spcPct val="100000"/>
              </a:lnSpc>
              <a:buNone/>
            </a:pPr>
            <a:endParaRPr lang="en-US" sz="2200" dirty="0"/>
          </a:p>
        </p:txBody>
      </p:sp>
      <p:pic>
        <p:nvPicPr>
          <p:cNvPr id="4098" name="Picture 2" descr="Reading, Writing, Speaking Activities for children | Talking Circles">
            <a:extLst>
              <a:ext uri="{FF2B5EF4-FFF2-40B4-BE49-F238E27FC236}">
                <a16:creationId xmlns:a16="http://schemas.microsoft.com/office/drawing/2014/main" id="{99CA9E7C-D994-40ED-B87D-A0EEE9B9C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 y="87110"/>
            <a:ext cx="3382807" cy="118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37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50E8-B3DE-4564-BBED-E1F1FEB5665E}"/>
              </a:ext>
            </a:extLst>
          </p:cNvPr>
          <p:cNvSpPr>
            <a:spLocks noGrp="1"/>
          </p:cNvSpPr>
          <p:nvPr>
            <p:ph type="title"/>
          </p:nvPr>
        </p:nvSpPr>
        <p:spPr>
          <a:xfrm>
            <a:off x="304305" y="1170318"/>
            <a:ext cx="9822675" cy="779916"/>
          </a:xfrm>
        </p:spPr>
        <p:txBody>
          <a:bodyPr>
            <a:normAutofit/>
          </a:bodyPr>
          <a:lstStyle/>
          <a:p>
            <a:r>
              <a:rPr lang="en-US" b="1" dirty="0">
                <a:solidFill>
                  <a:srgbClr val="006633"/>
                </a:solidFill>
              </a:rPr>
              <a:t>Types of Circles:</a:t>
            </a:r>
          </a:p>
        </p:txBody>
      </p:sp>
      <p:pic>
        <p:nvPicPr>
          <p:cNvPr id="4098" name="Picture 2" descr="Reading, Writing, Speaking Activities for children | Talking Circles">
            <a:extLst>
              <a:ext uri="{FF2B5EF4-FFF2-40B4-BE49-F238E27FC236}">
                <a16:creationId xmlns:a16="http://schemas.microsoft.com/office/drawing/2014/main" id="{99CA9E7C-D994-40ED-B87D-A0EEE9B9C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 y="87110"/>
            <a:ext cx="3382807" cy="118178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Restorative Practices - Healthcare Equity">
            <a:extLst>
              <a:ext uri="{FF2B5EF4-FFF2-40B4-BE49-F238E27FC236}">
                <a16:creationId xmlns:a16="http://schemas.microsoft.com/office/drawing/2014/main" id="{3B4EFD97-4DEB-408A-BD97-337E6391E60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342" y="1950234"/>
            <a:ext cx="6388135"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C1C9F7-803D-4DB1-9181-25FEBA5F919E}"/>
              </a:ext>
            </a:extLst>
          </p:cNvPr>
          <p:cNvSpPr txBox="1"/>
          <p:nvPr/>
        </p:nvSpPr>
        <p:spPr>
          <a:xfrm>
            <a:off x="7212330" y="5318350"/>
            <a:ext cx="4229100" cy="369332"/>
          </a:xfrm>
          <a:prstGeom prst="rect">
            <a:avLst/>
          </a:prstGeom>
          <a:noFill/>
        </p:spPr>
        <p:txBody>
          <a:bodyPr wrap="square" rtlCol="0">
            <a:spAutoFit/>
          </a:bodyPr>
          <a:lstStyle/>
          <a:p>
            <a:r>
              <a:rPr lang="en-US" dirty="0"/>
              <a:t>Tier 1 – Community-Building Circles</a:t>
            </a:r>
          </a:p>
        </p:txBody>
      </p:sp>
      <p:sp>
        <p:nvSpPr>
          <p:cNvPr id="10" name="TextBox 9">
            <a:extLst>
              <a:ext uri="{FF2B5EF4-FFF2-40B4-BE49-F238E27FC236}">
                <a16:creationId xmlns:a16="http://schemas.microsoft.com/office/drawing/2014/main" id="{14393A39-5742-4B5A-BB64-712AFE3A0D43}"/>
              </a:ext>
            </a:extLst>
          </p:cNvPr>
          <p:cNvSpPr txBox="1"/>
          <p:nvPr/>
        </p:nvSpPr>
        <p:spPr>
          <a:xfrm>
            <a:off x="7212330" y="3756571"/>
            <a:ext cx="4229100" cy="369332"/>
          </a:xfrm>
          <a:prstGeom prst="rect">
            <a:avLst/>
          </a:prstGeom>
          <a:noFill/>
        </p:spPr>
        <p:txBody>
          <a:bodyPr wrap="square" rtlCol="0">
            <a:spAutoFit/>
          </a:bodyPr>
          <a:lstStyle/>
          <a:p>
            <a:r>
              <a:rPr lang="en-US" dirty="0"/>
              <a:t>Tier 2 – Community Concern Circles</a:t>
            </a:r>
          </a:p>
        </p:txBody>
      </p:sp>
      <p:sp>
        <p:nvSpPr>
          <p:cNvPr id="11" name="TextBox 10">
            <a:extLst>
              <a:ext uri="{FF2B5EF4-FFF2-40B4-BE49-F238E27FC236}">
                <a16:creationId xmlns:a16="http://schemas.microsoft.com/office/drawing/2014/main" id="{3E39091E-B9DB-4291-B206-776060DE3005}"/>
              </a:ext>
            </a:extLst>
          </p:cNvPr>
          <p:cNvSpPr txBox="1"/>
          <p:nvPr/>
        </p:nvSpPr>
        <p:spPr>
          <a:xfrm>
            <a:off x="7212330" y="2299404"/>
            <a:ext cx="4512328" cy="369332"/>
          </a:xfrm>
          <a:prstGeom prst="rect">
            <a:avLst/>
          </a:prstGeom>
          <a:noFill/>
        </p:spPr>
        <p:txBody>
          <a:bodyPr wrap="square" rtlCol="0">
            <a:spAutoFit/>
          </a:bodyPr>
          <a:lstStyle/>
          <a:p>
            <a:r>
              <a:rPr lang="en-US" dirty="0"/>
              <a:t>Tier 3 – Circles of Support and Accountability</a:t>
            </a:r>
          </a:p>
        </p:txBody>
      </p:sp>
    </p:spTree>
    <p:extLst>
      <p:ext uri="{BB962C8B-B14F-4D97-AF65-F5344CB8AC3E}">
        <p14:creationId xmlns:p14="http://schemas.microsoft.com/office/powerpoint/2010/main" val="203822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13DEC0-8413-4230-B67F-97E1567F7115}"/>
              </a:ext>
            </a:extLst>
          </p:cNvPr>
          <p:cNvPicPr>
            <a:picLocks noChangeAspect="1"/>
          </p:cNvPicPr>
          <p:nvPr/>
        </p:nvPicPr>
        <p:blipFill rotWithShape="1">
          <a:blip r:embed="rId3"/>
          <a:srcRect l="2770" t="2902" r="1532" b="1318"/>
          <a:stretch/>
        </p:blipFill>
        <p:spPr>
          <a:xfrm>
            <a:off x="6925731" y="757196"/>
            <a:ext cx="5021661" cy="3247599"/>
          </a:xfrm>
          <a:prstGeom prst="rect">
            <a:avLst/>
          </a:prstGeom>
        </p:spPr>
      </p:pic>
      <p:sp>
        <p:nvSpPr>
          <p:cNvPr id="2" name="Title 1">
            <a:extLst>
              <a:ext uri="{FF2B5EF4-FFF2-40B4-BE49-F238E27FC236}">
                <a16:creationId xmlns:a16="http://schemas.microsoft.com/office/drawing/2014/main" id="{9D5017DE-D2EF-4A2C-A487-49A962CAEF1B}"/>
              </a:ext>
            </a:extLst>
          </p:cNvPr>
          <p:cNvSpPr>
            <a:spLocks noGrp="1"/>
          </p:cNvSpPr>
          <p:nvPr>
            <p:ph type="title"/>
          </p:nvPr>
        </p:nvSpPr>
        <p:spPr>
          <a:xfrm rot="16200000">
            <a:off x="-4748927" y="663074"/>
            <a:ext cx="10515600" cy="1325563"/>
          </a:xfrm>
        </p:spPr>
        <p:txBody>
          <a:bodyPr>
            <a:normAutofit/>
          </a:bodyPr>
          <a:lstStyle/>
          <a:p>
            <a:r>
              <a:rPr lang="en-US" sz="6000" b="1" dirty="0">
                <a:solidFill>
                  <a:srgbClr val="006633"/>
                </a:solidFill>
              </a:rPr>
              <a:t>RJE Response Types</a:t>
            </a:r>
          </a:p>
        </p:txBody>
      </p:sp>
      <p:sp>
        <p:nvSpPr>
          <p:cNvPr id="5" name="Text Placeholder 4">
            <a:extLst>
              <a:ext uri="{FF2B5EF4-FFF2-40B4-BE49-F238E27FC236}">
                <a16:creationId xmlns:a16="http://schemas.microsoft.com/office/drawing/2014/main" id="{64220F78-B9C1-4074-8798-23D7B550813F}"/>
              </a:ext>
            </a:extLst>
          </p:cNvPr>
          <p:cNvSpPr>
            <a:spLocks noGrp="1"/>
          </p:cNvSpPr>
          <p:nvPr>
            <p:ph type="body" idx="1"/>
          </p:nvPr>
        </p:nvSpPr>
        <p:spPr>
          <a:xfrm>
            <a:off x="1184355" y="345240"/>
            <a:ext cx="5157787" cy="823912"/>
          </a:xfrm>
        </p:spPr>
        <p:txBody>
          <a:bodyPr>
            <a:normAutofit/>
          </a:bodyPr>
          <a:lstStyle/>
          <a:p>
            <a:r>
              <a:rPr lang="en-US" sz="3600" dirty="0"/>
              <a:t>Proactive</a:t>
            </a:r>
          </a:p>
        </p:txBody>
      </p:sp>
      <p:sp>
        <p:nvSpPr>
          <p:cNvPr id="6" name="Content Placeholder 5">
            <a:extLst>
              <a:ext uri="{FF2B5EF4-FFF2-40B4-BE49-F238E27FC236}">
                <a16:creationId xmlns:a16="http://schemas.microsoft.com/office/drawing/2014/main" id="{B117116D-B923-4C51-83A8-05847AFF4143}"/>
              </a:ext>
            </a:extLst>
          </p:cNvPr>
          <p:cNvSpPr>
            <a:spLocks noGrp="1"/>
          </p:cNvSpPr>
          <p:nvPr>
            <p:ph sz="half" idx="2"/>
          </p:nvPr>
        </p:nvSpPr>
        <p:spPr>
          <a:xfrm>
            <a:off x="1184355" y="1169152"/>
            <a:ext cx="5741376" cy="2249090"/>
          </a:xfrm>
        </p:spPr>
        <p:txBody>
          <a:bodyPr>
            <a:normAutofit fontScale="92500" lnSpcReduction="20000"/>
          </a:bodyPr>
          <a:lstStyle/>
          <a:p>
            <a:r>
              <a:rPr lang="en-US" dirty="0"/>
              <a:t>Building relationships and developing community</a:t>
            </a:r>
          </a:p>
          <a:p>
            <a:pPr lvl="1"/>
            <a:r>
              <a:rPr lang="en-US" dirty="0"/>
              <a:t>Welcome Week!/Beginning of Class</a:t>
            </a:r>
          </a:p>
          <a:p>
            <a:pPr lvl="1"/>
            <a:r>
              <a:rPr lang="en-US" dirty="0"/>
              <a:t>Core Values</a:t>
            </a:r>
          </a:p>
          <a:p>
            <a:pPr lvl="1"/>
            <a:r>
              <a:rPr lang="en-US" dirty="0"/>
              <a:t>Coming Out Week</a:t>
            </a:r>
          </a:p>
          <a:p>
            <a:pPr lvl="1"/>
            <a:r>
              <a:rPr lang="en-US" dirty="0"/>
              <a:t>Stress around the Holidays</a:t>
            </a:r>
          </a:p>
          <a:p>
            <a:pPr lvl="1"/>
            <a:r>
              <a:rPr lang="en-US" dirty="0"/>
              <a:t>Guest Speaker Response</a:t>
            </a:r>
          </a:p>
          <a:p>
            <a:pPr lvl="1"/>
            <a:endParaRPr lang="en-US" dirty="0"/>
          </a:p>
          <a:p>
            <a:pPr lvl="1"/>
            <a:endParaRPr lang="en-US" dirty="0"/>
          </a:p>
          <a:p>
            <a:pPr lvl="1"/>
            <a:endParaRPr lang="en-US" dirty="0"/>
          </a:p>
          <a:p>
            <a:pPr lvl="1"/>
            <a:endParaRPr lang="en-US" dirty="0"/>
          </a:p>
        </p:txBody>
      </p:sp>
      <p:sp>
        <p:nvSpPr>
          <p:cNvPr id="7" name="Text Placeholder 6">
            <a:extLst>
              <a:ext uri="{FF2B5EF4-FFF2-40B4-BE49-F238E27FC236}">
                <a16:creationId xmlns:a16="http://schemas.microsoft.com/office/drawing/2014/main" id="{E9CC122D-8295-4553-898C-2FE3E15AC643}"/>
              </a:ext>
            </a:extLst>
          </p:cNvPr>
          <p:cNvSpPr>
            <a:spLocks noGrp="1"/>
          </p:cNvSpPr>
          <p:nvPr>
            <p:ph type="body" sz="quarter" idx="3"/>
          </p:nvPr>
        </p:nvSpPr>
        <p:spPr>
          <a:xfrm>
            <a:off x="1184355" y="3142775"/>
            <a:ext cx="5183188" cy="823912"/>
          </a:xfrm>
        </p:spPr>
        <p:txBody>
          <a:bodyPr>
            <a:normAutofit/>
          </a:bodyPr>
          <a:lstStyle/>
          <a:p>
            <a:r>
              <a:rPr lang="en-US" sz="3600" dirty="0"/>
              <a:t>Responsive</a:t>
            </a:r>
          </a:p>
        </p:txBody>
      </p:sp>
      <p:sp>
        <p:nvSpPr>
          <p:cNvPr id="8" name="Content Placeholder 7">
            <a:extLst>
              <a:ext uri="{FF2B5EF4-FFF2-40B4-BE49-F238E27FC236}">
                <a16:creationId xmlns:a16="http://schemas.microsoft.com/office/drawing/2014/main" id="{ED752F37-A73A-4D2C-982A-8A7CD1B4ABD4}"/>
              </a:ext>
            </a:extLst>
          </p:cNvPr>
          <p:cNvSpPr>
            <a:spLocks noGrp="1"/>
          </p:cNvSpPr>
          <p:nvPr>
            <p:ph sz="quarter" idx="4"/>
          </p:nvPr>
        </p:nvSpPr>
        <p:spPr>
          <a:xfrm>
            <a:off x="1184355" y="3966687"/>
            <a:ext cx="6620146" cy="3201071"/>
          </a:xfrm>
        </p:spPr>
        <p:txBody>
          <a:bodyPr>
            <a:normAutofit fontScale="92500" lnSpcReduction="20000"/>
          </a:bodyPr>
          <a:lstStyle/>
          <a:p>
            <a:r>
              <a:rPr lang="en-US" dirty="0"/>
              <a:t>Repairing harm and restoring relationships</a:t>
            </a:r>
          </a:p>
          <a:p>
            <a:pPr lvl="1"/>
            <a:r>
              <a:rPr lang="en-US" dirty="0"/>
              <a:t>Harm to the community but inability to hold an individual(s) responsible</a:t>
            </a:r>
          </a:p>
          <a:p>
            <a:pPr lvl="1"/>
            <a:r>
              <a:rPr lang="en-US" dirty="0"/>
              <a:t>Impactful event on campus</a:t>
            </a:r>
          </a:p>
          <a:p>
            <a:pPr lvl="1"/>
            <a:r>
              <a:rPr lang="en-US" dirty="0"/>
              <a:t>Elevated conflicts (personal, community)</a:t>
            </a:r>
          </a:p>
          <a:p>
            <a:pPr lvl="1"/>
            <a:r>
              <a:rPr lang="en-US" dirty="0"/>
              <a:t>Damage to the community</a:t>
            </a:r>
          </a:p>
        </p:txBody>
      </p:sp>
    </p:spTree>
    <p:extLst>
      <p:ext uri="{BB962C8B-B14F-4D97-AF65-F5344CB8AC3E}">
        <p14:creationId xmlns:p14="http://schemas.microsoft.com/office/powerpoint/2010/main" val="2865393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6FCFA-FF8B-4196-A248-B5EACB5E1C7A}"/>
              </a:ext>
            </a:extLst>
          </p:cNvPr>
          <p:cNvSpPr>
            <a:spLocks noGrp="1"/>
          </p:cNvSpPr>
          <p:nvPr>
            <p:ph type="title"/>
          </p:nvPr>
        </p:nvSpPr>
        <p:spPr>
          <a:xfrm>
            <a:off x="462598" y="365125"/>
            <a:ext cx="10892790" cy="1325563"/>
          </a:xfrm>
        </p:spPr>
        <p:txBody>
          <a:bodyPr/>
          <a:lstStyle/>
          <a:p>
            <a:r>
              <a:rPr lang="en-US" dirty="0"/>
              <a:t>NDSU Restorative Practices</a:t>
            </a:r>
          </a:p>
        </p:txBody>
      </p:sp>
      <p:sp>
        <p:nvSpPr>
          <p:cNvPr id="3" name="Text Placeholder 2">
            <a:extLst>
              <a:ext uri="{FF2B5EF4-FFF2-40B4-BE49-F238E27FC236}">
                <a16:creationId xmlns:a16="http://schemas.microsoft.com/office/drawing/2014/main" id="{2224BE34-F677-4250-8554-8552A804597D}"/>
              </a:ext>
            </a:extLst>
          </p:cNvPr>
          <p:cNvSpPr>
            <a:spLocks noGrp="1"/>
          </p:cNvSpPr>
          <p:nvPr>
            <p:ph type="body" idx="1"/>
          </p:nvPr>
        </p:nvSpPr>
        <p:spPr>
          <a:xfrm>
            <a:off x="106098" y="1576626"/>
            <a:ext cx="5870786" cy="823912"/>
          </a:xfrm>
        </p:spPr>
        <p:txBody>
          <a:bodyPr>
            <a:normAutofit/>
          </a:bodyPr>
          <a:lstStyle/>
          <a:p>
            <a:pPr algn="ctr"/>
            <a:r>
              <a:rPr lang="en-US" sz="3200" dirty="0"/>
              <a:t>Participate/Encourage Others!</a:t>
            </a:r>
          </a:p>
        </p:txBody>
      </p:sp>
      <p:sp>
        <p:nvSpPr>
          <p:cNvPr id="4" name="Content Placeholder 3">
            <a:extLst>
              <a:ext uri="{FF2B5EF4-FFF2-40B4-BE49-F238E27FC236}">
                <a16:creationId xmlns:a16="http://schemas.microsoft.com/office/drawing/2014/main" id="{722D7E2E-1D4A-4593-B166-DD8859780410}"/>
              </a:ext>
            </a:extLst>
          </p:cNvPr>
          <p:cNvSpPr>
            <a:spLocks noGrp="1"/>
          </p:cNvSpPr>
          <p:nvPr>
            <p:ph sz="half" idx="2"/>
          </p:nvPr>
        </p:nvSpPr>
        <p:spPr>
          <a:xfrm>
            <a:off x="462598" y="2529840"/>
            <a:ext cx="5157787" cy="3684588"/>
          </a:xfrm>
        </p:spPr>
        <p:txBody>
          <a:bodyPr/>
          <a:lstStyle/>
          <a:p>
            <a:r>
              <a:rPr lang="en-US" dirty="0"/>
              <a:t>Come to a Talking Circle!</a:t>
            </a:r>
          </a:p>
          <a:p>
            <a:pPr lvl="1"/>
            <a:r>
              <a:rPr lang="en-US" dirty="0">
                <a:hlinkClick r:id="rId2"/>
              </a:rPr>
              <a:t>https://myndsu.ndsu.edu/organization/rpn</a:t>
            </a:r>
            <a:r>
              <a:rPr lang="en-US" dirty="0"/>
              <a:t> </a:t>
            </a:r>
          </a:p>
          <a:p>
            <a:r>
              <a:rPr lang="en-US" dirty="0"/>
              <a:t>Request a Talking Circle!</a:t>
            </a:r>
          </a:p>
          <a:p>
            <a:pPr lvl="1"/>
            <a:r>
              <a:rPr lang="en-US" dirty="0">
                <a:hlinkClick r:id="rId3"/>
              </a:rPr>
              <a:t>https://ndstate.co1.qualtrics.com/jfe/form/SV_6tjU5Vlxt5oVT2m</a:t>
            </a:r>
            <a:endParaRPr lang="en-US" dirty="0"/>
          </a:p>
          <a:p>
            <a:r>
              <a:rPr lang="en-US" dirty="0"/>
              <a:t> Email us for more info or ?’s!</a:t>
            </a:r>
          </a:p>
          <a:p>
            <a:pPr lvl="1"/>
            <a:r>
              <a:rPr lang="en-US" u="sng" dirty="0">
                <a:hlinkClick r:id="rId4"/>
              </a:rPr>
              <a:t>ndsu.rpn@ndsu.edu</a:t>
            </a:r>
            <a:endParaRPr lang="en-US" dirty="0"/>
          </a:p>
        </p:txBody>
      </p:sp>
      <p:pic>
        <p:nvPicPr>
          <p:cNvPr id="7" name="Content Placeholder 7">
            <a:extLst>
              <a:ext uri="{FF2B5EF4-FFF2-40B4-BE49-F238E27FC236}">
                <a16:creationId xmlns:a16="http://schemas.microsoft.com/office/drawing/2014/main" id="{FF63CF9E-ED02-4B83-9C6C-EA1986A6EE89}"/>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5997575" y="2286476"/>
            <a:ext cx="5870786" cy="3302317"/>
          </a:xfrm>
        </p:spPr>
      </p:pic>
    </p:spTree>
    <p:extLst>
      <p:ext uri="{BB962C8B-B14F-4D97-AF65-F5344CB8AC3E}">
        <p14:creationId xmlns:p14="http://schemas.microsoft.com/office/powerpoint/2010/main" val="237164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6FCFA-FF8B-4196-A248-B5EACB5E1C7A}"/>
              </a:ext>
            </a:extLst>
          </p:cNvPr>
          <p:cNvSpPr>
            <a:spLocks noGrp="1"/>
          </p:cNvSpPr>
          <p:nvPr>
            <p:ph type="title"/>
          </p:nvPr>
        </p:nvSpPr>
        <p:spPr>
          <a:xfrm>
            <a:off x="462598" y="365125"/>
            <a:ext cx="10892790" cy="1325563"/>
          </a:xfrm>
        </p:spPr>
        <p:txBody>
          <a:bodyPr/>
          <a:lstStyle/>
          <a:p>
            <a:r>
              <a:rPr lang="en-US" dirty="0"/>
              <a:t>NDSU Restorative Practices</a:t>
            </a:r>
          </a:p>
        </p:txBody>
      </p:sp>
      <p:sp>
        <p:nvSpPr>
          <p:cNvPr id="3" name="Text Placeholder 2">
            <a:extLst>
              <a:ext uri="{FF2B5EF4-FFF2-40B4-BE49-F238E27FC236}">
                <a16:creationId xmlns:a16="http://schemas.microsoft.com/office/drawing/2014/main" id="{2224BE34-F677-4250-8554-8552A804597D}"/>
              </a:ext>
            </a:extLst>
          </p:cNvPr>
          <p:cNvSpPr>
            <a:spLocks noGrp="1"/>
          </p:cNvSpPr>
          <p:nvPr>
            <p:ph type="body" idx="1"/>
          </p:nvPr>
        </p:nvSpPr>
        <p:spPr>
          <a:xfrm>
            <a:off x="106098" y="1576626"/>
            <a:ext cx="5870786" cy="823912"/>
          </a:xfrm>
        </p:spPr>
        <p:txBody>
          <a:bodyPr>
            <a:normAutofit/>
          </a:bodyPr>
          <a:lstStyle/>
          <a:p>
            <a:pPr algn="ctr"/>
            <a:r>
              <a:rPr lang="en-US" sz="3200" dirty="0"/>
              <a:t>Consider Getting Involved!</a:t>
            </a:r>
          </a:p>
        </p:txBody>
      </p:sp>
      <p:sp>
        <p:nvSpPr>
          <p:cNvPr id="4" name="Content Placeholder 3">
            <a:extLst>
              <a:ext uri="{FF2B5EF4-FFF2-40B4-BE49-F238E27FC236}">
                <a16:creationId xmlns:a16="http://schemas.microsoft.com/office/drawing/2014/main" id="{722D7E2E-1D4A-4593-B166-DD8859780410}"/>
              </a:ext>
            </a:extLst>
          </p:cNvPr>
          <p:cNvSpPr>
            <a:spLocks noGrp="1"/>
          </p:cNvSpPr>
          <p:nvPr>
            <p:ph sz="half" idx="2"/>
          </p:nvPr>
        </p:nvSpPr>
        <p:spPr>
          <a:xfrm>
            <a:off x="462598" y="2529840"/>
            <a:ext cx="5157787" cy="3684588"/>
          </a:xfrm>
        </p:spPr>
        <p:txBody>
          <a:bodyPr/>
          <a:lstStyle/>
          <a:p>
            <a:r>
              <a:rPr lang="en-US" dirty="0"/>
              <a:t>Join us for our Restorative Practices Network meetings!</a:t>
            </a:r>
          </a:p>
          <a:p>
            <a:pPr lvl="1"/>
            <a:r>
              <a:rPr lang="en-US" dirty="0"/>
              <a:t>Each Month</a:t>
            </a:r>
          </a:p>
          <a:p>
            <a:r>
              <a:rPr lang="en-US" dirty="0"/>
              <a:t>Get trained as a Circle Keeper!</a:t>
            </a:r>
          </a:p>
          <a:p>
            <a:pPr lvl="1"/>
            <a:r>
              <a:rPr lang="en-US" dirty="0"/>
              <a:t>Start with Tier 1 circles and gain experience!</a:t>
            </a:r>
          </a:p>
          <a:p>
            <a:pPr marL="0" indent="0">
              <a:buNone/>
            </a:pPr>
            <a:endParaRPr lang="en-US" dirty="0"/>
          </a:p>
          <a:p>
            <a:endParaRPr lang="en-US" dirty="0"/>
          </a:p>
        </p:txBody>
      </p:sp>
      <p:pic>
        <p:nvPicPr>
          <p:cNvPr id="7" name="Content Placeholder 7">
            <a:extLst>
              <a:ext uri="{FF2B5EF4-FFF2-40B4-BE49-F238E27FC236}">
                <a16:creationId xmlns:a16="http://schemas.microsoft.com/office/drawing/2014/main" id="{FF63CF9E-ED02-4B83-9C6C-EA1986A6EE89}"/>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997575" y="2286476"/>
            <a:ext cx="5870786" cy="3302317"/>
          </a:xfrm>
        </p:spPr>
      </p:pic>
    </p:spTree>
    <p:extLst>
      <p:ext uri="{BB962C8B-B14F-4D97-AF65-F5344CB8AC3E}">
        <p14:creationId xmlns:p14="http://schemas.microsoft.com/office/powerpoint/2010/main" val="284001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85E89E-8E71-46F4-86E0-FECAE4FBAFED}"/>
              </a:ext>
            </a:extLst>
          </p:cNvPr>
          <p:cNvSpPr>
            <a:spLocks noGrp="1"/>
          </p:cNvSpPr>
          <p:nvPr>
            <p:ph type="title"/>
          </p:nvPr>
        </p:nvSpPr>
        <p:spPr/>
        <p:txBody>
          <a:bodyPr/>
          <a:lstStyle/>
          <a:p>
            <a:r>
              <a:rPr lang="en-US" dirty="0"/>
              <a:t>References</a:t>
            </a:r>
          </a:p>
        </p:txBody>
      </p:sp>
      <p:sp>
        <p:nvSpPr>
          <p:cNvPr id="8" name="Content Placeholder 7">
            <a:extLst>
              <a:ext uri="{FF2B5EF4-FFF2-40B4-BE49-F238E27FC236}">
                <a16:creationId xmlns:a16="http://schemas.microsoft.com/office/drawing/2014/main" id="{782BA6C7-F1EC-41E9-9A84-BFD4B17EE810}"/>
              </a:ext>
            </a:extLst>
          </p:cNvPr>
          <p:cNvSpPr>
            <a:spLocks noGrp="1"/>
          </p:cNvSpPr>
          <p:nvPr>
            <p:ph idx="1"/>
          </p:nvPr>
        </p:nvSpPr>
        <p:spPr/>
        <p:txBody>
          <a:bodyPr>
            <a:normAutofit fontScale="92500" lnSpcReduction="10000"/>
          </a:bodyPr>
          <a:lstStyle/>
          <a:p>
            <a:r>
              <a:rPr lang="en-US" dirty="0" err="1"/>
              <a:t>Boyes</a:t>
            </a:r>
            <a:r>
              <a:rPr lang="en-US" dirty="0"/>
              <a:t>-Watson, C., &amp; </a:t>
            </a:r>
            <a:r>
              <a:rPr lang="en-US" dirty="0" err="1"/>
              <a:t>Pranis</a:t>
            </a:r>
            <a:r>
              <a:rPr lang="en-US" dirty="0"/>
              <a:t>, K. (2015). </a:t>
            </a:r>
            <a:r>
              <a:rPr lang="en-US" i="1" dirty="0"/>
              <a:t>Circle forward : building a restorative school community</a:t>
            </a:r>
            <a:r>
              <a:rPr lang="en-US" dirty="0"/>
              <a:t>. Living Justice Press.</a:t>
            </a:r>
          </a:p>
          <a:p>
            <a:r>
              <a:rPr lang="en-US" dirty="0"/>
              <a:t>Evans, K., &amp; Vaandering, D. (2022). </a:t>
            </a:r>
            <a:r>
              <a:rPr lang="en-US" i="1" dirty="0"/>
              <a:t>Little Book of Restorative Justice in Education: Fostering Responsibility, Healing, and Hope in Schools</a:t>
            </a:r>
            <a:r>
              <a:rPr lang="en-US" dirty="0"/>
              <a:t> (2nd ed.) [Review of </a:t>
            </a:r>
            <a:r>
              <a:rPr lang="en-US" i="1" dirty="0"/>
              <a:t>Little Book of Restorative Justice in Education: Fostering Responsibility, Healing, and Hope in Schools</a:t>
            </a:r>
            <a:r>
              <a:rPr lang="en-US" dirty="0"/>
              <a:t>]. Good Books.</a:t>
            </a:r>
          </a:p>
          <a:p>
            <a:r>
              <a:rPr lang="en-US" dirty="0"/>
              <a:t>‌Karp, D. R., &amp; </a:t>
            </a:r>
            <a:r>
              <a:rPr lang="en-US" dirty="0" err="1"/>
              <a:t>Armour</a:t>
            </a:r>
            <a:r>
              <a:rPr lang="en-US" dirty="0"/>
              <a:t>, M. P. (2019). </a:t>
            </a:r>
            <a:r>
              <a:rPr lang="en-US" i="1" dirty="0"/>
              <a:t>The little book of restorative justice for colleges and universities : repairing harm and rebuilding trust in response to student misconduct</a:t>
            </a:r>
            <a:r>
              <a:rPr lang="en-US" dirty="0"/>
              <a:t>. Good Books.</a:t>
            </a:r>
          </a:p>
          <a:p>
            <a:r>
              <a:rPr lang="en-US" dirty="0"/>
              <a:t>‌</a:t>
            </a:r>
            <a:r>
              <a:rPr lang="en-US" dirty="0" err="1"/>
              <a:t>Pranis</a:t>
            </a:r>
            <a:r>
              <a:rPr lang="en-US" dirty="0"/>
              <a:t>, K. (2005). </a:t>
            </a:r>
            <a:r>
              <a:rPr lang="en-US" i="1" dirty="0"/>
              <a:t>The Little Book of Circle Processes</a:t>
            </a:r>
            <a:r>
              <a:rPr lang="en-US" dirty="0"/>
              <a:t> [Review of </a:t>
            </a:r>
            <a:r>
              <a:rPr lang="en-US" i="1" dirty="0"/>
              <a:t>The Little Book of Circle Processes</a:t>
            </a:r>
            <a:r>
              <a:rPr lang="en-US" dirty="0"/>
              <a:t>]. Good Books.</a:t>
            </a:r>
          </a:p>
          <a:p>
            <a:endParaRPr lang="en-US" dirty="0"/>
          </a:p>
          <a:p>
            <a:endParaRPr lang="en-US" dirty="0"/>
          </a:p>
          <a:p>
            <a:endParaRPr lang="en-US" dirty="0"/>
          </a:p>
        </p:txBody>
      </p:sp>
    </p:spTree>
    <p:extLst>
      <p:ext uri="{BB962C8B-B14F-4D97-AF65-F5344CB8AC3E}">
        <p14:creationId xmlns:p14="http://schemas.microsoft.com/office/powerpoint/2010/main" val="1746342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6FCFA-FF8B-4196-A248-B5EACB5E1C7A}"/>
              </a:ext>
            </a:extLst>
          </p:cNvPr>
          <p:cNvSpPr>
            <a:spLocks noGrp="1"/>
          </p:cNvSpPr>
          <p:nvPr>
            <p:ph type="title"/>
          </p:nvPr>
        </p:nvSpPr>
        <p:spPr>
          <a:xfrm>
            <a:off x="462598" y="365125"/>
            <a:ext cx="10892790" cy="1325563"/>
          </a:xfrm>
        </p:spPr>
        <p:txBody>
          <a:bodyPr/>
          <a:lstStyle/>
          <a:p>
            <a:r>
              <a:rPr lang="en-US" dirty="0"/>
              <a:t>Thank you!</a:t>
            </a:r>
          </a:p>
        </p:txBody>
      </p:sp>
      <p:sp>
        <p:nvSpPr>
          <p:cNvPr id="3" name="Text Placeholder 2">
            <a:extLst>
              <a:ext uri="{FF2B5EF4-FFF2-40B4-BE49-F238E27FC236}">
                <a16:creationId xmlns:a16="http://schemas.microsoft.com/office/drawing/2014/main" id="{2224BE34-F677-4250-8554-8552A804597D}"/>
              </a:ext>
            </a:extLst>
          </p:cNvPr>
          <p:cNvSpPr>
            <a:spLocks noGrp="1"/>
          </p:cNvSpPr>
          <p:nvPr>
            <p:ph type="body" idx="1"/>
          </p:nvPr>
        </p:nvSpPr>
        <p:spPr>
          <a:xfrm>
            <a:off x="106098" y="1576626"/>
            <a:ext cx="5870786" cy="823912"/>
          </a:xfrm>
        </p:spPr>
        <p:txBody>
          <a:bodyPr>
            <a:normAutofit/>
          </a:bodyPr>
          <a:lstStyle/>
          <a:p>
            <a:pPr algn="ctr"/>
            <a:r>
              <a:rPr lang="en-US" sz="3200" dirty="0"/>
              <a:t>Questions?</a:t>
            </a:r>
          </a:p>
        </p:txBody>
      </p:sp>
      <p:sp>
        <p:nvSpPr>
          <p:cNvPr id="4" name="Content Placeholder 3">
            <a:extLst>
              <a:ext uri="{FF2B5EF4-FFF2-40B4-BE49-F238E27FC236}">
                <a16:creationId xmlns:a16="http://schemas.microsoft.com/office/drawing/2014/main" id="{722D7E2E-1D4A-4593-B166-DD8859780410}"/>
              </a:ext>
            </a:extLst>
          </p:cNvPr>
          <p:cNvSpPr>
            <a:spLocks noGrp="1"/>
          </p:cNvSpPr>
          <p:nvPr>
            <p:ph sz="half" idx="2"/>
          </p:nvPr>
        </p:nvSpPr>
        <p:spPr>
          <a:xfrm>
            <a:off x="462598" y="2902189"/>
            <a:ext cx="5157787" cy="3684588"/>
          </a:xfrm>
        </p:spPr>
        <p:txBody>
          <a:bodyPr/>
          <a:lstStyle/>
          <a:p>
            <a:r>
              <a:rPr lang="en-US" dirty="0"/>
              <a:t>Matt Diischer, Assistant Dean of Students</a:t>
            </a:r>
          </a:p>
          <a:p>
            <a:pPr lvl="1"/>
            <a:r>
              <a:rPr lang="en-US" dirty="0">
                <a:hlinkClick r:id="rId3"/>
              </a:rPr>
              <a:t>Matt.Diischer@ndsu.edu</a:t>
            </a:r>
            <a:endParaRPr lang="en-US" dirty="0"/>
          </a:p>
          <a:p>
            <a:pPr lvl="1"/>
            <a:r>
              <a:rPr lang="en-US" dirty="0"/>
              <a:t>701-231-1825</a:t>
            </a:r>
          </a:p>
          <a:p>
            <a:pPr marL="0" indent="0">
              <a:buNone/>
            </a:pPr>
            <a:endParaRPr lang="en-US" dirty="0"/>
          </a:p>
          <a:p>
            <a:endParaRPr lang="en-US" dirty="0"/>
          </a:p>
        </p:txBody>
      </p:sp>
      <p:pic>
        <p:nvPicPr>
          <p:cNvPr id="7" name="Content Placeholder 7">
            <a:extLst>
              <a:ext uri="{FF2B5EF4-FFF2-40B4-BE49-F238E27FC236}">
                <a16:creationId xmlns:a16="http://schemas.microsoft.com/office/drawing/2014/main" id="{FF63CF9E-ED02-4B83-9C6C-EA1986A6EE89}"/>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997575" y="2286476"/>
            <a:ext cx="5870786" cy="3302317"/>
          </a:xfrm>
        </p:spPr>
      </p:pic>
    </p:spTree>
    <p:extLst>
      <p:ext uri="{BB962C8B-B14F-4D97-AF65-F5344CB8AC3E}">
        <p14:creationId xmlns:p14="http://schemas.microsoft.com/office/powerpoint/2010/main" val="2513709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72A54E-CBCE-4A6E-BDD1-17FC50466784}"/>
              </a:ext>
            </a:extLst>
          </p:cNvPr>
          <p:cNvSpPr>
            <a:spLocks noGrp="1"/>
          </p:cNvSpPr>
          <p:nvPr>
            <p:ph type="title"/>
          </p:nvPr>
        </p:nvSpPr>
        <p:spPr/>
        <p:txBody>
          <a:bodyPr/>
          <a:lstStyle/>
          <a:p>
            <a:r>
              <a:rPr lang="en-US" dirty="0"/>
              <a:t>Goals For Presentation</a:t>
            </a:r>
          </a:p>
        </p:txBody>
      </p:sp>
      <p:sp>
        <p:nvSpPr>
          <p:cNvPr id="5" name="Content Placeholder 4">
            <a:extLst>
              <a:ext uri="{FF2B5EF4-FFF2-40B4-BE49-F238E27FC236}">
                <a16:creationId xmlns:a16="http://schemas.microsoft.com/office/drawing/2014/main" id="{43FE7965-A456-47EB-ADC1-C38EF0518844}"/>
              </a:ext>
            </a:extLst>
          </p:cNvPr>
          <p:cNvSpPr>
            <a:spLocks noGrp="1"/>
          </p:cNvSpPr>
          <p:nvPr>
            <p:ph sz="half" idx="1"/>
          </p:nvPr>
        </p:nvSpPr>
        <p:spPr>
          <a:xfrm>
            <a:off x="838200" y="1825625"/>
            <a:ext cx="4349620" cy="4351338"/>
          </a:xfrm>
        </p:spPr>
        <p:txBody>
          <a:bodyPr>
            <a:normAutofit lnSpcReduction="10000"/>
          </a:bodyPr>
          <a:lstStyle/>
          <a:p>
            <a:r>
              <a:rPr lang="en-US" dirty="0"/>
              <a:t>Provide brief history of Restorative practices </a:t>
            </a:r>
          </a:p>
          <a:p>
            <a:pPr lvl="1"/>
            <a:r>
              <a:rPr lang="en-US" dirty="0"/>
              <a:t>Historical</a:t>
            </a:r>
          </a:p>
          <a:p>
            <a:pPr lvl="1"/>
            <a:r>
              <a:rPr lang="en-US" dirty="0"/>
              <a:t>Modern</a:t>
            </a:r>
          </a:p>
          <a:p>
            <a:r>
              <a:rPr lang="en-US" dirty="0"/>
              <a:t>Share overview of how to conduct a restorative talking circle</a:t>
            </a:r>
          </a:p>
          <a:p>
            <a:r>
              <a:rPr lang="en-US" dirty="0"/>
              <a:t>Provide examples of potential application by educators and administrators</a:t>
            </a:r>
          </a:p>
          <a:p>
            <a:endParaRPr lang="en-US" dirty="0"/>
          </a:p>
        </p:txBody>
      </p:sp>
      <p:pic>
        <p:nvPicPr>
          <p:cNvPr id="8" name="Content Placeholder 7">
            <a:extLst>
              <a:ext uri="{FF2B5EF4-FFF2-40B4-BE49-F238E27FC236}">
                <a16:creationId xmlns:a16="http://schemas.microsoft.com/office/drawing/2014/main" id="{4366BE27-3480-4364-BAB7-9C349669813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86257" y="1825625"/>
            <a:ext cx="6259429" cy="3520929"/>
          </a:xfrm>
        </p:spPr>
      </p:pic>
    </p:spTree>
    <p:extLst>
      <p:ext uri="{BB962C8B-B14F-4D97-AF65-F5344CB8AC3E}">
        <p14:creationId xmlns:p14="http://schemas.microsoft.com/office/powerpoint/2010/main" val="89397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BD131-6875-4901-ACDA-07A527D08612}"/>
              </a:ext>
            </a:extLst>
          </p:cNvPr>
          <p:cNvSpPr>
            <a:spLocks noGrp="1"/>
          </p:cNvSpPr>
          <p:nvPr>
            <p:ph type="title"/>
          </p:nvPr>
        </p:nvSpPr>
        <p:spPr>
          <a:xfrm>
            <a:off x="0" y="159674"/>
            <a:ext cx="12192000" cy="920467"/>
          </a:xfrm>
        </p:spPr>
        <p:txBody>
          <a:bodyPr>
            <a:noAutofit/>
          </a:bodyPr>
          <a:lstStyle/>
          <a:p>
            <a:pPr algn="ctr"/>
            <a:r>
              <a:rPr lang="en-US" sz="5400" b="1" dirty="0">
                <a:solidFill>
                  <a:srgbClr val="006633"/>
                </a:solidFill>
              </a:rPr>
              <a:t>Brief History of Restorative Justice</a:t>
            </a:r>
          </a:p>
        </p:txBody>
      </p:sp>
      <p:sp>
        <p:nvSpPr>
          <p:cNvPr id="6" name="Text Placeholder 5">
            <a:extLst>
              <a:ext uri="{FF2B5EF4-FFF2-40B4-BE49-F238E27FC236}">
                <a16:creationId xmlns:a16="http://schemas.microsoft.com/office/drawing/2014/main" id="{C80A6382-CFA4-476C-B9CF-4644A0AF7BAB}"/>
              </a:ext>
            </a:extLst>
          </p:cNvPr>
          <p:cNvSpPr>
            <a:spLocks noGrp="1"/>
          </p:cNvSpPr>
          <p:nvPr>
            <p:ph type="body" idx="1"/>
          </p:nvPr>
        </p:nvSpPr>
        <p:spPr>
          <a:xfrm>
            <a:off x="508318" y="1822081"/>
            <a:ext cx="7326438" cy="823912"/>
          </a:xfrm>
        </p:spPr>
        <p:txBody>
          <a:bodyPr>
            <a:normAutofit/>
          </a:bodyPr>
          <a:lstStyle/>
          <a:p>
            <a:r>
              <a:rPr lang="en-US" sz="3600" dirty="0">
                <a:solidFill>
                  <a:srgbClr val="006633"/>
                </a:solidFill>
              </a:rPr>
              <a:t>Historical</a:t>
            </a:r>
          </a:p>
          <a:p>
            <a:endParaRPr lang="en-US" dirty="0"/>
          </a:p>
        </p:txBody>
      </p:sp>
      <p:sp>
        <p:nvSpPr>
          <p:cNvPr id="3" name="Content Placeholder 2">
            <a:extLst>
              <a:ext uri="{FF2B5EF4-FFF2-40B4-BE49-F238E27FC236}">
                <a16:creationId xmlns:a16="http://schemas.microsoft.com/office/drawing/2014/main" id="{BA7DE442-F60D-438B-B05B-4FD9D5FBFB18}"/>
              </a:ext>
            </a:extLst>
          </p:cNvPr>
          <p:cNvSpPr>
            <a:spLocks noGrp="1"/>
          </p:cNvSpPr>
          <p:nvPr>
            <p:ph sz="half" idx="2"/>
          </p:nvPr>
        </p:nvSpPr>
        <p:spPr>
          <a:xfrm>
            <a:off x="508318" y="1783080"/>
            <a:ext cx="8342312" cy="3664319"/>
          </a:xfrm>
        </p:spPr>
        <p:txBody>
          <a:bodyPr>
            <a:normAutofit/>
          </a:bodyPr>
          <a:lstStyle/>
          <a:p>
            <a:pPr marL="0" indent="0">
              <a:lnSpc>
                <a:spcPct val="100000"/>
              </a:lnSpc>
              <a:buNone/>
            </a:pPr>
            <a:endParaRPr lang="en-US" sz="2400" dirty="0"/>
          </a:p>
          <a:p>
            <a:pPr>
              <a:lnSpc>
                <a:spcPct val="100000"/>
              </a:lnSpc>
            </a:pPr>
            <a:r>
              <a:rPr lang="en-US" dirty="0"/>
              <a:t>Indigenous and Afro-Indigenous Roots</a:t>
            </a:r>
          </a:p>
          <a:p>
            <a:pPr lvl="1">
              <a:lnSpc>
                <a:spcPct val="100000"/>
              </a:lnSpc>
            </a:pPr>
            <a:r>
              <a:rPr lang="en-US" dirty="0"/>
              <a:t>Community-orientated practices for dealing with conflicts</a:t>
            </a:r>
          </a:p>
          <a:p>
            <a:pPr lvl="1">
              <a:lnSpc>
                <a:spcPct val="100000"/>
              </a:lnSpc>
            </a:pPr>
            <a:r>
              <a:rPr lang="en-US" dirty="0"/>
              <a:t>“Deep, interconnected, communal understanding of justice” (Evans &amp; Vaandering)</a:t>
            </a:r>
          </a:p>
          <a:p>
            <a:pPr lvl="1">
              <a:lnSpc>
                <a:spcPct val="100000"/>
              </a:lnSpc>
            </a:pPr>
            <a:r>
              <a:rPr lang="en-US" dirty="0"/>
              <a:t>Circle dialogue as a foundation</a:t>
            </a:r>
          </a:p>
          <a:p>
            <a:pPr lvl="1">
              <a:lnSpc>
                <a:spcPct val="100000"/>
              </a:lnSpc>
            </a:pPr>
            <a:r>
              <a:rPr lang="en-US" dirty="0"/>
              <a:t>Connection</a:t>
            </a:r>
          </a:p>
          <a:p>
            <a:pPr lvl="1">
              <a:lnSpc>
                <a:spcPct val="100000"/>
              </a:lnSpc>
            </a:pPr>
            <a:r>
              <a:rPr lang="en-US" dirty="0"/>
              <a:t>A restoration of relationships</a:t>
            </a:r>
            <a:endParaRPr lang="en-US" sz="2800" dirty="0"/>
          </a:p>
          <a:p>
            <a:pPr marL="457200" lvl="1" indent="0">
              <a:lnSpc>
                <a:spcPct val="100000"/>
              </a:lnSpc>
              <a:buNone/>
            </a:pPr>
            <a:endParaRPr lang="en-US" sz="2000" dirty="0">
              <a:highlight>
                <a:srgbClr val="FFFF00"/>
              </a:highlight>
            </a:endParaRPr>
          </a:p>
        </p:txBody>
      </p:sp>
      <p:pic>
        <p:nvPicPr>
          <p:cNvPr id="9" name="Picture 8">
            <a:extLst>
              <a:ext uri="{FF2B5EF4-FFF2-40B4-BE49-F238E27FC236}">
                <a16:creationId xmlns:a16="http://schemas.microsoft.com/office/drawing/2014/main" id="{2F1C8DE7-70D3-4396-8635-47BC0574093A}"/>
              </a:ext>
            </a:extLst>
          </p:cNvPr>
          <p:cNvPicPr>
            <a:picLocks noChangeAspect="1"/>
          </p:cNvPicPr>
          <p:nvPr/>
        </p:nvPicPr>
        <p:blipFill>
          <a:blip r:embed="rId3"/>
          <a:stretch>
            <a:fillRect/>
          </a:stretch>
        </p:blipFill>
        <p:spPr>
          <a:xfrm>
            <a:off x="9182100" y="2378326"/>
            <a:ext cx="2743200" cy="2731008"/>
          </a:xfrm>
          <a:prstGeom prst="rect">
            <a:avLst/>
          </a:prstGeom>
        </p:spPr>
      </p:pic>
    </p:spTree>
    <p:extLst>
      <p:ext uri="{BB962C8B-B14F-4D97-AF65-F5344CB8AC3E}">
        <p14:creationId xmlns:p14="http://schemas.microsoft.com/office/powerpoint/2010/main" val="92594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hindsda.com/wp-content/uploads/2022/12/RestorativeJustice_ftimage-1024x390.jpg">
            <a:extLst>
              <a:ext uri="{FF2B5EF4-FFF2-40B4-BE49-F238E27FC236}">
                <a16:creationId xmlns:a16="http://schemas.microsoft.com/office/drawing/2014/main" id="{BF184A22-C567-4330-BA0A-A0C860E46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561" y="1080141"/>
            <a:ext cx="9997440" cy="29343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AEBD131-6875-4901-ACDA-07A527D08612}"/>
              </a:ext>
            </a:extLst>
          </p:cNvPr>
          <p:cNvSpPr>
            <a:spLocks noGrp="1"/>
          </p:cNvSpPr>
          <p:nvPr>
            <p:ph type="title"/>
          </p:nvPr>
        </p:nvSpPr>
        <p:spPr>
          <a:xfrm>
            <a:off x="0" y="159674"/>
            <a:ext cx="12192000" cy="920467"/>
          </a:xfrm>
        </p:spPr>
        <p:txBody>
          <a:bodyPr>
            <a:noAutofit/>
          </a:bodyPr>
          <a:lstStyle/>
          <a:p>
            <a:pPr algn="ctr"/>
            <a:r>
              <a:rPr lang="en-US" sz="5400" b="1" dirty="0">
                <a:solidFill>
                  <a:srgbClr val="006633"/>
                </a:solidFill>
              </a:rPr>
              <a:t>Brief History of Restorative Justice</a:t>
            </a:r>
          </a:p>
        </p:txBody>
      </p:sp>
      <p:sp>
        <p:nvSpPr>
          <p:cNvPr id="6" name="Text Placeholder 5">
            <a:extLst>
              <a:ext uri="{FF2B5EF4-FFF2-40B4-BE49-F238E27FC236}">
                <a16:creationId xmlns:a16="http://schemas.microsoft.com/office/drawing/2014/main" id="{C80A6382-CFA4-476C-B9CF-4644A0AF7BAB}"/>
              </a:ext>
            </a:extLst>
          </p:cNvPr>
          <p:cNvSpPr>
            <a:spLocks noGrp="1"/>
          </p:cNvSpPr>
          <p:nvPr>
            <p:ph type="body" idx="1"/>
          </p:nvPr>
        </p:nvSpPr>
        <p:spPr>
          <a:xfrm>
            <a:off x="508318" y="3737610"/>
            <a:ext cx="7326438" cy="823912"/>
          </a:xfrm>
        </p:spPr>
        <p:txBody>
          <a:bodyPr>
            <a:normAutofit/>
          </a:bodyPr>
          <a:lstStyle/>
          <a:p>
            <a:r>
              <a:rPr lang="en-US" sz="3600" dirty="0">
                <a:solidFill>
                  <a:srgbClr val="006633"/>
                </a:solidFill>
              </a:rPr>
              <a:t>Modern</a:t>
            </a:r>
          </a:p>
          <a:p>
            <a:endParaRPr lang="en-US" dirty="0"/>
          </a:p>
        </p:txBody>
      </p:sp>
      <p:sp>
        <p:nvSpPr>
          <p:cNvPr id="3" name="Content Placeholder 2">
            <a:extLst>
              <a:ext uri="{FF2B5EF4-FFF2-40B4-BE49-F238E27FC236}">
                <a16:creationId xmlns:a16="http://schemas.microsoft.com/office/drawing/2014/main" id="{BA7DE442-F60D-438B-B05B-4FD9D5FBFB18}"/>
              </a:ext>
            </a:extLst>
          </p:cNvPr>
          <p:cNvSpPr>
            <a:spLocks noGrp="1"/>
          </p:cNvSpPr>
          <p:nvPr>
            <p:ph sz="half" idx="2"/>
          </p:nvPr>
        </p:nvSpPr>
        <p:spPr>
          <a:xfrm>
            <a:off x="508318" y="3737610"/>
            <a:ext cx="10715942" cy="3664319"/>
          </a:xfrm>
        </p:spPr>
        <p:txBody>
          <a:bodyPr>
            <a:normAutofit/>
          </a:bodyPr>
          <a:lstStyle/>
          <a:p>
            <a:pPr marL="0" indent="0">
              <a:lnSpc>
                <a:spcPct val="100000"/>
              </a:lnSpc>
              <a:buNone/>
            </a:pPr>
            <a:endParaRPr lang="en-US" sz="2400" dirty="0"/>
          </a:p>
          <a:p>
            <a:pPr>
              <a:lnSpc>
                <a:spcPct val="100000"/>
              </a:lnSpc>
            </a:pPr>
            <a:r>
              <a:rPr lang="en-US" dirty="0"/>
              <a:t>Criminal System – Victim Offender Reconciliation Programs</a:t>
            </a:r>
          </a:p>
          <a:p>
            <a:pPr lvl="1">
              <a:lnSpc>
                <a:spcPct val="100000"/>
              </a:lnSpc>
            </a:pPr>
            <a:r>
              <a:rPr lang="en-US" dirty="0"/>
              <a:t>1974 – Elmira Case – meet with victims, provide restitution</a:t>
            </a:r>
          </a:p>
          <a:p>
            <a:pPr lvl="1">
              <a:lnSpc>
                <a:spcPct val="100000"/>
              </a:lnSpc>
            </a:pPr>
            <a:r>
              <a:rPr lang="en-US" dirty="0"/>
              <a:t>Diversion programs</a:t>
            </a:r>
          </a:p>
          <a:p>
            <a:pPr lvl="1">
              <a:lnSpc>
                <a:spcPct val="100000"/>
              </a:lnSpc>
            </a:pPr>
            <a:r>
              <a:rPr lang="en-US" dirty="0"/>
              <a:t>Recognized by America Bar Association in 1994, United Nations in 1999</a:t>
            </a:r>
          </a:p>
          <a:p>
            <a:pPr marL="457200" lvl="1" indent="0">
              <a:lnSpc>
                <a:spcPct val="100000"/>
              </a:lnSpc>
              <a:buNone/>
            </a:pPr>
            <a:endParaRPr lang="en-US" sz="2000" dirty="0">
              <a:highlight>
                <a:srgbClr val="FFFF00"/>
              </a:highlight>
            </a:endParaRPr>
          </a:p>
        </p:txBody>
      </p:sp>
      <p:sp>
        <p:nvSpPr>
          <p:cNvPr id="4" name="Rectangle 3">
            <a:extLst>
              <a:ext uri="{FF2B5EF4-FFF2-40B4-BE49-F238E27FC236}">
                <a16:creationId xmlns:a16="http://schemas.microsoft.com/office/drawing/2014/main" id="{F69A3C89-BB5C-428D-A260-FE641DA2E5FF}"/>
              </a:ext>
            </a:extLst>
          </p:cNvPr>
          <p:cNvSpPr/>
          <p:nvPr/>
        </p:nvSpPr>
        <p:spPr>
          <a:xfrm>
            <a:off x="7834756" y="6567521"/>
            <a:ext cx="4303370" cy="261610"/>
          </a:xfrm>
          <a:prstGeom prst="rect">
            <a:avLst/>
          </a:prstGeom>
        </p:spPr>
        <p:txBody>
          <a:bodyPr wrap="square">
            <a:spAutoFit/>
          </a:bodyPr>
          <a:lstStyle/>
          <a:p>
            <a:r>
              <a:rPr lang="en-US" sz="1100" dirty="0"/>
              <a:t>Picture - https://hindsda.com/smart-justice/restorative-justice-division/</a:t>
            </a:r>
          </a:p>
        </p:txBody>
      </p:sp>
    </p:spTree>
    <p:extLst>
      <p:ext uri="{BB962C8B-B14F-4D97-AF65-F5344CB8AC3E}">
        <p14:creationId xmlns:p14="http://schemas.microsoft.com/office/powerpoint/2010/main" val="1625988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BD131-6875-4901-ACDA-07A527D08612}"/>
              </a:ext>
            </a:extLst>
          </p:cNvPr>
          <p:cNvSpPr>
            <a:spLocks noGrp="1"/>
          </p:cNvSpPr>
          <p:nvPr>
            <p:ph type="title"/>
          </p:nvPr>
        </p:nvSpPr>
        <p:spPr>
          <a:xfrm>
            <a:off x="0" y="159674"/>
            <a:ext cx="12192000" cy="920467"/>
          </a:xfrm>
        </p:spPr>
        <p:txBody>
          <a:bodyPr>
            <a:noAutofit/>
          </a:bodyPr>
          <a:lstStyle/>
          <a:p>
            <a:pPr algn="ctr"/>
            <a:r>
              <a:rPr lang="en-US" sz="5400" b="1" dirty="0">
                <a:solidFill>
                  <a:srgbClr val="006633"/>
                </a:solidFill>
              </a:rPr>
              <a:t>Brief History of Restorative Justice</a:t>
            </a:r>
          </a:p>
        </p:txBody>
      </p:sp>
      <p:sp>
        <p:nvSpPr>
          <p:cNvPr id="6" name="Text Placeholder 5">
            <a:extLst>
              <a:ext uri="{FF2B5EF4-FFF2-40B4-BE49-F238E27FC236}">
                <a16:creationId xmlns:a16="http://schemas.microsoft.com/office/drawing/2014/main" id="{C80A6382-CFA4-476C-B9CF-4644A0AF7BAB}"/>
              </a:ext>
            </a:extLst>
          </p:cNvPr>
          <p:cNvSpPr>
            <a:spLocks noGrp="1"/>
          </p:cNvSpPr>
          <p:nvPr>
            <p:ph type="body" idx="1"/>
          </p:nvPr>
        </p:nvSpPr>
        <p:spPr>
          <a:xfrm>
            <a:off x="224949" y="2091690"/>
            <a:ext cx="7326438" cy="823912"/>
          </a:xfrm>
        </p:spPr>
        <p:txBody>
          <a:bodyPr>
            <a:normAutofit/>
          </a:bodyPr>
          <a:lstStyle/>
          <a:p>
            <a:r>
              <a:rPr lang="en-US" sz="3600" dirty="0">
                <a:solidFill>
                  <a:srgbClr val="006633"/>
                </a:solidFill>
              </a:rPr>
              <a:t>Modern</a:t>
            </a:r>
          </a:p>
          <a:p>
            <a:endParaRPr lang="en-US" dirty="0"/>
          </a:p>
        </p:txBody>
      </p:sp>
      <p:sp>
        <p:nvSpPr>
          <p:cNvPr id="3" name="Content Placeholder 2">
            <a:extLst>
              <a:ext uri="{FF2B5EF4-FFF2-40B4-BE49-F238E27FC236}">
                <a16:creationId xmlns:a16="http://schemas.microsoft.com/office/drawing/2014/main" id="{BA7DE442-F60D-438B-B05B-4FD9D5FBFB18}"/>
              </a:ext>
            </a:extLst>
          </p:cNvPr>
          <p:cNvSpPr>
            <a:spLocks noGrp="1"/>
          </p:cNvSpPr>
          <p:nvPr>
            <p:ph sz="half" idx="2"/>
          </p:nvPr>
        </p:nvSpPr>
        <p:spPr>
          <a:xfrm>
            <a:off x="224949" y="2252186"/>
            <a:ext cx="6187281" cy="3664319"/>
          </a:xfrm>
        </p:spPr>
        <p:txBody>
          <a:bodyPr>
            <a:normAutofit fontScale="92500" lnSpcReduction="20000"/>
          </a:bodyPr>
          <a:lstStyle/>
          <a:p>
            <a:pPr marL="0" indent="0">
              <a:lnSpc>
                <a:spcPct val="100000"/>
              </a:lnSpc>
              <a:buNone/>
            </a:pPr>
            <a:endParaRPr lang="en-US" sz="2400" dirty="0"/>
          </a:p>
          <a:p>
            <a:pPr>
              <a:lnSpc>
                <a:spcPct val="100000"/>
              </a:lnSpc>
            </a:pPr>
            <a:r>
              <a:rPr lang="en-US" dirty="0"/>
              <a:t>Expansion into Education</a:t>
            </a:r>
          </a:p>
          <a:p>
            <a:pPr lvl="1">
              <a:lnSpc>
                <a:spcPct val="100000"/>
              </a:lnSpc>
            </a:pPr>
            <a:r>
              <a:rPr lang="en-US" dirty="0"/>
              <a:t>Teachers/principals/counselors adapting within school contexts</a:t>
            </a:r>
          </a:p>
          <a:p>
            <a:pPr lvl="1">
              <a:lnSpc>
                <a:spcPct val="100000"/>
              </a:lnSpc>
            </a:pPr>
            <a:r>
              <a:rPr lang="en-US" dirty="0"/>
              <a:t>Minnesota as frontrunner of restorative justice in education</a:t>
            </a:r>
          </a:p>
          <a:p>
            <a:pPr lvl="1">
              <a:lnSpc>
                <a:spcPct val="100000"/>
              </a:lnSpc>
            </a:pPr>
            <a:r>
              <a:rPr lang="en-US" dirty="0"/>
              <a:t>New restorative justice initiatives after Zero Tolerance </a:t>
            </a:r>
          </a:p>
          <a:p>
            <a:pPr lvl="2">
              <a:lnSpc>
                <a:spcPct val="100000"/>
              </a:lnSpc>
            </a:pPr>
            <a:r>
              <a:rPr lang="en-US" dirty="0"/>
              <a:t>2014 – DOJ/DOE Joint Statement – overuse of exclusionary behavior, recommendation of alternatives like restorative practices</a:t>
            </a:r>
          </a:p>
          <a:p>
            <a:pPr lvl="1">
              <a:lnSpc>
                <a:spcPct val="100000"/>
              </a:lnSpc>
            </a:pPr>
            <a:endParaRPr lang="en-US" dirty="0"/>
          </a:p>
          <a:p>
            <a:pPr marL="457200" lvl="1" indent="0">
              <a:lnSpc>
                <a:spcPct val="100000"/>
              </a:lnSpc>
              <a:buNone/>
            </a:pPr>
            <a:endParaRPr lang="en-US" sz="2000" dirty="0">
              <a:highlight>
                <a:srgbClr val="FFFF00"/>
              </a:highlight>
            </a:endParaRPr>
          </a:p>
        </p:txBody>
      </p:sp>
      <p:pic>
        <p:nvPicPr>
          <p:cNvPr id="2050" name="Picture 2" descr="The rise of restorative justice in California schools brings promise,  controversy | EdSource">
            <a:extLst>
              <a:ext uri="{FF2B5EF4-FFF2-40B4-BE49-F238E27FC236}">
                <a16:creationId xmlns:a16="http://schemas.microsoft.com/office/drawing/2014/main" id="{4895D881-A4A6-4055-A351-749A3279F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990" y="2091690"/>
            <a:ext cx="4673600" cy="350033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854398C-E3E6-4BCC-9E13-15D04C4D97FF}"/>
              </a:ext>
            </a:extLst>
          </p:cNvPr>
          <p:cNvSpPr/>
          <p:nvPr/>
        </p:nvSpPr>
        <p:spPr>
          <a:xfrm>
            <a:off x="7090105" y="5592029"/>
            <a:ext cx="4303370" cy="430887"/>
          </a:xfrm>
          <a:prstGeom prst="rect">
            <a:avLst/>
          </a:prstGeom>
        </p:spPr>
        <p:txBody>
          <a:bodyPr wrap="square">
            <a:spAutoFit/>
          </a:bodyPr>
          <a:lstStyle/>
          <a:p>
            <a:r>
              <a:rPr lang="en-US" sz="1100" dirty="0"/>
              <a:t>Picture - https://edsource.org/2018/the-rise-of-restorative-justice-in-california-schools-brings-promise-controversy/597393</a:t>
            </a:r>
          </a:p>
        </p:txBody>
      </p:sp>
    </p:spTree>
    <p:extLst>
      <p:ext uri="{BB962C8B-B14F-4D97-AF65-F5344CB8AC3E}">
        <p14:creationId xmlns:p14="http://schemas.microsoft.com/office/powerpoint/2010/main" val="243165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52B0-94D7-4E00-945B-0CD87F375B9B}"/>
              </a:ext>
            </a:extLst>
          </p:cNvPr>
          <p:cNvSpPr>
            <a:spLocks noGrp="1"/>
          </p:cNvSpPr>
          <p:nvPr>
            <p:ph type="title"/>
          </p:nvPr>
        </p:nvSpPr>
        <p:spPr>
          <a:xfrm>
            <a:off x="200025" y="401917"/>
            <a:ext cx="11791950" cy="868936"/>
          </a:xfrm>
        </p:spPr>
        <p:txBody>
          <a:bodyPr>
            <a:normAutofit fontScale="90000"/>
          </a:bodyPr>
          <a:lstStyle/>
          <a:p>
            <a:pPr algn="ctr"/>
            <a:r>
              <a:rPr lang="en-US" b="1" dirty="0">
                <a:solidFill>
                  <a:srgbClr val="006633"/>
                </a:solidFill>
              </a:rPr>
              <a:t>Brief History of Restorative Justice in </a:t>
            </a:r>
            <a:br>
              <a:rPr lang="en-US" b="1" dirty="0">
                <a:solidFill>
                  <a:srgbClr val="006633"/>
                </a:solidFill>
              </a:rPr>
            </a:br>
            <a:r>
              <a:rPr lang="en-US" b="1" dirty="0">
                <a:solidFill>
                  <a:srgbClr val="006633"/>
                </a:solidFill>
              </a:rPr>
              <a:t>Higher Education</a:t>
            </a:r>
          </a:p>
        </p:txBody>
      </p:sp>
      <p:sp>
        <p:nvSpPr>
          <p:cNvPr id="3" name="Content Placeholder 2">
            <a:extLst>
              <a:ext uri="{FF2B5EF4-FFF2-40B4-BE49-F238E27FC236}">
                <a16:creationId xmlns:a16="http://schemas.microsoft.com/office/drawing/2014/main" id="{A59DA09C-EC4B-4EED-A7A7-4D2A63820536}"/>
              </a:ext>
            </a:extLst>
          </p:cNvPr>
          <p:cNvSpPr>
            <a:spLocks noGrp="1"/>
          </p:cNvSpPr>
          <p:nvPr>
            <p:ph idx="1"/>
          </p:nvPr>
        </p:nvSpPr>
        <p:spPr>
          <a:xfrm>
            <a:off x="504825" y="1671183"/>
            <a:ext cx="11182350" cy="4784900"/>
          </a:xfrm>
        </p:spPr>
        <p:txBody>
          <a:bodyPr>
            <a:normAutofit/>
          </a:bodyPr>
          <a:lstStyle/>
          <a:p>
            <a:r>
              <a:rPr lang="en-US" dirty="0">
                <a:solidFill>
                  <a:srgbClr val="006633"/>
                </a:solidFill>
              </a:rPr>
              <a:t>University of Colorado-Boulder</a:t>
            </a:r>
          </a:p>
          <a:p>
            <a:pPr lvl="1"/>
            <a:r>
              <a:rPr lang="en-US" dirty="0"/>
              <a:t>1998</a:t>
            </a:r>
          </a:p>
          <a:p>
            <a:pPr lvl="1"/>
            <a:r>
              <a:rPr lang="en-US" dirty="0"/>
              <a:t>Significant impact</a:t>
            </a:r>
          </a:p>
          <a:p>
            <a:r>
              <a:rPr lang="en-US" dirty="0">
                <a:solidFill>
                  <a:srgbClr val="006633"/>
                </a:solidFill>
              </a:rPr>
              <a:t>University of Michigan</a:t>
            </a:r>
          </a:p>
          <a:p>
            <a:pPr lvl="1"/>
            <a:r>
              <a:rPr lang="en-US" dirty="0"/>
              <a:t>Take direct responsibility for what they did</a:t>
            </a:r>
          </a:p>
          <a:p>
            <a:pPr lvl="1"/>
            <a:r>
              <a:rPr lang="en-US" dirty="0"/>
              <a:t>Offer an apology</a:t>
            </a:r>
          </a:p>
          <a:p>
            <a:pPr lvl="1"/>
            <a:r>
              <a:rPr lang="en-US" dirty="0"/>
              <a:t>Opportunity for diversion from traditional judicial system</a:t>
            </a:r>
          </a:p>
          <a:p>
            <a:r>
              <a:rPr lang="en-US" dirty="0">
                <a:solidFill>
                  <a:srgbClr val="006633"/>
                </a:solidFill>
              </a:rPr>
              <a:t>University of San Diego</a:t>
            </a:r>
          </a:p>
          <a:p>
            <a:pPr lvl="1"/>
            <a:r>
              <a:rPr lang="en-US" dirty="0"/>
              <a:t>“Was an amazing experience and opportunity for me to reflect on my action. I am really grateful that I was given the chance to apologize and speak with affected parties!”</a:t>
            </a:r>
          </a:p>
        </p:txBody>
      </p:sp>
      <p:pic>
        <p:nvPicPr>
          <p:cNvPr id="5" name="Picture 13" descr="Text&#10;&#10;Description automatically generated">
            <a:extLst>
              <a:ext uri="{FF2B5EF4-FFF2-40B4-BE49-F238E27FC236}">
                <a16:creationId xmlns:a16="http://schemas.microsoft.com/office/drawing/2014/main" id="{27FD94DD-91C1-4D65-AB3E-801589AE3B0F}"/>
              </a:ext>
            </a:extLst>
          </p:cNvPr>
          <p:cNvPicPr>
            <a:picLocks noChangeAspect="1"/>
          </p:cNvPicPr>
          <p:nvPr/>
        </p:nvPicPr>
        <p:blipFill>
          <a:blip r:embed="rId2"/>
          <a:stretch>
            <a:fillRect/>
          </a:stretch>
        </p:blipFill>
        <p:spPr>
          <a:xfrm>
            <a:off x="10521654" y="6581001"/>
            <a:ext cx="1670346" cy="276999"/>
          </a:xfrm>
          <a:prstGeom prst="rect">
            <a:avLst/>
          </a:prstGeom>
        </p:spPr>
      </p:pic>
      <p:pic>
        <p:nvPicPr>
          <p:cNvPr id="7" name="Picture 6">
            <a:extLst>
              <a:ext uri="{FF2B5EF4-FFF2-40B4-BE49-F238E27FC236}">
                <a16:creationId xmlns:a16="http://schemas.microsoft.com/office/drawing/2014/main" id="{AD6B2E94-CDD0-422C-A228-C9DBCA2F5DE7}"/>
              </a:ext>
            </a:extLst>
          </p:cNvPr>
          <p:cNvPicPr>
            <a:picLocks noChangeAspect="1"/>
          </p:cNvPicPr>
          <p:nvPr/>
        </p:nvPicPr>
        <p:blipFill>
          <a:blip r:embed="rId3"/>
          <a:stretch>
            <a:fillRect/>
          </a:stretch>
        </p:blipFill>
        <p:spPr>
          <a:xfrm>
            <a:off x="8812118" y="1264833"/>
            <a:ext cx="2370232" cy="3664626"/>
          </a:xfrm>
          <a:prstGeom prst="rect">
            <a:avLst/>
          </a:prstGeom>
        </p:spPr>
      </p:pic>
    </p:spTree>
    <p:extLst>
      <p:ext uri="{BB962C8B-B14F-4D97-AF65-F5344CB8AC3E}">
        <p14:creationId xmlns:p14="http://schemas.microsoft.com/office/powerpoint/2010/main" val="88445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52B0-94D7-4E00-945B-0CD87F375B9B}"/>
              </a:ext>
            </a:extLst>
          </p:cNvPr>
          <p:cNvSpPr>
            <a:spLocks noGrp="1"/>
          </p:cNvSpPr>
          <p:nvPr>
            <p:ph type="title"/>
          </p:nvPr>
        </p:nvSpPr>
        <p:spPr>
          <a:xfrm>
            <a:off x="200025" y="401917"/>
            <a:ext cx="11791950" cy="868936"/>
          </a:xfrm>
        </p:spPr>
        <p:txBody>
          <a:bodyPr>
            <a:normAutofit/>
          </a:bodyPr>
          <a:lstStyle/>
          <a:p>
            <a:pPr algn="ctr"/>
            <a:r>
              <a:rPr lang="en-US" b="1" dirty="0">
                <a:solidFill>
                  <a:srgbClr val="006633"/>
                </a:solidFill>
              </a:rPr>
              <a:t>Components of Restorative Justice in Education</a:t>
            </a:r>
          </a:p>
        </p:txBody>
      </p:sp>
      <p:pic>
        <p:nvPicPr>
          <p:cNvPr id="5" name="Picture 13" descr="Text&#10;&#10;Description automatically generated">
            <a:extLst>
              <a:ext uri="{FF2B5EF4-FFF2-40B4-BE49-F238E27FC236}">
                <a16:creationId xmlns:a16="http://schemas.microsoft.com/office/drawing/2014/main" id="{27FD94DD-91C1-4D65-AB3E-801589AE3B0F}"/>
              </a:ext>
            </a:extLst>
          </p:cNvPr>
          <p:cNvPicPr>
            <a:picLocks noChangeAspect="1"/>
          </p:cNvPicPr>
          <p:nvPr/>
        </p:nvPicPr>
        <p:blipFill>
          <a:blip r:embed="rId3"/>
          <a:stretch>
            <a:fillRect/>
          </a:stretch>
        </p:blipFill>
        <p:spPr>
          <a:xfrm>
            <a:off x="10521654" y="6581001"/>
            <a:ext cx="1670346" cy="276999"/>
          </a:xfrm>
          <a:prstGeom prst="rect">
            <a:avLst/>
          </a:prstGeom>
        </p:spPr>
      </p:pic>
      <p:pic>
        <p:nvPicPr>
          <p:cNvPr id="5122" name="Picture 2" descr="Restorative Justice in Education">
            <a:extLst>
              <a:ext uri="{FF2B5EF4-FFF2-40B4-BE49-F238E27FC236}">
                <a16:creationId xmlns:a16="http://schemas.microsoft.com/office/drawing/2014/main" id="{FEA7B207-A885-46DF-8006-F3CAAAC3782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651939" y="1401355"/>
            <a:ext cx="4888122" cy="493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59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50E8-B3DE-4564-BBED-E1F1FEB5665E}"/>
              </a:ext>
            </a:extLst>
          </p:cNvPr>
          <p:cNvSpPr>
            <a:spLocks noGrp="1"/>
          </p:cNvSpPr>
          <p:nvPr>
            <p:ph type="title"/>
          </p:nvPr>
        </p:nvSpPr>
        <p:spPr>
          <a:xfrm>
            <a:off x="624444" y="315"/>
            <a:ext cx="10515600" cy="1325563"/>
          </a:xfrm>
        </p:spPr>
        <p:txBody>
          <a:bodyPr>
            <a:normAutofit/>
          </a:bodyPr>
          <a:lstStyle/>
          <a:p>
            <a:r>
              <a:rPr lang="en-US" sz="6000" b="1" dirty="0">
                <a:solidFill>
                  <a:srgbClr val="006633"/>
                </a:solidFill>
              </a:rPr>
              <a:t>Types of Restorative Practices:</a:t>
            </a:r>
          </a:p>
        </p:txBody>
      </p:sp>
      <p:sp>
        <p:nvSpPr>
          <p:cNvPr id="3" name="Content Placeholder 2">
            <a:extLst>
              <a:ext uri="{FF2B5EF4-FFF2-40B4-BE49-F238E27FC236}">
                <a16:creationId xmlns:a16="http://schemas.microsoft.com/office/drawing/2014/main" id="{102E5459-00DD-4A1B-B2F3-5886F01B896C}"/>
              </a:ext>
            </a:extLst>
          </p:cNvPr>
          <p:cNvSpPr>
            <a:spLocks noGrp="1"/>
          </p:cNvSpPr>
          <p:nvPr>
            <p:ph idx="1"/>
          </p:nvPr>
        </p:nvSpPr>
        <p:spPr>
          <a:xfrm>
            <a:off x="624444" y="1165859"/>
            <a:ext cx="11155878" cy="5254463"/>
          </a:xfrm>
        </p:spPr>
        <p:txBody>
          <a:bodyPr>
            <a:noAutofit/>
          </a:bodyPr>
          <a:lstStyle/>
          <a:p>
            <a:pPr marL="0" indent="0">
              <a:lnSpc>
                <a:spcPct val="100000"/>
              </a:lnSpc>
              <a:buNone/>
            </a:pPr>
            <a:r>
              <a:rPr lang="en-US" sz="2200" b="1" dirty="0">
                <a:solidFill>
                  <a:srgbClr val="006633"/>
                </a:solidFill>
              </a:rPr>
              <a:t>1. Restorative Hearing. </a:t>
            </a:r>
            <a:r>
              <a:rPr lang="en-US" sz="2200" dirty="0">
                <a:solidFill>
                  <a:srgbClr val="006633"/>
                </a:solidFill>
              </a:rPr>
              <a:t>Respondent and Conduct officer addressing a misconduct or violation incident, and restoratively addressing harms and obligations to make things right. </a:t>
            </a:r>
          </a:p>
          <a:p>
            <a:pPr marL="0" indent="0">
              <a:lnSpc>
                <a:spcPct val="100000"/>
              </a:lnSpc>
              <a:buNone/>
            </a:pPr>
            <a:r>
              <a:rPr lang="en-US" sz="2200" b="1" dirty="0"/>
              <a:t>2. Restorative Board. </a:t>
            </a:r>
            <a:r>
              <a:rPr lang="en-US" sz="2200" dirty="0"/>
              <a:t>Respondent and a group of trained students, faculty and staff who address Quality of Life violations, typically in cases without direct victims but clear impacts to the community. </a:t>
            </a:r>
          </a:p>
          <a:p>
            <a:pPr marL="0" indent="0">
              <a:lnSpc>
                <a:spcPct val="100000"/>
              </a:lnSpc>
              <a:buNone/>
            </a:pPr>
            <a:r>
              <a:rPr lang="en-US" sz="2200" b="1" dirty="0">
                <a:solidFill>
                  <a:srgbClr val="006633"/>
                </a:solidFill>
              </a:rPr>
              <a:t>3. Restorative Conference. </a:t>
            </a:r>
            <a:r>
              <a:rPr lang="en-US" sz="2200" dirty="0">
                <a:solidFill>
                  <a:srgbClr val="006633"/>
                </a:solidFill>
              </a:rPr>
              <a:t>Responsible party, impacted parties, support people, and facilitators who address harms or crimes after routine preparation meetings; consensual reparation agreements are written, signed, and tracked by the program. </a:t>
            </a:r>
          </a:p>
          <a:p>
            <a:pPr marL="0" indent="0">
              <a:lnSpc>
                <a:spcPct val="100000"/>
              </a:lnSpc>
              <a:buNone/>
            </a:pPr>
            <a:r>
              <a:rPr lang="en-US" sz="2200" b="1" dirty="0"/>
              <a:t>4. Restorative Circle. </a:t>
            </a:r>
            <a:r>
              <a:rPr lang="en-US" sz="2200" dirty="0"/>
              <a:t>Same participants as in Conferencing plus community members; suited for larger numbers, addressing harms that may involve multiple parties on either side; well-suited for ongoing meetings for both support and accountability; can weave in new participants. </a:t>
            </a:r>
          </a:p>
          <a:p>
            <a:pPr marL="0" indent="0">
              <a:lnSpc>
                <a:spcPct val="100000"/>
              </a:lnSpc>
              <a:buNone/>
            </a:pPr>
            <a:r>
              <a:rPr lang="en-US" sz="2200" b="1" dirty="0">
                <a:solidFill>
                  <a:srgbClr val="006633"/>
                </a:solidFill>
              </a:rPr>
              <a:t>5. Restorative Dialogue. </a:t>
            </a:r>
            <a:r>
              <a:rPr lang="en-US" sz="2200" dirty="0">
                <a:solidFill>
                  <a:srgbClr val="006633"/>
                </a:solidFill>
              </a:rPr>
              <a:t>Designed for situations involving mutual responsibility (alcohol brawls, etc.) and mutual impact. Support people and community members can be included. Plans for preventing similar future situations are normative. </a:t>
            </a:r>
          </a:p>
        </p:txBody>
      </p:sp>
      <p:pic>
        <p:nvPicPr>
          <p:cNvPr id="5" name="Picture 4">
            <a:extLst>
              <a:ext uri="{FF2B5EF4-FFF2-40B4-BE49-F238E27FC236}">
                <a16:creationId xmlns:a16="http://schemas.microsoft.com/office/drawing/2014/main" id="{E6E5E61D-DEAB-4128-956A-746D80CBC09B}"/>
              </a:ext>
            </a:extLst>
          </p:cNvPr>
          <p:cNvPicPr>
            <a:picLocks noChangeAspect="1"/>
          </p:cNvPicPr>
          <p:nvPr/>
        </p:nvPicPr>
        <p:blipFill>
          <a:blip r:embed="rId3"/>
          <a:stretch>
            <a:fillRect/>
          </a:stretch>
        </p:blipFill>
        <p:spPr>
          <a:xfrm>
            <a:off x="10515455" y="6580343"/>
            <a:ext cx="1676545" cy="274344"/>
          </a:xfrm>
          <a:prstGeom prst="rect">
            <a:avLst/>
          </a:prstGeom>
        </p:spPr>
      </p:pic>
    </p:spTree>
    <p:extLst>
      <p:ext uri="{BB962C8B-B14F-4D97-AF65-F5344CB8AC3E}">
        <p14:creationId xmlns:p14="http://schemas.microsoft.com/office/powerpoint/2010/main" val="165669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50E8-B3DE-4564-BBED-E1F1FEB5665E}"/>
              </a:ext>
            </a:extLst>
          </p:cNvPr>
          <p:cNvSpPr>
            <a:spLocks noGrp="1"/>
          </p:cNvSpPr>
          <p:nvPr>
            <p:ph type="title"/>
          </p:nvPr>
        </p:nvSpPr>
        <p:spPr>
          <a:xfrm>
            <a:off x="624444" y="315"/>
            <a:ext cx="10515600" cy="1325563"/>
          </a:xfrm>
        </p:spPr>
        <p:txBody>
          <a:bodyPr>
            <a:normAutofit/>
          </a:bodyPr>
          <a:lstStyle/>
          <a:p>
            <a:r>
              <a:rPr lang="en-US" sz="6000" b="1" dirty="0">
                <a:solidFill>
                  <a:srgbClr val="006633"/>
                </a:solidFill>
              </a:rPr>
              <a:t>Our Focus:</a:t>
            </a:r>
          </a:p>
        </p:txBody>
      </p:sp>
      <p:sp>
        <p:nvSpPr>
          <p:cNvPr id="3" name="Content Placeholder 2">
            <a:extLst>
              <a:ext uri="{FF2B5EF4-FFF2-40B4-BE49-F238E27FC236}">
                <a16:creationId xmlns:a16="http://schemas.microsoft.com/office/drawing/2014/main" id="{102E5459-00DD-4A1B-B2F3-5886F01B896C}"/>
              </a:ext>
            </a:extLst>
          </p:cNvPr>
          <p:cNvSpPr>
            <a:spLocks noGrp="1"/>
          </p:cNvSpPr>
          <p:nvPr>
            <p:ph idx="1"/>
          </p:nvPr>
        </p:nvSpPr>
        <p:spPr>
          <a:xfrm>
            <a:off x="624444" y="1165859"/>
            <a:ext cx="11155878" cy="1188721"/>
          </a:xfrm>
        </p:spPr>
        <p:txBody>
          <a:bodyPr>
            <a:noAutofit/>
          </a:bodyPr>
          <a:lstStyle/>
          <a:p>
            <a:pPr marL="0" indent="0">
              <a:lnSpc>
                <a:spcPct val="100000"/>
              </a:lnSpc>
              <a:buNone/>
            </a:pPr>
            <a:r>
              <a:rPr lang="en-US" sz="2200" b="1" dirty="0"/>
              <a:t>Restorative Circle. </a:t>
            </a:r>
            <a:r>
              <a:rPr lang="en-US" sz="2200" dirty="0"/>
              <a:t>Same participants as in Conferencing plus community members; suited for larger numbers, addressing harms that may involve multiple parties on either side; well-suited for ongoing meetings for both support and accountability; can weave in new participants. </a:t>
            </a:r>
          </a:p>
          <a:p>
            <a:pPr marL="0" indent="0">
              <a:lnSpc>
                <a:spcPct val="100000"/>
              </a:lnSpc>
              <a:buNone/>
            </a:pPr>
            <a:endParaRPr lang="en-US" sz="2200" dirty="0"/>
          </a:p>
        </p:txBody>
      </p:sp>
      <p:pic>
        <p:nvPicPr>
          <p:cNvPr id="4098" name="Picture 2" descr="Reading, Writing, Speaking Activities for children | Talking Circles">
            <a:extLst>
              <a:ext uri="{FF2B5EF4-FFF2-40B4-BE49-F238E27FC236}">
                <a16:creationId xmlns:a16="http://schemas.microsoft.com/office/drawing/2014/main" id="{99CA9E7C-D994-40ED-B87D-A0EEE9B9C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5" y="2613026"/>
            <a:ext cx="10024429" cy="35020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0A8A5E4-986D-4FDF-B280-8F762519982B}"/>
              </a:ext>
            </a:extLst>
          </p:cNvPr>
          <p:cNvSpPr/>
          <p:nvPr/>
        </p:nvSpPr>
        <p:spPr>
          <a:xfrm>
            <a:off x="9592634" y="6580686"/>
            <a:ext cx="2599366" cy="276999"/>
          </a:xfrm>
          <a:prstGeom prst="rect">
            <a:avLst/>
          </a:prstGeom>
        </p:spPr>
        <p:txBody>
          <a:bodyPr wrap="none">
            <a:spAutoFit/>
          </a:bodyPr>
          <a:lstStyle/>
          <a:p>
            <a:r>
              <a:rPr lang="en-US" sz="1200" dirty="0"/>
              <a:t>Picture - https://www.talkingcircles.in/</a:t>
            </a:r>
          </a:p>
        </p:txBody>
      </p:sp>
    </p:spTree>
    <p:extLst>
      <p:ext uri="{BB962C8B-B14F-4D97-AF65-F5344CB8AC3E}">
        <p14:creationId xmlns:p14="http://schemas.microsoft.com/office/powerpoint/2010/main" val="130536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D6B2BFC387224D8BBFEDBEF5420AC0" ma:contentTypeVersion="13" ma:contentTypeDescription="Create a new document." ma:contentTypeScope="" ma:versionID="a5c4f5727e5bce8b4928b55382183407">
  <xsd:schema xmlns:xsd="http://www.w3.org/2001/XMLSchema" xmlns:xs="http://www.w3.org/2001/XMLSchema" xmlns:p="http://schemas.microsoft.com/office/2006/metadata/properties" xmlns:ns3="0e12ef2f-fbce-4685-ac49-6a581e636278" xmlns:ns4="59995968-0341-41e3-9bc0-16cd311b22e4" targetNamespace="http://schemas.microsoft.com/office/2006/metadata/properties" ma:root="true" ma:fieldsID="f683f1a3c3749e49add6cd258adeeebd" ns3:_="" ns4:_="">
    <xsd:import namespace="0e12ef2f-fbce-4685-ac49-6a581e636278"/>
    <xsd:import namespace="59995968-0341-41e3-9bc0-16cd311b22e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12ef2f-fbce-4685-ac49-6a581e6362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995968-0341-41e3-9bc0-16cd311b22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ACD2B9-6E10-4340-93AD-D4705D061E05}">
  <ds:schemaRefs>
    <ds:schemaRef ds:uri="http://schemas.microsoft.com/sharepoint/v3/contenttype/forms"/>
  </ds:schemaRefs>
</ds:datastoreItem>
</file>

<file path=customXml/itemProps2.xml><?xml version="1.0" encoding="utf-8"?>
<ds:datastoreItem xmlns:ds="http://schemas.openxmlformats.org/officeDocument/2006/customXml" ds:itemID="{141599B5-FBA3-4363-A714-80A58BDFEB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12ef2f-fbce-4685-ac49-6a581e636278"/>
    <ds:schemaRef ds:uri="59995968-0341-41e3-9bc0-16cd311b22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DBF7C7-B1A4-4461-A903-F3CF1B8B40A9}">
  <ds:schemaRefs>
    <ds:schemaRef ds:uri="http://www.w3.org/XML/1998/namespace"/>
    <ds:schemaRef ds:uri="http://schemas.microsoft.com/office/2006/documentManagement/types"/>
    <ds:schemaRef ds:uri="http://schemas.microsoft.com/office/2006/metadata/properties"/>
    <ds:schemaRef ds:uri="59995968-0341-41e3-9bc0-16cd311b22e4"/>
    <ds:schemaRef ds:uri="http://purl.org/dc/terms/"/>
    <ds:schemaRef ds:uri="http://schemas.microsoft.com/office/infopath/2007/PartnerControls"/>
    <ds:schemaRef ds:uri="http://purl.org/dc/dcmitype/"/>
    <ds:schemaRef ds:uri="http://schemas.openxmlformats.org/package/2006/metadata/core-properties"/>
    <ds:schemaRef ds:uri="0e12ef2f-fbce-4685-ac49-6a581e636278"/>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1622</TotalTime>
  <Words>2106</Words>
  <Application>Microsoft Office PowerPoint</Application>
  <PresentationFormat>Widescreen</PresentationFormat>
  <Paragraphs>183</Paragraphs>
  <Slides>16</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Restorative Practices in the Higher Education Setting Matt Diischer, Assistant Dean of Students</vt:lpstr>
      <vt:lpstr>Goals For Presentation</vt:lpstr>
      <vt:lpstr>Brief History of Restorative Justice</vt:lpstr>
      <vt:lpstr>Brief History of Restorative Justice</vt:lpstr>
      <vt:lpstr>Brief History of Restorative Justice</vt:lpstr>
      <vt:lpstr>Brief History of Restorative Justice in  Higher Education</vt:lpstr>
      <vt:lpstr>Components of Restorative Justice in Education</vt:lpstr>
      <vt:lpstr>Types of Restorative Practices:</vt:lpstr>
      <vt:lpstr>Our Focus:</vt:lpstr>
      <vt:lpstr>Circles in Practice:</vt:lpstr>
      <vt:lpstr>Types of Circles:</vt:lpstr>
      <vt:lpstr>RJE Response Types</vt:lpstr>
      <vt:lpstr>NDSU Restorative Practices</vt:lpstr>
      <vt:lpstr>NDSU Restorative Practices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Boyle, Nancy</dc:creator>
  <cp:lastModifiedBy>Diischer, Matt</cp:lastModifiedBy>
  <cp:revision>84</cp:revision>
  <dcterms:created xsi:type="dcterms:W3CDTF">2022-08-16T16:28:23Z</dcterms:created>
  <dcterms:modified xsi:type="dcterms:W3CDTF">2024-05-13T20:50:38Z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0x01010059D6B2BFC387224D8BBFEDBEF5420AC0</vt:lpwstr>
  </property>
</Properties>
</file>