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Raleway"/>
      <p:regular r:id="rId46"/>
      <p:bold r:id="rId47"/>
      <p:italic r:id="rId48"/>
      <p:boldItalic r:id="rId49"/>
    </p:embeddedFont>
    <p:embeddedFont>
      <p:font typeface="Raleway SemiBold"/>
      <p:regular r:id="rId50"/>
      <p:bold r:id="rId51"/>
      <p:italic r:id="rId52"/>
      <p:boldItalic r:id="rId53"/>
    </p:embeddedFont>
    <p:embeddedFont>
      <p:font typeface="Robo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OIcF1md7fmdLId6msNxFPC60Y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05A26F-1E90-431D-86F6-8D74B570DF34}">
  <a:tblStyle styleId="{4505A26F-1E90-431D-86F6-8D74B570DF3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SemiBold-bold.fntdata"/><Relationship Id="rId50" Type="http://schemas.openxmlformats.org/officeDocument/2006/relationships/font" Target="fonts/RalewaySemiBold-regular.fntdata"/><Relationship Id="rId53" Type="http://schemas.openxmlformats.org/officeDocument/2006/relationships/font" Target="fonts/RalewaySemiBold-boldItalic.fntdata"/><Relationship Id="rId52" Type="http://schemas.openxmlformats.org/officeDocument/2006/relationships/font" Target="fonts/RalewaySemiBold-italic.fntdata"/><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psycharmor.org/courses/military-culture-serie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63a9b0f192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63a9b0f192_5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63cdf08c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63cdf08c6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3cdf08c63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3cdf08c6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Data records included 282 SVs who completed (</a:t>
            </a:r>
            <a:r>
              <a:rPr i="1" lang="en-US" sz="1200">
                <a:solidFill>
                  <a:srgbClr val="514843"/>
                </a:solidFill>
              </a:rPr>
              <a:t>n </a:t>
            </a:r>
            <a:r>
              <a:rPr lang="en-US" sz="1200">
                <a:solidFill>
                  <a:srgbClr val="514843"/>
                </a:solidFill>
              </a:rPr>
              <a:t>= 140), were still enrolled (</a:t>
            </a:r>
            <a:r>
              <a:rPr i="1" lang="en-US" sz="1200">
                <a:solidFill>
                  <a:srgbClr val="514843"/>
                </a:solidFill>
              </a:rPr>
              <a:t>n </a:t>
            </a:r>
            <a:r>
              <a:rPr lang="en-US" sz="1200">
                <a:solidFill>
                  <a:srgbClr val="514843"/>
                </a:solidFill>
              </a:rPr>
              <a:t>= 107), or left (</a:t>
            </a:r>
            <a:r>
              <a:rPr i="1" lang="en-US" sz="1200">
                <a:solidFill>
                  <a:srgbClr val="514843"/>
                </a:solidFill>
              </a:rPr>
              <a:t>n </a:t>
            </a:r>
            <a:r>
              <a:rPr lang="en-US" sz="1200">
                <a:solidFill>
                  <a:srgbClr val="514843"/>
                </a:solidFill>
              </a:rPr>
              <a:t>= 35) their program in one of four VBSN programs in TX between 2016 and 2019. The sample included a near equal number of male and female SVs with a majority born after 1977 (Generation X). Most subjects were White (</a:t>
            </a:r>
            <a:r>
              <a:rPr i="1" lang="en-US" sz="1200">
                <a:solidFill>
                  <a:srgbClr val="514843"/>
                </a:solidFill>
              </a:rPr>
              <a:t>n </a:t>
            </a:r>
            <a:r>
              <a:rPr lang="en-US" sz="1200">
                <a:solidFill>
                  <a:srgbClr val="514843"/>
                </a:solidFill>
              </a:rPr>
              <a:t>= 219), non-Hispanic (</a:t>
            </a:r>
            <a:r>
              <a:rPr i="1" lang="en-US" sz="1200">
                <a:solidFill>
                  <a:srgbClr val="514843"/>
                </a:solidFill>
              </a:rPr>
              <a:t>n </a:t>
            </a:r>
            <a:r>
              <a:rPr lang="en-US" sz="1200">
                <a:solidFill>
                  <a:srgbClr val="514843"/>
                </a:solidFill>
              </a:rPr>
              <a:t>= 214), and not actively serving in the military (veteran, </a:t>
            </a:r>
            <a:r>
              <a:rPr i="1" lang="en-US" sz="1200">
                <a:solidFill>
                  <a:srgbClr val="514843"/>
                </a:solidFill>
              </a:rPr>
              <a:t>n </a:t>
            </a:r>
            <a:r>
              <a:rPr lang="en-US" sz="1200">
                <a:solidFill>
                  <a:srgbClr val="514843"/>
                </a:solidFill>
              </a:rPr>
              <a:t>= 199). Most SVs reported living in a non-rural area (</a:t>
            </a:r>
            <a:r>
              <a:rPr i="1" lang="en-US" sz="1200">
                <a:solidFill>
                  <a:srgbClr val="514843"/>
                </a:solidFill>
              </a:rPr>
              <a:t>n </a:t>
            </a:r>
            <a:r>
              <a:rPr lang="en-US" sz="1200">
                <a:solidFill>
                  <a:srgbClr val="514843"/>
                </a:solidFill>
              </a:rPr>
              <a:t>= 112) and 20.5% described having a disadvantaged background (</a:t>
            </a:r>
            <a:r>
              <a:rPr i="1" lang="en-US" sz="1200">
                <a:solidFill>
                  <a:srgbClr val="514843"/>
                </a:solidFill>
              </a:rPr>
              <a:t>n </a:t>
            </a:r>
            <a:r>
              <a:rPr lang="en-US" sz="1200">
                <a:solidFill>
                  <a:srgbClr val="514843"/>
                </a:solidFill>
              </a:rPr>
              <a:t>= 58). The majority of SVs attended classes delivered in a hybrid format (</a:t>
            </a:r>
            <a:r>
              <a:rPr i="1" lang="en-US" sz="1200">
                <a:solidFill>
                  <a:srgbClr val="514843"/>
                </a:solidFill>
              </a:rPr>
              <a:t>n </a:t>
            </a:r>
            <a:r>
              <a:rPr lang="en-US" sz="1200">
                <a:solidFill>
                  <a:srgbClr val="514843"/>
                </a:solidFill>
              </a:rPr>
              <a:t>= 156) with fewer attending classes strictly online (</a:t>
            </a:r>
            <a:r>
              <a:rPr i="1" lang="en-US" sz="1200">
                <a:solidFill>
                  <a:srgbClr val="514843"/>
                </a:solidFill>
              </a:rPr>
              <a:t>n</a:t>
            </a:r>
            <a:r>
              <a:rPr lang="en-US" sz="1200">
                <a:solidFill>
                  <a:srgbClr val="514843"/>
                </a:solidFill>
              </a:rPr>
              <a:t> = 79) or on campus only (</a:t>
            </a:r>
            <a:r>
              <a:rPr i="1" lang="en-US" sz="1200">
                <a:solidFill>
                  <a:srgbClr val="514843"/>
                </a:solidFill>
              </a:rPr>
              <a:t>n </a:t>
            </a:r>
            <a:r>
              <a:rPr lang="en-US" sz="1200">
                <a:solidFill>
                  <a:srgbClr val="514843"/>
                </a:solidFill>
              </a:rPr>
              <a:t>= 47).</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To determine which factors most impacted graduation rates, only SV records whose completion status could be determined before July 2019 were included in analysis using Chi-Square (</a:t>
            </a:r>
            <a:r>
              <a:rPr i="1" lang="en-US" sz="1200">
                <a:solidFill>
                  <a:srgbClr val="514843"/>
                </a:solidFill>
              </a:rPr>
              <a:t>N </a:t>
            </a:r>
            <a:r>
              <a:rPr lang="en-US" sz="1200">
                <a:solidFill>
                  <a:srgbClr val="514843"/>
                </a:solidFill>
              </a:rPr>
              <a:t>= 175). SV records with missing data (</a:t>
            </a:r>
            <a:r>
              <a:rPr i="1" lang="en-US" sz="1200">
                <a:solidFill>
                  <a:srgbClr val="514843"/>
                </a:solidFill>
              </a:rPr>
              <a:t>n </a:t>
            </a:r>
            <a:r>
              <a:rPr lang="en-US" sz="1200">
                <a:solidFill>
                  <a:srgbClr val="514843"/>
                </a:solidFill>
              </a:rPr>
              <a:t>= 90) were removed from further analysis. The data set for the logistic regression model included 85 records with no missing data. </a:t>
            </a:r>
            <a:endParaRPr sz="1200">
              <a:solidFill>
                <a:srgbClr val="514843"/>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3cdf08c6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3cdf08c6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Individual characteristics in the final logistic regression model included veteran status, race, ethnicity, generation, and rural background.</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Student military status (active duty, reservist/national guard, or veteran), rural background, race, ethnicity, and first-generation were not predictive of SV success.</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Using a logistic regression model to predict program completion for four Texas VBSN programs including a total of 85 student veterans' records from HRSA reports, we found that the only predictor of student success was program delivery mode (hybrid). In the final analyses, the delivery mode showed a significant impact on the probability of completion (</a:t>
            </a:r>
            <a:r>
              <a:rPr i="1" lang="en-US" sz="1200">
                <a:solidFill>
                  <a:srgbClr val="514843"/>
                </a:solidFill>
              </a:rPr>
              <a:t>p </a:t>
            </a:r>
            <a:r>
              <a:rPr lang="en-US" sz="1200">
                <a:solidFill>
                  <a:srgbClr val="514843"/>
                </a:solidFill>
              </a:rPr>
              <a:t>= .003).  </a:t>
            </a:r>
            <a:endParaRPr sz="1200">
              <a:solidFill>
                <a:srgbClr val="514843"/>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3cdf08c63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3cdf08c6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Data not available to determine significance of first generation or rural background, however, initial analyses revealed significant associations between the program delivery mode at each institution and student’s rural and disadvantaged backgrounds.  </a:t>
            </a:r>
            <a:endParaRPr sz="1200">
              <a:solidFill>
                <a:srgbClr val="514843"/>
              </a:solidFill>
            </a:endParaRPr>
          </a:p>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Age and military status- Larger sample sizes may be needed to determine any relationship between veteran status and program completion.</a:t>
            </a:r>
            <a:endParaRPr sz="1200">
              <a:solidFill>
                <a:srgbClr val="514843"/>
              </a:solidFill>
            </a:endParaRPr>
          </a:p>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In U.S., most nursing programs are represented by women (87%) and men (13%), a converse association noted in the military 84%-men compared to 16%- women. VBSN program reported between 50.5% and 62.2% men.</a:t>
            </a:r>
            <a:endParaRPr sz="1200">
              <a:solidFill>
                <a:srgbClr val="514843"/>
              </a:solidFill>
            </a:endParaRPr>
          </a:p>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In VBSN programs, Hispanic students represented 24% of the student population, compared to 9.8% nationally. Racial minorities were similar to national levels, although previous studies reported 15.1% African American students, demonstrating diversity in the northeast region of the U.S.</a:t>
            </a:r>
            <a:endParaRPr sz="1200">
              <a:solidFill>
                <a:srgbClr val="514843"/>
              </a:solidFill>
            </a:endParaRPr>
          </a:p>
          <a:p>
            <a:pPr indent="0" lvl="0" marL="0" rtl="0" algn="l">
              <a:lnSpc>
                <a:spcPct val="115000"/>
              </a:lnSpc>
              <a:spcBef>
                <a:spcPts val="0"/>
              </a:spcBef>
              <a:spcAft>
                <a:spcPts val="0"/>
              </a:spcAft>
              <a:buNone/>
            </a:pPr>
            <a:r>
              <a:rPr lang="en-US" sz="1200">
                <a:solidFill>
                  <a:srgbClr val="514843"/>
                </a:solidFill>
              </a:rPr>
              <a:t>Implications: </a:t>
            </a:r>
            <a:endParaRPr sz="1200">
              <a:solidFill>
                <a:srgbClr val="514843"/>
              </a:solidFill>
            </a:endParaRPr>
          </a:p>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Understanding the non-traditional student veterans needs-they may have work or family responsibilities due to lower educational attainment and increased unemployment and poverty rates.  Those still serving in the the National Guard/Reserves may still be trying to earn extra income to provide financially for their families. SV may have military-related health issues which require consideration while attending school.</a:t>
            </a:r>
            <a:endParaRPr sz="1200">
              <a:solidFill>
                <a:srgbClr val="514843"/>
              </a:solidFill>
            </a:endParaRPr>
          </a:p>
          <a:p>
            <a:pPr indent="0" lvl="0" marL="0" rtl="0" algn="l">
              <a:lnSpc>
                <a:spcPct val="115000"/>
              </a:lnSpc>
              <a:spcBef>
                <a:spcPts val="0"/>
              </a:spcBef>
              <a:spcAft>
                <a:spcPts val="0"/>
              </a:spcAft>
              <a:buNone/>
            </a:pPr>
            <a:r>
              <a:rPr lang="en-US" sz="1200">
                <a:solidFill>
                  <a:schemeClr val="dk1"/>
                </a:solidFill>
              </a:rPr>
              <a:t>•</a:t>
            </a:r>
            <a:r>
              <a:rPr lang="en-US" sz="1200">
                <a:solidFill>
                  <a:srgbClr val="514843"/>
                </a:solidFill>
              </a:rPr>
              <a:t>Veteran-inclusive teaching strategies such as syllabi statements, training faculty, staff and admin personnel to assist with meeting SV specific needs; gathering places for SVs (Veterans’ Resource Center)</a:t>
            </a:r>
            <a:endParaRPr sz="1200">
              <a:solidFill>
                <a:srgbClr val="514843"/>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3cdf08c63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3cdf08c6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HRSA provided an exciting funding opportunity (2016-2019) to encourage qualified military active duty, Reservists/National Guard, and veterans to enroll in innovative professional nursing programs, although information about their progression and completion from these curricula was limited. Data collection for this study was conducted by requesting VBSN HRSA Annual Reports from four Texas schools. A total of 282 SV records were analyzed. The percentage of male (50.5%) and Hispanic (24%) SVs enrolled in Texas VBSN programs was significantly higher, when compared to national nursing program averages. Almost 50% of SVs (</a:t>
            </a:r>
            <a:r>
              <a:rPr i="1" lang="en-US" sz="1200">
                <a:solidFill>
                  <a:srgbClr val="514843"/>
                </a:solidFill>
              </a:rPr>
              <a:t>n</a:t>
            </a:r>
            <a:r>
              <a:rPr lang="en-US" sz="1200">
                <a:solidFill>
                  <a:srgbClr val="514843"/>
                </a:solidFill>
              </a:rPr>
              <a:t> = 140) completed the programs and another 107 (37.9%) were still enrolled at the termination of grant funding. In this study, program delivery mode (hybrid) was the only predictive factor of program completion. Intentionally recruiting more veterans to nursing could increase the gender, racial, and ethnic diversity of nursing’s workforce.</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Encouraging veterans to enter the profession of nursing after their military service could further infuse gender, race, and ethnic diversity into the workforce, something nursing organizations (ANA, AACN, NLN) have struggled to accomplish for decades.</a:t>
            </a:r>
            <a:endParaRPr sz="1200">
              <a:solidFill>
                <a:srgbClr val="514843"/>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3a9b0f192_4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3a9b0f192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More student Veterans pursue college degrees because of military downsizing, and Government Issue (GI Bill) benefits (D’Aoust et al., 2016; Gibbs et al., 2019). Nursing is a viable degree option for many veterans.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US" sz="1200">
                <a:solidFill>
                  <a:schemeClr val="dk1"/>
                </a:solidFill>
              </a:rPr>
            </a:br>
            <a:r>
              <a:rPr lang="en-US" sz="1200">
                <a:solidFill>
                  <a:schemeClr val="dk1"/>
                </a:solidFill>
              </a:rPr>
              <a:t> Capitalizing on the Veteran’s extensive service experience, values, and norms, the Health Resources Services Administration (HRSA) proposed the Nurse Education, Practice, Quality and Retention – Veterans’ Bachelor of Science (VBSN) Program grants. These grants supported schools of nursing to increase enrollment, progression, and graduation of Veterans. Over a 3-year period from 2016 to 2019, 31 schools of nursing received funding. These grants increased Veteran access to the nursing profession and improved their employability by translating knowledge and skills gained during military service. Additionally, the profession benefitted from these student Veteran graduates to expand and diversify the workforce.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63faa5763d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63faa5763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research questions for our study were (read the slide)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3faa5763d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3faa5763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The purpose of our study was </a:t>
            </a:r>
            <a:r>
              <a:rPr lang="en-US" sz="1200">
                <a:solidFill>
                  <a:schemeClr val="dk1"/>
                </a:solidFill>
                <a:latin typeface="Calibri"/>
                <a:ea typeface="Calibri"/>
                <a:cs typeface="Calibri"/>
                <a:sym typeface="Calibri"/>
              </a:rPr>
              <a:t>threefold</a:t>
            </a:r>
            <a:r>
              <a:rPr lang="en-US" sz="1200">
                <a:solidFill>
                  <a:schemeClr val="dk1"/>
                </a:solidFill>
                <a:latin typeface="Calibri"/>
                <a:ea typeface="Calibri"/>
                <a:cs typeface="Calibri"/>
                <a:sym typeface="Calibri"/>
              </a:rPr>
              <a:t>. We wanted to: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rPr>
              <a:t>1.</a:t>
            </a:r>
            <a:r>
              <a:rPr lang="en-US" sz="1200">
                <a:solidFill>
                  <a:schemeClr val="dk1"/>
                </a:solidFill>
                <a:latin typeface="Calibri"/>
                <a:ea typeface="Calibri"/>
                <a:cs typeface="Calibri"/>
                <a:sym typeface="Calibri"/>
              </a:rPr>
              <a:t>Describe &amp; understand the experiences of faculty who were/are teaching in a VBSN program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rPr>
              <a:t>2.</a:t>
            </a:r>
            <a:r>
              <a:rPr lang="en-US" sz="1200">
                <a:solidFill>
                  <a:schemeClr val="dk1"/>
                </a:solidFill>
                <a:latin typeface="Calibri"/>
                <a:ea typeface="Calibri"/>
                <a:cs typeface="Calibri"/>
                <a:sym typeface="Calibri"/>
              </a:rPr>
              <a:t>Describe teaching &amp; learning strategies implemented with student Veterans by faculty who were/are teaching in a VBSN program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rPr>
              <a:t>3.</a:t>
            </a:r>
            <a:r>
              <a:rPr lang="en-US" sz="1200">
                <a:solidFill>
                  <a:schemeClr val="dk1"/>
                </a:solidFill>
                <a:latin typeface="Calibri"/>
                <a:ea typeface="Calibri"/>
                <a:cs typeface="Calibri"/>
                <a:sym typeface="Calibri"/>
              </a:rPr>
              <a:t>Describe faculty facilitation of student Veteran learning transfer from military service to nursing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3faa5763d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3faa5763d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A mixed methods descriptive design, guided by Berry’s acculturation framework (2005), was used to answer the research questions. Invitations </a:t>
            </a:r>
            <a:r>
              <a:rPr lang="en-US" sz="1200">
                <a:solidFill>
                  <a:srgbClr val="1E1919"/>
                </a:solidFill>
              </a:rPr>
              <a:t>to participate in the study were sent to publicly available email addresses of nurse faculty at schools awarded VBSN program funding. Additionally, faculty were recruited from our personal contacts and snowball sampling. </a:t>
            </a:r>
            <a:r>
              <a:rPr lang="en-US" sz="1200">
                <a:solidFill>
                  <a:schemeClr val="dk1"/>
                </a:solidFill>
              </a:rPr>
              <a:t>The 25-item researcher developed survey </a:t>
            </a:r>
            <a:r>
              <a:rPr lang="en-US" sz="1200">
                <a:solidFill>
                  <a:srgbClr val="1E1919"/>
                </a:solidFill>
              </a:rPr>
              <a:t>entitled, </a:t>
            </a:r>
            <a:r>
              <a:rPr b="1" i="1" lang="en-US" sz="1200">
                <a:solidFill>
                  <a:schemeClr val="dk1"/>
                </a:solidFill>
              </a:rPr>
              <a:t>Faculty Knowledge, Skills, and Perceptions Toward Student Veterans</a:t>
            </a:r>
            <a:r>
              <a:rPr lang="en-US" sz="1200">
                <a:solidFill>
                  <a:schemeClr val="dk1"/>
                </a:solidFill>
              </a:rPr>
              <a:t> was emailed to 1419 faculty teaching in the 31 HRSA funded schools of nursing. </a:t>
            </a:r>
            <a:r>
              <a:rPr lang="en-US" sz="1200">
                <a:solidFill>
                  <a:srgbClr val="1E1919"/>
                </a:solidFill>
              </a:rPr>
              <a:t>A total of 52 nurse faculty returned a completed survey</a:t>
            </a:r>
            <a:r>
              <a:rPr lang="en-US" sz="1200">
                <a:solidFill>
                  <a:schemeClr val="dk1"/>
                </a:solidFill>
              </a:rPr>
              <a:t>. The survey instrument was pilot tested for content validity and the Cronbach alpha was 0.91.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9 nurse faculty who completed the survey also agreed to participate in a semi-structured interview conducted by two qualitative researchers on our team. Content and thematic analyses of the data attained from the interviews were conducted.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solidFill>
                  <a:schemeClr val="dk1"/>
                </a:solidFill>
              </a:rPr>
              <a:t>The results for the first research questions were attained from the open-ended questions on the survey in which nurse faculty would elaborate on their responses/thoughts to the Likert questions.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Overall, nurse faculty participants viewed student Veterans positively. Student Veterans were perceived as mature and diligent students who were committed to learning nursing.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Faculty who served in the military or had family who served in the military felt prepared to teach student Veterans, largely because of their awareness of military culture. Faculty that had no experience with the military commented about their commitment to these students as a way of honoring their service.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There were a few contrary comments from participants. One faculty member noted that they didn’t need special information to teach student Veterans while another commented that they treat student Veterans like any other student in the classroom. </a:t>
            </a:r>
            <a:endParaRPr sz="1200">
              <a:solidFill>
                <a:schemeClr val="dk1"/>
              </a:solidFill>
            </a:endParaRPr>
          </a:p>
          <a:p>
            <a:pPr indent="0" lvl="0" marL="0" rtl="0" algn="l">
              <a:spcBef>
                <a:spcPts val="0"/>
              </a:spcBef>
              <a:spcAft>
                <a:spcPts val="0"/>
              </a:spcAft>
              <a:buNone/>
            </a:pPr>
            <a:r>
              <a:t/>
            </a:r>
            <a:endParaRPr/>
          </a:p>
        </p:txBody>
      </p:sp>
      <p:sp>
        <p:nvSpPr>
          <p:cNvPr id="175" name="Google Shape;1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second research question was: </a:t>
            </a:r>
            <a:r>
              <a:rPr b="1" lang="en-US" sz="1200">
                <a:solidFill>
                  <a:schemeClr val="dk1"/>
                </a:solidFill>
                <a:latin typeface="Calibri"/>
                <a:ea typeface="Calibri"/>
                <a:cs typeface="Calibri"/>
                <a:sym typeface="Calibri"/>
              </a:rPr>
              <a:t>What factors influenced faculty teaching practices and the support provided to student veterans enrolled in VBSN programs?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First, we determined whether there were any correlations between survey items. Survey questions were divided into 2 categories: before and after teaching in VBSN programs.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Before teaching in a VBSN program, faculty who were familiar with military culture and unique challenges/health issues associated with military service were more comfortable teaching student Veterans and discussing any health issues related to military service. Further, familiarity with campus and national veteran resources increased preparedness to teach student Veterans. Finally, seeking empirical evidence about student Veterans was only correlated with an awareness of the unique needs of student Veterans in the classroom.</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3faa5763d_1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After teaching in a VBSN program, faculty who employed teaching-learning strategies to facilitate learning transfer were more like to engage in ongoing professional development related to student Veterans, familiarity with campus/national resources for Veterans, an awareness of unique student Veteran needs in the classroom or clinical and feeling prepared to teach student Veterans.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0" name="Google Shape;200;g263faa5763d_1_6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3faa5763d_1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Next an exploratory factor analysis was undertaken to understand the interconnectedness of the variables in the survey.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results of the final factor analysis are seen here on the slide. Each factor was deemed reliable.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Factor 1: Faculty knowledge needed to teach student Veterans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Even before teaching in a VBSN program, faculty respondents reported that they felt prepared to teach student Veterans. This sense of preparedness was connected to an awareness of campus and national resources and professional development related to military culture and student Veterans. As a result of this professional development, faculty were aware of unique needs influencing student Veterans in the classroom and clinical settings. Additionally, some faculty noted that they identified personal biases related to the military &amp; Veteran populations before teaching in a VBSN program.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After starting to teach in a VBSN program, faculty continued to engage in opportunities to learn more about student Veterans and their unique needs. Faculty reported utilizing teaching-learning strategies that facilitated learning transfer from military service to nursing. Some of these strategies included structured teaching plans, clear delineation of student &amp; faculty responsibilities, and providing individualized assistance to students as needed.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Factor 2: Military &amp; veteran culture</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Overall, faculty with military experience reported greater knowledge and comfort engaging with student Veterans. This was likely because they could better relate to the experience of serving in the military. It was clear from survey responses that faculty who served perceived an understanding of the factors influencing the student Veteran experience.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Factor 3: Student veteran needs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with military experience had a greater awareness of student Veteran needs in various learning settings and were more comfortable discussing mental health issues with these students.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7" name="Google Shape;217;g263faa5763d_1_7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3faa5763d_1_1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slides outlines the two themes generated from the qualitative interviews with 9 nurse faculty who are teaching or previously taught in a VBSN program.</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 was clear that nurse faculty took seriously the importance of creating a safe place for student Veterans to learn. To the faculty, a safe learning environment was one that supported learning without judgment, appreciated the uniqueness of each student Veteran, and focused on helping the student Veteran to be successful.</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faculty spoke about meeting the student Veteran where they were at rather than from an arbitrary point that all students should start from. They commented on the importance of avoiding any type of stereotyping or false assumptions about Veterans or military service.</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Understanding student Veterans as unique individuals was another theme. Faculty came to appreciate how important it was to frame learning around the student </a:t>
            </a:r>
            <a:r>
              <a:rPr lang="en-US" sz="1200">
                <a:solidFill>
                  <a:schemeClr val="dk1"/>
                </a:solidFill>
                <a:latin typeface="Calibri"/>
                <a:ea typeface="Calibri"/>
                <a:cs typeface="Calibri"/>
                <a:sym typeface="Calibri"/>
              </a:rPr>
              <a:t>Veterans</a:t>
            </a:r>
            <a:r>
              <a:rPr lang="en-US" sz="1200">
                <a:solidFill>
                  <a:schemeClr val="dk1"/>
                </a:solidFill>
                <a:latin typeface="Calibri"/>
                <a:ea typeface="Calibri"/>
                <a:cs typeface="Calibri"/>
                <a:sym typeface="Calibri"/>
              </a:rPr>
              <a:t> prior experiences. For some Veterans, prior learning experiences were fragmented as they attempted to coursework around military obligations which meant the student Veteran had little or no experience managing a full </a:t>
            </a:r>
            <a:r>
              <a:rPr lang="en-US" sz="1200">
                <a:solidFill>
                  <a:schemeClr val="dk1"/>
                </a:solidFill>
                <a:latin typeface="Calibri"/>
                <a:ea typeface="Calibri"/>
                <a:cs typeface="Calibri"/>
                <a:sym typeface="Calibri"/>
              </a:rPr>
              <a:t>course load</a:t>
            </a:r>
            <a:r>
              <a:rPr lang="en-US" sz="1200">
                <a:solidFill>
                  <a:schemeClr val="dk1"/>
                </a:solidFill>
                <a:latin typeface="Calibri"/>
                <a:ea typeface="Calibri"/>
                <a:cs typeface="Calibri"/>
                <a:sym typeface="Calibri"/>
              </a:rPr>
              <a:t>. Additionally, faculty spoke about reframing learning by helping student Veterans to apply military knowledge and experience to new learning situations and nursing concepts. Faculty spoke about acknowledging traits learned in the military such as teamwork, communication, and leadership to maximize learning transfer.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3" name="Google Shape;233;g263faa5763d_1_1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3faa5763d_1_1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findings clearly demonstrate that faculty with military experience were comfortable and knowledgeable to positively engage with student Veterans in all settings. The result of which are student Veterans who successfully matriculate and graduate from nursing programs nationally. It stands to reasons that the more academic personnel with military experience that a student Veteran can engage with will increase the likelihood of success in higher education.</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Secondly, maintaining knowledge and understanding of military culture, including communication, will increase faculty preparedness to teach student Veterans. Understanding differences between military and civilian values, language, and social interactions are needed to facilitate student Veteran acculturation into higher education.</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Ongoing faculty development related to military service and Veterans is vital to assuring veteran cultural sensitivity.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1" name="Google Shape;241;g263faa5763d_1_1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3faa5763d_1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 more Veterans pursue college degrees it is imperative that faculty are prepared to meet unique student Veteran needs. Significant differences between military and academic cultures often translates to a difficult transition to higher education for student Veterans. Nursing faculty are in an ideal position to not only support student Veterans but also maximize learning transfer from military service to their nursing coursework/practice. The result is increased diversification of the nursing workforce.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7" name="Google Shape;247;g263faa5763d_1_1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3faa5763d_1_13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3faa5763d_1_1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National efforts, such as the </a:t>
            </a:r>
            <a:r>
              <a:rPr i="1" lang="en-US" sz="1200">
                <a:solidFill>
                  <a:schemeClr val="dk1"/>
                </a:solidFill>
                <a:latin typeface="Calibri"/>
                <a:ea typeface="Calibri"/>
                <a:cs typeface="Calibri"/>
                <a:sym typeface="Calibri"/>
              </a:rPr>
              <a:t>Joining Forces </a:t>
            </a:r>
            <a:r>
              <a:rPr lang="en-US" sz="1200">
                <a:solidFill>
                  <a:schemeClr val="dk1"/>
                </a:solidFill>
                <a:latin typeface="Calibri"/>
                <a:ea typeface="Calibri"/>
                <a:cs typeface="Calibri"/>
                <a:sym typeface="Calibri"/>
              </a:rPr>
              <a:t>campaign, began in 2011 to enhance nurses’ knowledge, skills, and attitudes (competence) in the care of military service members, veterans, and their families in response to the prolonged wars in Iraq and Afghanistan. Years after these efforts were initiated, there was significant variation in the ways schools of nursing nationally prepared student nurses to care for veterans. Later, an exploration of veteran content in the most widely adopted prelicensure nursing textbooks revealed that skills and attitude domains of the veteran care competencies were poorly addressed. Despite published veteran-care competencies, nurse faculty continue to report time, lack of expertise, and a content laden curricula as common barriers to integrating veteran health information into courses and curricula. Over time this translates to a nursing workforce that lacks requisite knowledge about veterans, inconsistent assessment of military service, and uncertainty of how to manage patients with previous military service.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Collectively this is a significant public health concern.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3faa5763d_1_1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63faa5763d_1_1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study aimed to (read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3faa5763d_1_1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3faa5763d_1_1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More specifically, the two research questions were (read the slide)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63faa5763d_1_13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63faa5763d_1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rPr>
              <a:t>A quantitative, correlational design, guided by Ajzen &amp; Kruglanski’s theory of planned behavior (2019), was used to answer the research questions. Any registered nurse or pre-licensure student nurse who has completed at least one clinical course, able to read and write in English, over 18 years of age were invited to participate. Invitations to participate were posted to publicly available discussion boards such as the AACN and NSNA, the AMSN listserv, and a nursing education conferences. Additionally, participants were recruited from our network of colleagues and snowball sampling. </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2 validated instruments were used to collect the data. The MCCP scale includes 26 total questions broken down into two sub-scales measuring knowledge of military culture and confidence during Veteran encounters. Participants rated their level of agreement with each statement using a 6-point Likert scale ranging from strongly agree to strongly disagree. The Cronbach’s alpha for each of the sub-scales is provided on the slide. The Cronbach’s alpha for this study was 0.94 and 0.97 respectively. The HPATV includes 14 Likert-style questions with responses ranging from strongly disagree to strongly agree with neutral in the middle.  A confirmatory factor analysis validated three factors within the tool including culture, care, and health. The Cronbach’s alpha for the 3 subscales in this was study were 0.72, 0.83, and 0.69 respectively.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Nurses in clinical or academic education roles took the HPATV. The survey for registered nurses including nurse educators ranged from 52 to 64 questions. The survey taken by prelicensure nursing students totaled 50-questions and included the HPATV and MCCP scales. Demographic information such as age, gender, military service, years of nursing experience and years of teaching experience were also collected. A total of 153 licensed nurses and prelicensure nursing students completed all or part of the survey.</a:t>
            </a:r>
            <a:endParaRPr sz="1200">
              <a:solidFill>
                <a:schemeClr val="dk1"/>
              </a:solidFill>
            </a:endParaRPr>
          </a:p>
          <a:p>
            <a:pPr indent="0" lvl="0" marL="0" rtl="0" algn="l">
              <a:lnSpc>
                <a:spcPct val="115000"/>
              </a:lnSpc>
              <a:spcBef>
                <a:spcPts val="0"/>
              </a:spcBef>
              <a:spcAft>
                <a:spcPts val="0"/>
              </a:spcAft>
              <a:buNone/>
            </a:pPr>
            <a:r>
              <a:t/>
            </a:r>
            <a:endParaRPr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63faa5763d_1_1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63faa5763d_1_1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 120-150 (some questions not answered by each participant)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91% female, 8% male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95% non-Hispanic</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80% white, 11% Black, 4% Asian, 1% Native Hawaiian/PI, &lt;1% American Indian/Alaska Native, 4% other or prefer not to answer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3faa5763d_1_1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63faa5763d_1_1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Mean age = 42.5 years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88% never served in military; 60% family member served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65% licensed nurse; 32% prelicensure nursing student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57% practicing nurse, 59% academic nurse educator, 10% clinical nurse educator, &lt;2% post-licensure student (50% BSN, 50% doctorate)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Mean years as a nurse: 22.6 years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Mean years as an academic educator: 11.8 years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3faa5763d_1_13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3faa5763d_1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solidFill>
                  <a:schemeClr val="dk1"/>
                </a:solidFill>
              </a:rPr>
              <a:t>Licensed nurses moderately agree that they are knowledgeable about military culture and are comfortable during encounters with Veterans.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Licensed nurses reported largely neutral responses for all 3 factors on the HPATV scale. Questions in the Health factor related to knowledge and feelings toward health issues prevalent in the Veteran population such as PTSD, military sexual trauma, and substance use. The Health subscale was the most highly rated factor on the HPATV among licensed nurses.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Conversely, questions in the culture subscale relate to awareness of and comfort with military culture representing cognitive and affective attitude components. This subscale of the HPATV had the lowest mean scores among licensed nurses. </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3faa5763d_1_13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3faa5763d_1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solidFill>
                  <a:schemeClr val="dk1"/>
                </a:solidFill>
              </a:rPr>
              <a:t>Responses on the MCCP reveal that student nurses agree that they maintain knowledge of military culture and moderately agree that they are confident during encounters with military Veterans.</a:t>
            </a:r>
            <a:endParaRPr sz="1200">
              <a:solidFill>
                <a:schemeClr val="dk1"/>
              </a:solidFill>
            </a:endParaRPr>
          </a:p>
          <a:p>
            <a:pPr indent="-304800" lvl="0" marL="457200" rtl="0" algn="l">
              <a:lnSpc>
                <a:spcPct val="115000"/>
              </a:lnSpc>
              <a:spcBef>
                <a:spcPts val="0"/>
              </a:spcBef>
              <a:spcAft>
                <a:spcPts val="0"/>
              </a:spcAft>
              <a:buSzPts val="1200"/>
              <a:buChar char="●"/>
            </a:pPr>
            <a:r>
              <a:rPr lang="en-US" sz="1200">
                <a:solidFill>
                  <a:schemeClr val="dk1"/>
                </a:solidFill>
              </a:rPr>
              <a:t>Like licensed nurses, student nurses expressed the highest agreement with statements in the Health subscale of the HPATV. Student nurses expressed near neutral agreement to items in the Care subscale. </a:t>
            </a:r>
            <a:endParaRPr sz="1200">
              <a:solidFill>
                <a:schemeClr val="dk1"/>
              </a:solidFill>
            </a:endParaRPr>
          </a:p>
          <a:p>
            <a:pPr indent="-304800" lvl="0" marL="457200" rtl="0" algn="l">
              <a:lnSpc>
                <a:spcPct val="115000"/>
              </a:lnSpc>
              <a:spcBef>
                <a:spcPts val="0"/>
              </a:spcBef>
              <a:spcAft>
                <a:spcPts val="0"/>
              </a:spcAft>
              <a:buSzPts val="1200"/>
              <a:buChar char="●"/>
            </a:pPr>
            <a:r>
              <a:rPr lang="en-US" sz="1200">
                <a:solidFill>
                  <a:srgbClr val="1A1918"/>
                </a:solidFill>
              </a:rPr>
              <a:t>Items in the Care subscale correspond with how health professionals provide care to veteran patients and relate to behavioral intentions such as knowledge of community-based services, screening for a history of military service, asking permission to discuss military-related health issues, and staying current on literature regarding veteran health issues. </a:t>
            </a:r>
            <a:endParaRPr sz="1200">
              <a:solidFill>
                <a:srgbClr val="1A1918"/>
              </a:solidFill>
            </a:endParaRPr>
          </a:p>
          <a:p>
            <a:pPr indent="0" lvl="0" marL="457200" rtl="0" algn="l">
              <a:spcBef>
                <a:spcPts val="0"/>
              </a:spcBef>
              <a:spcAft>
                <a:spcPts val="0"/>
              </a:spcAft>
              <a:buNone/>
            </a:pPr>
            <a:r>
              <a:t/>
            </a:r>
            <a:endParaRP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577090b48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577090b48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Data from our study suggest that more purposeful professional development related to military culture and veteran care is needed. Licensed nurses do not perceive that they have the requisite knowledge and awareness of military culture. We know from our programs of research that a clear understanding of military culture directly underpins one’s ability to provide veteran-centered care. And while </a:t>
            </a:r>
            <a:r>
              <a:rPr lang="en-US" sz="1200">
                <a:solidFill>
                  <a:schemeClr val="dk1"/>
                </a:solidFill>
                <a:latin typeface="Calibri"/>
                <a:ea typeface="Calibri"/>
                <a:cs typeface="Calibri"/>
                <a:sym typeface="Calibri"/>
              </a:rPr>
              <a:t>pre licensure</a:t>
            </a:r>
            <a:r>
              <a:rPr lang="en-US" sz="1200">
                <a:solidFill>
                  <a:schemeClr val="dk1"/>
                </a:solidFill>
                <a:latin typeface="Calibri"/>
                <a:ea typeface="Calibri"/>
                <a:cs typeface="Calibri"/>
                <a:sym typeface="Calibri"/>
              </a:rPr>
              <a:t> students believe they are knowledgeable about military culture and are confident to care for Veterans, neutral agreement on questions related to assessing military service and staying current on veteran-health issues suggests more work needs to be done to prepare new graduates nurses to care for veterans in any setting. Threading veteran content across curricula is one way to improve preparedness to care for veterans.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Yet significant barriers persist in higher education which reduce the likelihood that new graduate nurses will be prepared to care for veterans. Nurse faculty believe that a lack of time, a saturated curriculum, and lack of knowledge may interfere with integration of the veteran-care competencies into courses or curricula. To that end we advocate for protected time to assess curricular gaps and collaborate to develop teaching-learning strategies to address the veteran competencies. Small changes in current pedagogies are all that is needed. For example: change a simulated patient in a psychiatric/mental health course to be a Veteran. Clinical faculty should expect that students ask each if they have ever served and provide opportunities to practice taking a military health history. Or perhaps discuss how exposures during different eras of service are connected to cancers decades later. </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ee93b3900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ee93b3900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lang="en-US" sz="1200" u="sng">
                <a:solidFill>
                  <a:schemeClr val="hlink"/>
                </a:solidFill>
                <a:hlinkClick r:id="rId2"/>
              </a:rPr>
              <a:t>Psycharmor</a:t>
            </a:r>
            <a:r>
              <a:rPr lang="en-US" sz="1200">
                <a:solidFill>
                  <a:schemeClr val="dk1"/>
                </a:solidFill>
              </a:rPr>
              <a:t>- Free online military culture courses</a:t>
            </a:r>
            <a:endParaRPr sz="1200">
              <a:solidFill>
                <a:schemeClr val="dk1"/>
              </a:solidFill>
            </a:endParaRPr>
          </a:p>
          <a:p>
            <a:pPr indent="0" lvl="0" marL="0" rtl="0" algn="l">
              <a:lnSpc>
                <a:spcPct val="150000"/>
              </a:lnSpc>
              <a:spcBef>
                <a:spcPts val="1000"/>
              </a:spcBef>
              <a:spcAft>
                <a:spcPts val="0"/>
              </a:spcAft>
              <a:buNone/>
            </a:pPr>
            <a:r>
              <a:rPr lang="en-US" sz="1200">
                <a:solidFill>
                  <a:schemeClr val="dk1"/>
                </a:solidFill>
              </a:rPr>
              <a:t>ACE</a:t>
            </a:r>
            <a:endParaRPr sz="120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577090b4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6577090b4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program of study has produced evidence of several research opportunities.  </a:t>
            </a:r>
            <a:endParaRPr/>
          </a:p>
          <a:p>
            <a:pPr indent="-298450" lvl="0" marL="457200" rtl="0" algn="l">
              <a:spcBef>
                <a:spcPts val="0"/>
              </a:spcBef>
              <a:spcAft>
                <a:spcPts val="0"/>
              </a:spcAft>
              <a:buSzPts val="1100"/>
              <a:buChar char="●"/>
            </a:pPr>
            <a:r>
              <a:rPr lang="en-US"/>
              <a:t>How are other programs/schools promoting the inclusion of military culture training and awareness in higher education? What tools have proven most successful?  How is the success measured?</a:t>
            </a:r>
            <a:endParaRPr/>
          </a:p>
          <a:p>
            <a:pPr indent="-298450" lvl="0" marL="457200" rtl="0" algn="l">
              <a:spcBef>
                <a:spcPts val="0"/>
              </a:spcBef>
              <a:spcAft>
                <a:spcPts val="0"/>
              </a:spcAft>
              <a:buSzPts val="1100"/>
              <a:buChar char="●"/>
            </a:pPr>
            <a:r>
              <a:rPr lang="en-US"/>
              <a:t>How are student Veteran research teams being formed?  Are there are other teams whose primary focus of research is student Veterans?</a:t>
            </a:r>
            <a:endParaRPr/>
          </a:p>
          <a:p>
            <a:pPr indent="-298450" lvl="0" marL="457200" rtl="0" algn="l">
              <a:spcBef>
                <a:spcPts val="0"/>
              </a:spcBef>
              <a:spcAft>
                <a:spcPts val="0"/>
              </a:spcAft>
              <a:buSzPts val="1100"/>
              <a:buChar char="●"/>
            </a:pPr>
            <a:r>
              <a:rPr lang="en-US"/>
              <a:t>What retention strategies for student Veterans promote success?</a:t>
            </a:r>
            <a:endParaRPr/>
          </a:p>
          <a:p>
            <a:pPr indent="-298450" lvl="0" marL="457200" rtl="0" algn="l">
              <a:spcBef>
                <a:spcPts val="0"/>
              </a:spcBef>
              <a:spcAft>
                <a:spcPts val="0"/>
              </a:spcAft>
              <a:buSzPts val="1100"/>
              <a:buChar char="●"/>
            </a:pPr>
            <a:r>
              <a:rPr lang="en-US"/>
              <a:t>What additional funding opportunities are available to support student Veterans research?</a:t>
            </a:r>
            <a:endParaRPr/>
          </a:p>
          <a:p>
            <a:pPr indent="-298450" lvl="0" marL="457200" rtl="0" algn="l">
              <a:spcBef>
                <a:spcPts val="0"/>
              </a:spcBef>
              <a:spcAft>
                <a:spcPts val="0"/>
              </a:spcAft>
              <a:buSzPts val="1100"/>
              <a:buChar char="●"/>
            </a:pPr>
            <a:r>
              <a:rPr lang="en-US"/>
              <a:t>How can we attract student and alumni Veteran study participants?</a:t>
            </a:r>
            <a:endParaRPr/>
          </a:p>
          <a:p>
            <a:pPr indent="-298450" lvl="0" marL="457200" rtl="0" algn="l">
              <a:spcBef>
                <a:spcPts val="0"/>
              </a:spcBef>
              <a:spcAft>
                <a:spcPts val="0"/>
              </a:spcAft>
              <a:buSzPts val="1100"/>
              <a:buChar char="●"/>
            </a:pPr>
            <a:r>
              <a:rPr lang="en-US"/>
              <a:t>Does the mode of delivery impact student Veteran performance?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577090b48_2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577090b4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sz="1200">
                <a:solidFill>
                  <a:schemeClr val="dk1"/>
                </a:solidFill>
                <a:highlight>
                  <a:srgbClr val="FFFFFF"/>
                </a:highlight>
                <a:latin typeface="Verdana"/>
                <a:ea typeface="Verdana"/>
                <a:cs typeface="Verdana"/>
                <a:sym typeface="Verdana"/>
              </a:rPr>
              <a:t>https://PollEv.com/free_text_polls/kfDL53ibKdrhavLA8NH0G/respond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6577090b48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6577090b4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800">
                <a:latin typeface="Verdana"/>
                <a:ea typeface="Verdana"/>
                <a:cs typeface="Verdana"/>
                <a:sym typeface="Verdana"/>
              </a:rPr>
              <a:t>The goals of the research team include improving the experiences of student veterans in higher education, supporting matriculation to graduation, and preparing faculty to engage with student veterans. This presentation builds upon the dissemination efforts of the research team to increase awareness of student veterans needs by keeping this topic relevant to higher education leaders. </a:t>
            </a:r>
            <a:endParaRPr sz="800">
              <a:latin typeface="Verdana"/>
              <a:ea typeface="Verdana"/>
              <a:cs typeface="Verdana"/>
              <a:sym typeface="Verdana"/>
            </a:endParaRPr>
          </a:p>
          <a:p>
            <a:pPr indent="0" lvl="0" marL="0" rtl="0" algn="l">
              <a:spcBef>
                <a:spcPts val="0"/>
              </a:spcBef>
              <a:spcAft>
                <a:spcPts val="0"/>
              </a:spcAft>
              <a:buNone/>
            </a:pPr>
            <a:r>
              <a:t/>
            </a:r>
            <a:endParaRPr/>
          </a:p>
        </p:txBody>
      </p:sp>
      <p:sp>
        <p:nvSpPr>
          <p:cNvPr id="73" name="Google Shape;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5e0a3485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65e0a3485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5e0a34853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5e0a3485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3a9b0f192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800">
                <a:latin typeface="Verdana"/>
                <a:ea typeface="Verdana"/>
                <a:cs typeface="Verdana"/>
                <a:sym typeface="Verdana"/>
              </a:rPr>
              <a:t>A little background on the prior work done by the authors include a </a:t>
            </a:r>
            <a:r>
              <a:rPr lang="en-US" sz="800">
                <a:latin typeface="Verdana"/>
                <a:ea typeface="Verdana"/>
                <a:cs typeface="Verdana"/>
                <a:sym typeface="Verdana"/>
              </a:rPr>
              <a:t>publication i</a:t>
            </a:r>
            <a:r>
              <a:rPr lang="en-US" sz="800">
                <a:solidFill>
                  <a:schemeClr val="dk1"/>
                </a:solidFill>
                <a:latin typeface="Verdana"/>
                <a:ea typeface="Verdana"/>
                <a:cs typeface="Verdana"/>
                <a:sym typeface="Verdana"/>
              </a:rPr>
              <a:t>n 2018 by Sikes and colleagues, describing the development of a Competency Assessment Placement (CAP) model developed to award prior learning credits for veterans with military healthcare education and training. Direct assessment of competencies was based upon performance on standardized assessments allowing prior learning credit for nursing courses for military veteran students enrolled in a VBSN program.</a:t>
            </a:r>
            <a:endParaRPr sz="8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lnSpc>
                <a:spcPct val="115000"/>
              </a:lnSpc>
              <a:spcBef>
                <a:spcPts val="0"/>
              </a:spcBef>
              <a:spcAft>
                <a:spcPts val="0"/>
              </a:spcAft>
              <a:buNone/>
            </a:pPr>
            <a:r>
              <a:rPr lang="en-US" sz="800">
                <a:latin typeface="Verdana"/>
                <a:ea typeface="Verdana"/>
                <a:cs typeface="Verdana"/>
                <a:sym typeface="Verdana"/>
              </a:rPr>
              <a:t>Patterson and colleagues (2019a) conducted a study to understand student veterans’ transition experience and found that student veterans are challenged by the drastic change in structure and culture from the military to higher education. The researchers also found that veterans returning to school focused on learning and sought meaning and purpose in pursuit of their nursing degree. </a:t>
            </a:r>
            <a:endParaRPr sz="800">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lnSpc>
                <a:spcPct val="115000"/>
              </a:lnSpc>
              <a:spcBef>
                <a:spcPts val="0"/>
              </a:spcBef>
              <a:spcAft>
                <a:spcPts val="0"/>
              </a:spcAft>
              <a:buNone/>
            </a:pPr>
            <a:r>
              <a:rPr lang="en-US" sz="800">
                <a:latin typeface="Verdana"/>
                <a:ea typeface="Verdana"/>
                <a:cs typeface="Verdana"/>
                <a:sym typeface="Verdana"/>
              </a:rPr>
              <a:t>In a second related study, Patterson and colleagues (2019b) gleaned input from student veterans on how best to facilitate their learning in the classroom. The findings highlighted embracing core values, team-based learning, communication, and leveraging leadership skills</a:t>
            </a:r>
            <a:endParaRPr sz="800">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lnSpc>
                <a:spcPct val="115000"/>
              </a:lnSpc>
              <a:spcBef>
                <a:spcPts val="0"/>
              </a:spcBef>
              <a:spcAft>
                <a:spcPts val="0"/>
              </a:spcAft>
              <a:buNone/>
            </a:pPr>
            <a:r>
              <a:rPr lang="en-US" sz="800">
                <a:latin typeface="Verdana"/>
                <a:ea typeface="Verdana"/>
                <a:cs typeface="Verdana"/>
                <a:sym typeface="Verdana"/>
              </a:rPr>
              <a:t>In 2020, Sikes and an additional team, including the assistant vice president for student affairs, shared lessons learning from serving military students.  </a:t>
            </a:r>
            <a:r>
              <a:rPr lang="en-US" sz="850">
                <a:solidFill>
                  <a:srgbClr val="221E1F"/>
                </a:solidFill>
                <a:latin typeface="Verdana"/>
                <a:ea typeface="Verdana"/>
                <a:cs typeface="Verdana"/>
                <a:sym typeface="Verdana"/>
              </a:rPr>
              <a:t>The authors discussed student services for military and military veteran students and how one university implemented the services, including providing a veteran advisor, a veteran liaison, military-friendly policies, services, and resources. </a:t>
            </a:r>
            <a:endParaRPr sz="850">
              <a:solidFill>
                <a:srgbClr val="221E1F"/>
              </a:solidFill>
              <a:latin typeface="Verdana"/>
              <a:ea typeface="Verdana"/>
              <a:cs typeface="Verdana"/>
              <a:sym typeface="Verdana"/>
            </a:endParaRPr>
          </a:p>
          <a:p>
            <a:pPr indent="0" lvl="0" marL="0" rtl="0" algn="l">
              <a:lnSpc>
                <a:spcPct val="115000"/>
              </a:lnSpc>
              <a:spcBef>
                <a:spcPts val="0"/>
              </a:spcBef>
              <a:spcAft>
                <a:spcPts val="0"/>
              </a:spcAft>
              <a:buNone/>
            </a:pPr>
            <a:r>
              <a:t/>
            </a:r>
            <a:endParaRPr sz="850">
              <a:solidFill>
                <a:srgbClr val="221E1F"/>
              </a:solidFill>
              <a:latin typeface="Verdana"/>
              <a:ea typeface="Verdana"/>
              <a:cs typeface="Verdana"/>
              <a:sym typeface="Verdana"/>
            </a:endParaRPr>
          </a:p>
          <a:p>
            <a:pPr indent="0" lvl="0" marL="0" rtl="0" algn="l">
              <a:lnSpc>
                <a:spcPct val="115000"/>
              </a:lnSpc>
              <a:spcBef>
                <a:spcPts val="0"/>
              </a:spcBef>
              <a:spcAft>
                <a:spcPts val="0"/>
              </a:spcAft>
              <a:buNone/>
            </a:pPr>
            <a:r>
              <a:rPr lang="en-US" sz="850">
                <a:solidFill>
                  <a:srgbClr val="221E1F"/>
                </a:solidFill>
                <a:latin typeface="Verdana"/>
                <a:ea typeface="Verdana"/>
                <a:cs typeface="Verdana"/>
                <a:sym typeface="Verdana"/>
              </a:rPr>
              <a:t>An additional publication by Hurlbut and colleagues in 2020 reviewed methods used by multiple VBSN programs to provide academic prior learning credits in nursing.</a:t>
            </a:r>
            <a:r>
              <a:rPr lang="en-US" sz="800">
                <a:latin typeface="Verdana"/>
                <a:ea typeface="Verdana"/>
                <a:cs typeface="Verdana"/>
                <a:sym typeface="Verdana"/>
              </a:rPr>
              <a:t> </a:t>
            </a:r>
            <a:endParaRPr sz="800">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lnSpc>
                <a:spcPct val="115000"/>
              </a:lnSpc>
              <a:spcBef>
                <a:spcPts val="0"/>
              </a:spcBef>
              <a:spcAft>
                <a:spcPts val="0"/>
              </a:spcAft>
              <a:buNone/>
            </a:pPr>
            <a:r>
              <a:rPr lang="en-US" sz="800">
                <a:latin typeface="Verdana"/>
                <a:ea typeface="Verdana"/>
                <a:cs typeface="Verdana"/>
                <a:sym typeface="Verdana"/>
              </a:rPr>
              <a:t>With these studies and publications as a foundation, </a:t>
            </a:r>
            <a:r>
              <a:rPr lang="en-US" sz="800">
                <a:solidFill>
                  <a:schemeClr val="dk1"/>
                </a:solidFill>
                <a:latin typeface="Verdana"/>
                <a:ea typeface="Verdana"/>
                <a:cs typeface="Verdana"/>
                <a:sym typeface="Verdana"/>
              </a:rPr>
              <a:t>the goals of the research team formed in 2018 included improving the experiences of student veterans in higher education, supporting matriculation to graduation, and preparing faculty to engage with student veterans. This presentation builds upon the dissemination efforts of the research team to increase awareness of student veterans needs by keeping this topic relevant to higher education leaders. </a:t>
            </a:r>
            <a:endParaRPr sz="8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lnSpc>
                <a:spcPct val="115000"/>
              </a:lnSpc>
              <a:spcBef>
                <a:spcPts val="0"/>
              </a:spcBef>
              <a:spcAft>
                <a:spcPts val="0"/>
              </a:spcAft>
              <a:buNone/>
            </a:pPr>
            <a:r>
              <a:t/>
            </a:r>
            <a:endParaRPr sz="800">
              <a:latin typeface="Verdana"/>
              <a:ea typeface="Verdana"/>
              <a:cs typeface="Verdana"/>
              <a:sym typeface="Verdana"/>
            </a:endParaRPr>
          </a:p>
          <a:p>
            <a:pPr indent="0" lvl="0" marL="0" rtl="0" algn="l">
              <a:spcBef>
                <a:spcPts val="0"/>
              </a:spcBef>
              <a:spcAft>
                <a:spcPts val="0"/>
              </a:spcAft>
              <a:buNone/>
            </a:pPr>
            <a:r>
              <a:t/>
            </a:r>
            <a:endParaRPr/>
          </a:p>
        </p:txBody>
      </p:sp>
      <p:sp>
        <p:nvSpPr>
          <p:cNvPr id="87" name="Google Shape;87;g263a9b0f192_4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63a9b0f19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Military veterans from the Iraq and Afghanistan wars are unique, characterized by their all-volunteer service, and increased gender, racial, and ethnic diversity. In addition, there are almost one million Reserves and National Guard members, and the largest contingency of women (&gt; 15%) within today’s Total Force (Texas Workforce Investment Council [TWIC], 2019). Over 175,000 became veterans when they separated from the military in 2017 and almost half of the over 2.5 million deployed men and women service members of the Iraq and Afghanistan wars produced an enrollment surge into the nation’s colleges and universities (Holian &amp; Adam, 2020; Postsecondary National Policy Institute [PNPI], 2019; TWIC, 2019). </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514843"/>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514843"/>
                </a:solidFill>
              </a:rPr>
              <a:t>In 2012 f</a:t>
            </a:r>
            <a:r>
              <a:rPr lang="en-US" sz="1200">
                <a:solidFill>
                  <a:srgbClr val="514843"/>
                </a:solidFill>
              </a:rPr>
              <a:t>ormer First Lady Michelle Obama and current First Lady, Dr. Jill Biden</a:t>
            </a:r>
            <a:r>
              <a:rPr lang="en-US" sz="1200">
                <a:solidFill>
                  <a:srgbClr val="514843"/>
                </a:solidFill>
              </a:rPr>
              <a:t> established the </a:t>
            </a:r>
            <a:r>
              <a:rPr i="1" lang="en-US" sz="1200">
                <a:solidFill>
                  <a:srgbClr val="514843"/>
                </a:solidFill>
              </a:rPr>
              <a:t>Joining Forces</a:t>
            </a:r>
            <a:r>
              <a:rPr lang="en-US" sz="1200">
                <a:solidFill>
                  <a:srgbClr val="514843"/>
                </a:solidFill>
              </a:rPr>
              <a:t> campaign, encouraging all sectors of society to support Veterans and their families. Nursing responded in like with the development of the </a:t>
            </a:r>
            <a:r>
              <a:rPr i="1" lang="en-US" sz="1200">
                <a:solidFill>
                  <a:srgbClr val="514843"/>
                </a:solidFill>
              </a:rPr>
              <a:t>Have You Ever Served?</a:t>
            </a:r>
            <a:r>
              <a:rPr lang="en-US" sz="1200">
                <a:solidFill>
                  <a:srgbClr val="514843"/>
                </a:solidFill>
              </a:rPr>
              <a:t> campaign to encourage healthcare providers to address military and veterans’ needs upon initial intake.  A list of questions and a pocket card were developed to inquire in a culturally </a:t>
            </a:r>
            <a:r>
              <a:rPr lang="en-US" sz="1200">
                <a:solidFill>
                  <a:srgbClr val="514843"/>
                </a:solidFill>
              </a:rPr>
              <a:t>sensitive</a:t>
            </a:r>
            <a:r>
              <a:rPr lang="en-US" sz="1200">
                <a:solidFill>
                  <a:srgbClr val="514843"/>
                </a:solidFill>
              </a:rPr>
              <a:t> manner about prior military service, including general areas of concern related to personal or familial history of military service, potential exposures to combat or combat-related illnesses including PTSD, military sexual trauma, traumatic brain injury, and suicide risks. In 2015, the Health Resources Services Administration (HRSA) established the Nurse Education Practice, Quality and Retention Veterans’ Bachelor of Science Degree in Nursing grants program. One of the schools represented by this body of research received a VBSN grant and established a VBSN track for veterans with prior military health care training and experiences. </a:t>
            </a:r>
            <a:endParaRPr sz="1200">
              <a:solidFill>
                <a:srgbClr val="514843"/>
              </a:solidFill>
            </a:endParaRPr>
          </a:p>
          <a:p>
            <a:pPr indent="0" lvl="0" marL="0" rtl="0" algn="l">
              <a:spcBef>
                <a:spcPts val="0"/>
              </a:spcBef>
              <a:spcAft>
                <a:spcPts val="0"/>
              </a:spcAft>
              <a:buNone/>
            </a:pPr>
            <a:r>
              <a:t/>
            </a:r>
            <a:endParaRPr/>
          </a:p>
        </p:txBody>
      </p:sp>
      <p:sp>
        <p:nvSpPr>
          <p:cNvPr id="93" name="Google Shape;93;g263a9b0f192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800">
                <a:latin typeface="Verdana"/>
                <a:ea typeface="Verdana"/>
                <a:cs typeface="Verdana"/>
                <a:sym typeface="Verdana"/>
              </a:rPr>
              <a:t>Dyar (2016) conducted a scoping review and found that service members faced several barriers transitioning to the classroom which include stigma, difficulty with peer relationships (especially due to variations in life experience), navigating higher education, and personal and financial responsibilities. Student veterans bring many strengths to higher education and nursing to include leadership, teamwork, and global awareness to name a few. Yet, military-connected students continue to face multiple challenges when pursuing a degree in higher education (Chargualaf et al., 2022; Patterson et al., 2019a; Sikes et al., 2020). </a:t>
            </a:r>
            <a:endParaRPr sz="800">
              <a:latin typeface="Verdana"/>
              <a:ea typeface="Verdana"/>
              <a:cs typeface="Verdana"/>
              <a:sym typeface="Verdana"/>
            </a:endParaRPr>
          </a:p>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3a9b0f192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rgbClr val="514843"/>
                </a:solidFill>
              </a:rPr>
              <a:t>As a response to the growing nurse shortage and the </a:t>
            </a:r>
            <a:r>
              <a:rPr i="1" lang="en-US" sz="1200">
                <a:solidFill>
                  <a:srgbClr val="514843"/>
                </a:solidFill>
              </a:rPr>
              <a:t>Joining Forces </a:t>
            </a:r>
            <a:r>
              <a:rPr lang="en-US" sz="1200">
                <a:solidFill>
                  <a:srgbClr val="514843"/>
                </a:solidFill>
              </a:rPr>
              <a:t>(Obama White House, n.d.) initiative, in 2013 the U.S. Department of Health and Human Services Health Resources Services Administration (HRSA) began accepting proposal applications for NEPQR- VBSN Program grants. The overarching goal of the VBSN program “strengthens the quality of health care and expands the nursing workforce through increased enrollment, progression, and graduation of veterans from baccalaureate nursing programs. “ (HRSA, 2016). The intent was to assist veterans to transition into nursing by maximizing knowledge and skills gained during military service to increase employability. Specifically, the NEPQR-VBSN grants were provided to expand the nursing workforce using innovative models to educate former military healthcare providers while incorporating options for awarding academic credit for military experiences and training (HRSA, 2016). </a:t>
            </a:r>
            <a:endParaRPr sz="1200">
              <a:solidFill>
                <a:srgbClr val="514843"/>
              </a:solidFill>
            </a:endParaRPr>
          </a:p>
          <a:p>
            <a:pPr indent="0" lvl="0" marL="0" rtl="0" algn="l">
              <a:lnSpc>
                <a:spcPct val="115000"/>
              </a:lnSpc>
              <a:spcBef>
                <a:spcPts val="0"/>
              </a:spcBef>
              <a:spcAft>
                <a:spcPts val="0"/>
              </a:spcAft>
              <a:buNone/>
            </a:pPr>
            <a:r>
              <a:rPr lang="en-US" sz="1200">
                <a:solidFill>
                  <a:srgbClr val="514843"/>
                </a:solidFill>
              </a:rPr>
              <a:t>A descriptive, correlational, retrospective design was used to analyze de-identified archival SV data from four TX NEPQR-VBSN programs. This approach was used to determine associations between various program reporting attributes in relationship to student success (progression and completion/graduation rate). </a:t>
            </a:r>
            <a:r>
              <a:rPr lang="en-US" sz="1200">
                <a:solidFill>
                  <a:srgbClr val="514843"/>
                </a:solidFill>
                <a:highlight>
                  <a:schemeClr val="accent4"/>
                </a:highlight>
              </a:rPr>
              <a:t>There were no exclusion criteria. Ethics approval was received from the principal investigator’s university, as well as each research team member received approval from their respective institutional review board (IRB) to serve as study investigators. - I don’t think this is needed.</a:t>
            </a:r>
            <a:endParaRPr sz="1200">
              <a:solidFill>
                <a:srgbClr val="514843"/>
              </a:solidFill>
              <a:highlight>
                <a:schemeClr val="accent4"/>
              </a:highlight>
            </a:endParaRPr>
          </a:p>
          <a:p>
            <a:pPr indent="0" lvl="0" marL="0" rtl="0" algn="l">
              <a:lnSpc>
                <a:spcPct val="115000"/>
              </a:lnSpc>
              <a:spcBef>
                <a:spcPts val="0"/>
              </a:spcBef>
              <a:spcAft>
                <a:spcPts val="0"/>
              </a:spcAft>
              <a:buNone/>
            </a:pPr>
            <a:r>
              <a:t/>
            </a:r>
            <a:endParaRPr sz="1200">
              <a:solidFill>
                <a:srgbClr val="514843"/>
              </a:solidFill>
              <a:highlight>
                <a:schemeClr val="accent4"/>
              </a:highlight>
            </a:endParaRPr>
          </a:p>
          <a:p>
            <a:pPr indent="0" lvl="0" marL="0" rtl="0" algn="l">
              <a:spcBef>
                <a:spcPts val="0"/>
              </a:spcBef>
              <a:spcAft>
                <a:spcPts val="0"/>
              </a:spcAft>
              <a:buNone/>
            </a:pPr>
            <a:r>
              <a:t/>
            </a:r>
            <a:endParaRPr/>
          </a:p>
        </p:txBody>
      </p:sp>
      <p:sp>
        <p:nvSpPr>
          <p:cNvPr id="105" name="Google Shape;105;g263a9b0f192_4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9"/>
          <p:cNvSpPr/>
          <p:nvPr/>
        </p:nvSpPr>
        <p:spPr>
          <a:xfrm>
            <a:off x="0" y="4238368"/>
            <a:ext cx="12192000" cy="261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txBox="1"/>
          <p:nvPr>
            <p:ph type="ctrTitle"/>
          </p:nvPr>
        </p:nvSpPr>
        <p:spPr>
          <a:xfrm>
            <a:off x="438665" y="4238368"/>
            <a:ext cx="11314800" cy="2387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rgbClr val="4D4D4F"/>
              </a:buClr>
              <a:buSzPts val="6000"/>
              <a:buFont typeface="Raleway"/>
              <a:buNone/>
              <a:defRPr sz="6000">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black and white logo with a star&#10;&#10;Description automatically generated" id="11" name="Google Shape;11;p9"/>
          <p:cNvPicPr preferRelativeResize="0"/>
          <p:nvPr/>
        </p:nvPicPr>
        <p:blipFill rotWithShape="1">
          <a:blip r:embed="rId3">
            <a:alphaModFix/>
          </a:blip>
          <a:srcRect b="0" l="0" r="0" t="0"/>
          <a:stretch/>
        </p:blipFill>
        <p:spPr>
          <a:xfrm>
            <a:off x="3366186" y="-185353"/>
            <a:ext cx="6030100" cy="4522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mt="50000"/>
          </a:blip>
          <a:stretch>
            <a:fillRect/>
          </a:stretch>
        </a:blipFill>
      </p:bgPr>
    </p:bg>
    <p:spTree>
      <p:nvGrpSpPr>
        <p:cNvPr id="49" name="Shape 49"/>
        <p:cNvGrpSpPr/>
        <p:nvPr/>
      </p:nvGrpSpPr>
      <p:grpSpPr>
        <a:xfrm>
          <a:off x="0" y="0"/>
          <a:ext cx="0" cy="0"/>
          <a:chOff x="0" y="0"/>
          <a:chExt cx="0" cy="0"/>
        </a:xfrm>
      </p:grpSpPr>
      <p:pic>
        <p:nvPicPr>
          <p:cNvPr id="50" name="Google Shape;50;p18"/>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solidFill>
          <a:schemeClr val="lt1"/>
        </a:solidFill>
      </p:bgPr>
    </p:bg>
    <p:spTree>
      <p:nvGrpSpPr>
        <p:cNvPr id="51" name="Shape 51"/>
        <p:cNvGrpSpPr/>
        <p:nvPr/>
      </p:nvGrpSpPr>
      <p:grpSpPr>
        <a:xfrm>
          <a:off x="0" y="0"/>
          <a:ext cx="0" cy="0"/>
          <a:chOff x="0" y="0"/>
          <a:chExt cx="0" cy="0"/>
        </a:xfrm>
      </p:grpSpPr>
      <p:sp>
        <p:nvSpPr>
          <p:cNvPr id="52" name="Google Shape;52;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4D4D4F"/>
              </a:buClr>
              <a:buSzPts val="4400"/>
              <a:buFont typeface="Raleway"/>
              <a:buNone/>
              <a:defRPr>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3" name="Google Shape;53;p19"/>
          <p:cNvPicPr preferRelativeResize="0"/>
          <p:nvPr/>
        </p:nvPicPr>
        <p:blipFill rotWithShape="1">
          <a:blip r:embed="rId2">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aleway"/>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 name="Google Shape;14;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5" name="Google Shape;15;p10"/>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4D4D4F"/>
              </a:buClr>
              <a:buSzPts val="4400"/>
              <a:buFont typeface="Raleway"/>
              <a:buNone/>
              <a:defRPr>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9" name="Google Shape;19;p11"/>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aleway"/>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 name="Google Shape;22;p1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3" name="Google Shape;23;p1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4" name="Google Shape;24;p12"/>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4D4D4F"/>
              </a:buClr>
              <a:buSzPts val="4400"/>
              <a:buFont typeface="Raleway"/>
              <a:buNone/>
              <a:defRPr>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 name="Google Shape;28;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9" name="Google Shape;29;p13"/>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mt="50000"/>
          </a:blip>
          <a:stretch>
            <a:fillRect/>
          </a:stretch>
        </a:blipFill>
      </p:bgPr>
    </p:bg>
    <p:spTree>
      <p:nvGrpSpPr>
        <p:cNvPr id="30" name="Shape 30"/>
        <p:cNvGrpSpPr/>
        <p:nvPr/>
      </p:nvGrpSpPr>
      <p:grpSpPr>
        <a:xfrm>
          <a:off x="0" y="0"/>
          <a:ext cx="0" cy="0"/>
          <a:chOff x="0" y="0"/>
          <a:chExt cx="0" cy="0"/>
        </a:xfrm>
      </p:grpSpPr>
      <p:sp>
        <p:nvSpPr>
          <p:cNvPr id="31" name="Google Shape;31;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4D4D4F"/>
              </a:buClr>
              <a:buSzPts val="4400"/>
              <a:buFont typeface="Raleway"/>
              <a:buNone/>
              <a:defRPr>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2" name="Google Shape;32;p14"/>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bg>
      <p:bgPr>
        <a:solidFill>
          <a:schemeClr val="lt1"/>
        </a:solidFill>
      </p:bgPr>
    </p:bg>
    <p:spTree>
      <p:nvGrpSpPr>
        <p:cNvPr id="33" name="Shape 33"/>
        <p:cNvGrpSpPr/>
        <p:nvPr/>
      </p:nvGrpSpPr>
      <p:grpSpPr>
        <a:xfrm>
          <a:off x="0" y="0"/>
          <a:ext cx="0" cy="0"/>
          <a:chOff x="0" y="0"/>
          <a:chExt cx="0" cy="0"/>
        </a:xfrm>
      </p:grpSpPr>
      <p:pic>
        <p:nvPicPr>
          <p:cNvPr id="34" name="Google Shape;34;p15"/>
          <p:cNvPicPr preferRelativeResize="0"/>
          <p:nvPr/>
        </p:nvPicPr>
        <p:blipFill rotWithShape="1">
          <a:blip r:embed="rId2">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aleway"/>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1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8" name="Google Shape;38;p1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 name="Google Shape;39;p1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0" name="Google Shape;40;p1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1" name="Google Shape;41;p16"/>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4D4D4F"/>
              </a:buClr>
              <a:buSzPts val="4400"/>
              <a:buFont typeface="Raleway"/>
              <a:buNone/>
              <a:defRPr>
                <a:solidFill>
                  <a:srgbClr val="4D4D4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1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1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8" name="Google Shape;48;p17"/>
          <p:cNvPicPr preferRelativeResize="0"/>
          <p:nvPr/>
        </p:nvPicPr>
        <p:blipFill rotWithShape="1">
          <a:blip r:embed="rId3">
            <a:alphaModFix/>
          </a:blip>
          <a:srcRect b="0" l="0" r="0" t="0"/>
          <a:stretch/>
        </p:blipFill>
        <p:spPr>
          <a:xfrm>
            <a:off x="10181968" y="5276333"/>
            <a:ext cx="1659927" cy="12449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D4D4F"/>
              </a:buClr>
              <a:buSzPts val="4400"/>
              <a:buFont typeface="Raleway"/>
              <a:buNone/>
              <a:defRPr b="1" i="0" sz="4400" u="none" cap="none" strike="noStrike">
                <a:solidFill>
                  <a:srgbClr val="4D4D4F"/>
                </a:solidFill>
                <a:latin typeface="Raleway"/>
                <a:ea typeface="Raleway"/>
                <a:cs typeface="Raleway"/>
                <a:sym typeface="Ralewa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aleway"/>
                <a:ea typeface="Raleway"/>
                <a:cs typeface="Raleway"/>
                <a:sym typeface="Ralew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aleway"/>
                <a:ea typeface="Raleway"/>
                <a:cs typeface="Raleway"/>
                <a:sym typeface="Ralew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aleway"/>
                <a:ea typeface="Raleway"/>
                <a:cs typeface="Raleway"/>
                <a:sym typeface="Ralew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aleway"/>
                <a:ea typeface="Raleway"/>
                <a:cs typeface="Raleway"/>
                <a:sym typeface="Ralew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438665" y="4238368"/>
            <a:ext cx="11314670"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4D4D4F"/>
              </a:buClr>
              <a:buSzPct val="100000"/>
              <a:buFont typeface="Raleway"/>
              <a:buNone/>
            </a:pPr>
            <a:r>
              <a:rPr lang="en-US"/>
              <a:t>Lessons Learned from Research on Student Veterans' Transition </a:t>
            </a:r>
            <a:endParaRPr/>
          </a:p>
          <a:p>
            <a:pPr indent="0" lvl="0" marL="0" rtl="0" algn="ctr">
              <a:lnSpc>
                <a:spcPct val="90000"/>
              </a:lnSpc>
              <a:spcBef>
                <a:spcPts val="0"/>
              </a:spcBef>
              <a:spcAft>
                <a:spcPts val="0"/>
              </a:spcAft>
              <a:buClr>
                <a:srgbClr val="4D4D4F"/>
              </a:buClr>
              <a:buSzPct val="100000"/>
              <a:buFont typeface="Raleway"/>
              <a:buNone/>
            </a:pPr>
            <a:r>
              <a:rPr lang="en-US"/>
              <a:t>to Nursing Education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63a9b0f192_5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lnSpc>
                <a:spcPct val="90000"/>
              </a:lnSpc>
              <a:spcBef>
                <a:spcPts val="0"/>
              </a:spcBef>
              <a:spcAft>
                <a:spcPts val="0"/>
              </a:spcAft>
              <a:buClr>
                <a:schemeClr val="lt1"/>
              </a:buClr>
              <a:buSzPct val="102325"/>
              <a:buFont typeface="Raleway"/>
              <a:buNone/>
            </a:pPr>
            <a:r>
              <a:rPr lang="en-US" sz="4300">
                <a:solidFill>
                  <a:srgbClr val="38761D"/>
                </a:solidFill>
                <a:latin typeface="Arial"/>
                <a:ea typeface="Arial"/>
                <a:cs typeface="Arial"/>
                <a:sym typeface="Arial"/>
              </a:rPr>
              <a:t>Research Questions</a:t>
            </a:r>
            <a:endParaRPr sz="4300">
              <a:solidFill>
                <a:srgbClr val="38761D"/>
              </a:solidFill>
            </a:endParaRPr>
          </a:p>
        </p:txBody>
      </p:sp>
      <p:sp>
        <p:nvSpPr>
          <p:cNvPr id="114" name="Google Shape;114;g263a9b0f192_5_2"/>
          <p:cNvSpPr txBox="1"/>
          <p:nvPr>
            <p:ph idx="4294967295" type="body"/>
          </p:nvPr>
        </p:nvSpPr>
        <p:spPr>
          <a:xfrm>
            <a:off x="838200" y="1690825"/>
            <a:ext cx="10515600" cy="4351200"/>
          </a:xfrm>
          <a:prstGeom prst="rect">
            <a:avLst/>
          </a:prstGeom>
          <a:noFill/>
          <a:ln>
            <a:noFill/>
          </a:ln>
        </p:spPr>
        <p:txBody>
          <a:bodyPr anchorCtr="0" anchor="t" bIns="45700" lIns="91425" spcFirstLastPara="1" rIns="91425" wrap="square" tIns="45700">
            <a:noAutofit/>
          </a:bodyPr>
          <a:lstStyle/>
          <a:p>
            <a:pPr indent="-420369" lvl="0" marL="457200" rtl="0" algn="l">
              <a:lnSpc>
                <a:spcPct val="70000"/>
              </a:lnSpc>
              <a:spcBef>
                <a:spcPts val="0"/>
              </a:spcBef>
              <a:spcAft>
                <a:spcPts val="0"/>
              </a:spcAft>
              <a:buClr>
                <a:srgbClr val="514843"/>
              </a:buClr>
              <a:buSzPts val="3020"/>
              <a:buFont typeface="Raleway"/>
              <a:buAutoNum type="arabicPeriod"/>
            </a:pPr>
            <a:r>
              <a:rPr b="1" lang="en-US" sz="3020">
                <a:solidFill>
                  <a:srgbClr val="514843"/>
                </a:solidFill>
              </a:rPr>
              <a:t>What were the relationships among gender, age, ethnicity, veteran status, disadvantaged background, rural residential background, race, leaving the program before program completion and graduation rates?</a:t>
            </a:r>
            <a:endParaRPr b="1" sz="3020">
              <a:solidFill>
                <a:srgbClr val="514843"/>
              </a:solidFill>
            </a:endParaRPr>
          </a:p>
          <a:p>
            <a:pPr indent="0" lvl="0" marL="457200" rtl="0" algn="l">
              <a:lnSpc>
                <a:spcPct val="70000"/>
              </a:lnSpc>
              <a:spcBef>
                <a:spcPts val="0"/>
              </a:spcBef>
              <a:spcAft>
                <a:spcPts val="0"/>
              </a:spcAft>
              <a:buNone/>
            </a:pPr>
            <a:r>
              <a:t/>
            </a:r>
            <a:endParaRPr b="1" sz="3020">
              <a:solidFill>
                <a:srgbClr val="514843"/>
              </a:solidFill>
            </a:endParaRPr>
          </a:p>
          <a:p>
            <a:pPr indent="-420369" lvl="0" marL="457200" rtl="0" algn="l">
              <a:lnSpc>
                <a:spcPct val="70000"/>
              </a:lnSpc>
              <a:spcBef>
                <a:spcPts val="0"/>
              </a:spcBef>
              <a:spcAft>
                <a:spcPts val="0"/>
              </a:spcAft>
              <a:buClr>
                <a:srgbClr val="514843"/>
              </a:buClr>
              <a:buSzPts val="3020"/>
              <a:buFont typeface="Raleway"/>
              <a:buAutoNum type="arabicPeriod"/>
            </a:pPr>
            <a:r>
              <a:rPr b="1" lang="en-US" sz="3020">
                <a:solidFill>
                  <a:srgbClr val="514843"/>
                </a:solidFill>
              </a:rPr>
              <a:t>What reported HRSA variables predicted the likelihood of student veterans enrolled in </a:t>
            </a:r>
            <a:r>
              <a:rPr b="1" lang="en-US" sz="3020">
                <a:solidFill>
                  <a:srgbClr val="514843"/>
                </a:solidFill>
              </a:rPr>
              <a:t>Texas BSN</a:t>
            </a:r>
            <a:r>
              <a:rPr b="1" lang="en-US" sz="3020">
                <a:solidFill>
                  <a:srgbClr val="514843"/>
                </a:solidFill>
              </a:rPr>
              <a:t> programs leaving the program before completion and graduation rates? </a:t>
            </a:r>
            <a:endParaRPr b="1" sz="3020">
              <a:solidFill>
                <a:srgbClr val="514843"/>
              </a:solidFill>
            </a:endParaRPr>
          </a:p>
          <a:p>
            <a:pPr indent="0" lvl="0" marL="457200" rtl="0" algn="l">
              <a:lnSpc>
                <a:spcPct val="70000"/>
              </a:lnSpc>
              <a:spcBef>
                <a:spcPts val="1800"/>
              </a:spcBef>
              <a:spcAft>
                <a:spcPts val="0"/>
              </a:spcAft>
              <a:buSzPts val="935"/>
              <a:buNone/>
            </a:pPr>
            <a:r>
              <a:t/>
            </a:r>
            <a:endParaRPr sz="3359">
              <a:solidFill>
                <a:srgbClr val="514843"/>
              </a:solidFill>
              <a:latin typeface="Raleway SemiBold"/>
              <a:ea typeface="Raleway SemiBold"/>
              <a:cs typeface="Raleway SemiBold"/>
              <a:sym typeface="Raleway SemiBold"/>
            </a:endParaRPr>
          </a:p>
          <a:p>
            <a:pPr indent="-50800" lvl="0" marL="228600" rtl="0" algn="l">
              <a:lnSpc>
                <a:spcPct val="70000"/>
              </a:lnSpc>
              <a:spcBef>
                <a:spcPts val="0"/>
              </a:spcBef>
              <a:spcAft>
                <a:spcPts val="0"/>
              </a:spcAft>
              <a:buClr>
                <a:schemeClr val="dk1"/>
              </a:buClr>
              <a:buSzPts val="2380"/>
              <a:buNone/>
            </a:pPr>
            <a:r>
              <a:t/>
            </a:r>
            <a:endParaRPr i="1" sz="25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63cdf08c6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lnSpc>
                <a:spcPct val="90000"/>
              </a:lnSpc>
              <a:spcBef>
                <a:spcPts val="0"/>
              </a:spcBef>
              <a:spcAft>
                <a:spcPts val="0"/>
              </a:spcAft>
              <a:buClr>
                <a:schemeClr val="lt1"/>
              </a:buClr>
              <a:buSzPct val="102325"/>
              <a:buFont typeface="Raleway"/>
              <a:buNone/>
            </a:pPr>
            <a:r>
              <a:rPr lang="en-US" sz="4300">
                <a:solidFill>
                  <a:srgbClr val="38761D"/>
                </a:solidFill>
              </a:rPr>
              <a:t>Annual VBSN Grants </a:t>
            </a:r>
            <a:r>
              <a:rPr lang="en-US" sz="4300">
                <a:solidFill>
                  <a:srgbClr val="38761D"/>
                </a:solidFill>
              </a:rPr>
              <a:t>Criteria Reviewed</a:t>
            </a:r>
            <a:endParaRPr sz="4300">
              <a:solidFill>
                <a:srgbClr val="38761D"/>
              </a:solidFill>
            </a:endParaRPr>
          </a:p>
        </p:txBody>
      </p:sp>
      <p:sp>
        <p:nvSpPr>
          <p:cNvPr id="120" name="Google Shape;120;g263cdf08c63_0_0"/>
          <p:cNvSpPr txBox="1"/>
          <p:nvPr/>
        </p:nvSpPr>
        <p:spPr>
          <a:xfrm>
            <a:off x="838200" y="1690825"/>
            <a:ext cx="5072100" cy="44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Raleway"/>
                <a:ea typeface="Raleway"/>
                <a:cs typeface="Raleway"/>
                <a:sym typeface="Raleway"/>
              </a:rPr>
              <a:t>Characteristic </a:t>
            </a:r>
            <a:endParaRPr b="1" sz="1600">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Type of training program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Program characteristics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Individual demographic characteristics</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(obtained via unique training ID)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Individual background and program status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Student military service status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sz="2000">
              <a:solidFill>
                <a:srgbClr val="514843"/>
              </a:solidFill>
              <a:latin typeface="Times New Roman"/>
              <a:ea typeface="Times New Roman"/>
              <a:cs typeface="Times New Roman"/>
              <a:sym typeface="Times New Roman"/>
            </a:endParaRPr>
          </a:p>
        </p:txBody>
      </p:sp>
      <p:sp>
        <p:nvSpPr>
          <p:cNvPr id="121" name="Google Shape;121;g263cdf08c63_0_0"/>
          <p:cNvSpPr txBox="1"/>
          <p:nvPr/>
        </p:nvSpPr>
        <p:spPr>
          <a:xfrm>
            <a:off x="5261400" y="1690825"/>
            <a:ext cx="5312100" cy="47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dk1"/>
                </a:solidFill>
                <a:latin typeface="Raleway"/>
                <a:ea typeface="Raleway"/>
                <a:cs typeface="Raleway"/>
                <a:sym typeface="Raleway"/>
              </a:rPr>
              <a:t>Criterion </a:t>
            </a:r>
            <a:endParaRPr b="1" sz="1600">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Pre-licensure (generic) BSN program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Delivery mode for entire nursing program: distance learning only, hybrid, or campus-based only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Sex: male or female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Year of birth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Ethnicity: Hispanic/Latino or Non-Hispanic/Non-Latino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Race: American Indian or Alaska Native, Asian, Black or African American, Native Hawaiian or Other Pacific, White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Residence: rural and/or disadvantaged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Enrollment status: full-time, part-time, or both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Academic or training year: undergraduate year 1, 2, 3, or 4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Program completion: left before program completion, graduated/completed the program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b="1">
              <a:solidFill>
                <a:schemeClr val="dk1"/>
              </a:solidFill>
              <a:latin typeface="Raleway"/>
              <a:ea typeface="Raleway"/>
              <a:cs typeface="Raleway"/>
              <a:sym typeface="Raleway"/>
            </a:endParaRPr>
          </a:p>
          <a:p>
            <a:pPr indent="0" lvl="0" marL="0" rtl="0" algn="l">
              <a:spcBef>
                <a:spcPts val="0"/>
              </a:spcBef>
              <a:spcAft>
                <a:spcPts val="0"/>
              </a:spcAft>
              <a:buNone/>
            </a:pPr>
            <a:r>
              <a:rPr b="1" lang="en-US">
                <a:solidFill>
                  <a:schemeClr val="dk1"/>
                </a:solidFill>
                <a:latin typeface="Raleway"/>
                <a:ea typeface="Raleway"/>
                <a:cs typeface="Raleway"/>
                <a:sym typeface="Raleway"/>
              </a:rPr>
              <a:t>Veteran, Reservist/National Guard, active-duty military </a:t>
            </a:r>
            <a:endParaRPr b="1">
              <a:solidFill>
                <a:schemeClr val="dk1"/>
              </a:solidFill>
              <a:latin typeface="Raleway"/>
              <a:ea typeface="Raleway"/>
              <a:cs typeface="Raleway"/>
              <a:sym typeface="Raleway"/>
            </a:endParaRPr>
          </a:p>
          <a:p>
            <a:pPr indent="0" lvl="0" marL="0" rtl="0" algn="l">
              <a:spcBef>
                <a:spcPts val="0"/>
              </a:spcBef>
              <a:spcAft>
                <a:spcPts val="0"/>
              </a:spcAft>
              <a:buNone/>
            </a:pPr>
            <a:r>
              <a:t/>
            </a:r>
            <a:endParaRPr>
              <a:solidFill>
                <a:schemeClr val="dk1"/>
              </a:solidFill>
              <a:latin typeface="Raleway"/>
              <a:ea typeface="Raleway"/>
              <a:cs typeface="Raleway"/>
              <a:sym typeface="Raleway"/>
            </a:endParaRPr>
          </a:p>
          <a:p>
            <a:pPr indent="0" lvl="0" marL="0" rtl="0" algn="l">
              <a:spcBef>
                <a:spcPts val="0"/>
              </a:spcBef>
              <a:spcAft>
                <a:spcPts val="0"/>
              </a:spcAft>
              <a:buNone/>
            </a:pPr>
            <a:r>
              <a:t/>
            </a:r>
            <a:endParaRPr>
              <a:solidFill>
                <a:schemeClr val="dk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3cdf08c63_0_9"/>
          <p:cNvSpPr txBox="1"/>
          <p:nvPr>
            <p:ph type="title"/>
          </p:nvPr>
        </p:nvSpPr>
        <p:spPr>
          <a:xfrm>
            <a:off x="838200" y="21177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spcBef>
                <a:spcPts val="0"/>
              </a:spcBef>
              <a:spcAft>
                <a:spcPts val="0"/>
              </a:spcAft>
              <a:buNone/>
            </a:pPr>
            <a:r>
              <a:rPr lang="en-US" sz="4300">
                <a:solidFill>
                  <a:srgbClr val="38761D"/>
                </a:solidFill>
              </a:rPr>
              <a:t>Flowchart of Student Veteran Records</a:t>
            </a:r>
            <a:endParaRPr sz="4300">
              <a:solidFill>
                <a:srgbClr val="38761D"/>
              </a:solidFill>
            </a:endParaRPr>
          </a:p>
        </p:txBody>
      </p:sp>
      <p:pic>
        <p:nvPicPr>
          <p:cNvPr id="127" name="Google Shape;127;g263cdf08c63_0_9"/>
          <p:cNvPicPr preferRelativeResize="0"/>
          <p:nvPr/>
        </p:nvPicPr>
        <p:blipFill>
          <a:blip r:embed="rId3">
            <a:alphaModFix/>
          </a:blip>
          <a:stretch>
            <a:fillRect/>
          </a:stretch>
        </p:blipFill>
        <p:spPr>
          <a:xfrm>
            <a:off x="2568175" y="1537475"/>
            <a:ext cx="6757899" cy="495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63cdf08c63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spcBef>
                <a:spcPts val="0"/>
              </a:spcBef>
              <a:spcAft>
                <a:spcPts val="0"/>
              </a:spcAft>
              <a:buClr>
                <a:schemeClr val="dk1"/>
              </a:buClr>
              <a:buSzPct val="25581"/>
              <a:buFont typeface="Arial"/>
              <a:buNone/>
            </a:pPr>
            <a:r>
              <a:rPr lang="en-US" sz="4300">
                <a:solidFill>
                  <a:srgbClr val="38761D"/>
                </a:solidFill>
              </a:rPr>
              <a:t>Results</a:t>
            </a:r>
            <a:endParaRPr sz="4300">
              <a:solidFill>
                <a:srgbClr val="38761D"/>
              </a:solidFill>
            </a:endParaRPr>
          </a:p>
        </p:txBody>
      </p:sp>
      <p:sp>
        <p:nvSpPr>
          <p:cNvPr id="133" name="Google Shape;133;g263cdf08c63_1_0"/>
          <p:cNvSpPr txBox="1"/>
          <p:nvPr/>
        </p:nvSpPr>
        <p:spPr>
          <a:xfrm>
            <a:off x="838200" y="1853325"/>
            <a:ext cx="6682800" cy="43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D4D4F"/>
                </a:solidFill>
                <a:latin typeface="Raleway"/>
                <a:ea typeface="Raleway"/>
                <a:cs typeface="Raleway"/>
                <a:sym typeface="Raleway"/>
              </a:rPr>
              <a:t>Predicting Student Veteran </a:t>
            </a:r>
            <a:endParaRPr b="1" sz="3000">
              <a:solidFill>
                <a:srgbClr val="4D4D4F"/>
              </a:solidFill>
              <a:latin typeface="Raleway"/>
              <a:ea typeface="Raleway"/>
              <a:cs typeface="Raleway"/>
              <a:sym typeface="Raleway"/>
            </a:endParaRPr>
          </a:p>
          <a:p>
            <a:pPr indent="0" lvl="0" marL="0" rtl="0" algn="l">
              <a:spcBef>
                <a:spcPts val="0"/>
              </a:spcBef>
              <a:spcAft>
                <a:spcPts val="0"/>
              </a:spcAft>
              <a:buNone/>
            </a:pPr>
            <a:r>
              <a:rPr b="1" lang="en-US" sz="3000">
                <a:solidFill>
                  <a:srgbClr val="4D4D4F"/>
                </a:solidFill>
                <a:latin typeface="Raleway"/>
                <a:ea typeface="Raleway"/>
                <a:cs typeface="Raleway"/>
                <a:sym typeface="Raleway"/>
              </a:rPr>
              <a:t>Success</a:t>
            </a:r>
            <a:endParaRPr b="1" sz="3000">
              <a:solidFill>
                <a:srgbClr val="4D4D4F"/>
              </a:solidFill>
              <a:latin typeface="Raleway"/>
              <a:ea typeface="Raleway"/>
              <a:cs typeface="Raleway"/>
              <a:sym typeface="Raleway"/>
            </a:endParaRPr>
          </a:p>
          <a:p>
            <a:pPr indent="0" lvl="0" marL="0" rtl="0" algn="l">
              <a:spcBef>
                <a:spcPts val="0"/>
              </a:spcBef>
              <a:spcAft>
                <a:spcPts val="0"/>
              </a:spcAft>
              <a:buNone/>
            </a:pPr>
            <a:r>
              <a:rPr b="1" lang="en-US" sz="3000">
                <a:solidFill>
                  <a:srgbClr val="4D4D4F"/>
                </a:solidFill>
                <a:latin typeface="Raleway"/>
                <a:ea typeface="Raleway"/>
                <a:cs typeface="Raleway"/>
                <a:sym typeface="Raleway"/>
              </a:rPr>
              <a:t> </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Student Military Service Status</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Program Delivery Mode</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Rurality</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Race</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Ethnicity - Non-Hispanic</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First Generation</a:t>
            </a:r>
            <a:endParaRPr b="1" sz="3000">
              <a:solidFill>
                <a:srgbClr val="4D4D4F"/>
              </a:solidFill>
              <a:latin typeface="Raleway"/>
              <a:ea typeface="Raleway"/>
              <a:cs typeface="Raleway"/>
              <a:sym typeface="Raleway"/>
            </a:endParaRPr>
          </a:p>
          <a:p>
            <a:pPr indent="0" lvl="0" marL="457200" rtl="0" algn="l">
              <a:spcBef>
                <a:spcPts val="0"/>
              </a:spcBef>
              <a:spcAft>
                <a:spcPts val="0"/>
              </a:spcAft>
              <a:buNone/>
            </a:pPr>
            <a:r>
              <a:t/>
            </a:r>
            <a:endParaRPr b="1" sz="3000">
              <a:solidFill>
                <a:schemeClr val="dk1"/>
              </a:solidFill>
              <a:latin typeface="Raleway"/>
              <a:ea typeface="Raleway"/>
              <a:cs typeface="Raleway"/>
              <a:sym typeface="Raleway"/>
            </a:endParaRPr>
          </a:p>
          <a:p>
            <a:pPr indent="0" lvl="0" marL="0" rtl="0" algn="l">
              <a:spcBef>
                <a:spcPts val="0"/>
              </a:spcBef>
              <a:spcAft>
                <a:spcPts val="0"/>
              </a:spcAft>
              <a:buNone/>
            </a:pPr>
            <a:r>
              <a:t/>
            </a:r>
            <a:endParaRPr sz="2800">
              <a:solidFill>
                <a:schemeClr val="dk1"/>
              </a:solidFill>
              <a:latin typeface="Raleway"/>
              <a:ea typeface="Raleway"/>
              <a:cs typeface="Raleway"/>
              <a:sym typeface="Raleway"/>
            </a:endParaRPr>
          </a:p>
        </p:txBody>
      </p:sp>
      <p:pic>
        <p:nvPicPr>
          <p:cNvPr id="134" name="Google Shape;134;g263cdf08c63_1_0"/>
          <p:cNvPicPr preferRelativeResize="0"/>
          <p:nvPr/>
        </p:nvPicPr>
        <p:blipFill>
          <a:blip r:embed="rId3">
            <a:alphaModFix/>
          </a:blip>
          <a:stretch>
            <a:fillRect/>
          </a:stretch>
        </p:blipFill>
        <p:spPr>
          <a:xfrm>
            <a:off x="7065900" y="2001638"/>
            <a:ext cx="4583300" cy="3239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63cdf08c63_1_24"/>
          <p:cNvSpPr txBox="1"/>
          <p:nvPr/>
        </p:nvSpPr>
        <p:spPr>
          <a:xfrm>
            <a:off x="1016575" y="1511125"/>
            <a:ext cx="5010300" cy="393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D4D4F"/>
                </a:solidFill>
                <a:latin typeface="Raleway"/>
                <a:ea typeface="Raleway"/>
                <a:cs typeface="Raleway"/>
                <a:sym typeface="Raleway"/>
              </a:rPr>
              <a:t>Student Veteran Success </a:t>
            </a:r>
            <a:endParaRPr b="1" sz="3000">
              <a:solidFill>
                <a:srgbClr val="4D4D4F"/>
              </a:solidFill>
              <a:latin typeface="Raleway"/>
              <a:ea typeface="Raleway"/>
              <a:cs typeface="Raleway"/>
              <a:sym typeface="Raleway"/>
            </a:endParaRPr>
          </a:p>
          <a:p>
            <a:pPr indent="0" lvl="0" marL="0" rtl="0" algn="l">
              <a:spcBef>
                <a:spcPts val="0"/>
              </a:spcBef>
              <a:spcAft>
                <a:spcPts val="0"/>
              </a:spcAft>
              <a:buNone/>
            </a:pPr>
            <a:r>
              <a:rPr b="1" lang="en-US" sz="3000" u="sng">
                <a:solidFill>
                  <a:srgbClr val="4D4D4F"/>
                </a:solidFill>
                <a:latin typeface="Raleway"/>
                <a:ea typeface="Raleway"/>
                <a:cs typeface="Raleway"/>
                <a:sym typeface="Raleway"/>
              </a:rPr>
              <a:t>not</a:t>
            </a:r>
            <a:r>
              <a:rPr b="1" lang="en-US" sz="3000">
                <a:solidFill>
                  <a:srgbClr val="4D4D4F"/>
                </a:solidFill>
                <a:latin typeface="Raleway"/>
                <a:ea typeface="Raleway"/>
                <a:cs typeface="Raleway"/>
                <a:sym typeface="Raleway"/>
              </a:rPr>
              <a:t> predicted by:</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First generation </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Rural background</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Age</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Military status</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Gender</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Race and ethnicity</a:t>
            </a:r>
            <a:endParaRPr sz="2800">
              <a:solidFill>
                <a:schemeClr val="dk1"/>
              </a:solidFill>
              <a:latin typeface="Raleway"/>
              <a:ea typeface="Raleway"/>
              <a:cs typeface="Raleway"/>
              <a:sym typeface="Raleway"/>
            </a:endParaRPr>
          </a:p>
        </p:txBody>
      </p:sp>
      <p:sp>
        <p:nvSpPr>
          <p:cNvPr id="140" name="Google Shape;140;g263cdf08c63_1_24"/>
          <p:cNvSpPr txBox="1"/>
          <p:nvPr/>
        </p:nvSpPr>
        <p:spPr>
          <a:xfrm>
            <a:off x="6126425" y="1511125"/>
            <a:ext cx="5970900" cy="3933000"/>
          </a:xfrm>
          <a:prstGeom prst="rect">
            <a:avLst/>
          </a:prstGeom>
          <a:noFill/>
          <a:ln cap="flat" cmpd="sng" w="9525">
            <a:solidFill>
              <a:srgbClr val="5148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4D4D4F"/>
                </a:solidFill>
                <a:latin typeface="Raleway"/>
                <a:ea typeface="Raleway"/>
                <a:cs typeface="Raleway"/>
                <a:sym typeface="Raleway"/>
              </a:rPr>
              <a:t>Student Veteran Success promoted by:</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Work/family responsibilities</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Financial challenges</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Veteran-specific resources</a:t>
            </a:r>
            <a:endParaRPr b="1" sz="3000">
              <a:solidFill>
                <a:srgbClr val="4D4D4F"/>
              </a:solidFill>
              <a:latin typeface="Raleway"/>
              <a:ea typeface="Raleway"/>
              <a:cs typeface="Raleway"/>
              <a:sym typeface="Raleway"/>
            </a:endParaRPr>
          </a:p>
          <a:p>
            <a:pPr indent="-419100" lvl="0" marL="457200" rtl="0" algn="l">
              <a:spcBef>
                <a:spcPts val="0"/>
              </a:spcBef>
              <a:spcAft>
                <a:spcPts val="0"/>
              </a:spcAft>
              <a:buClr>
                <a:srgbClr val="4D4D4F"/>
              </a:buClr>
              <a:buSzPts val="3000"/>
              <a:buFont typeface="Raleway"/>
              <a:buChar char="●"/>
            </a:pPr>
            <a:r>
              <a:rPr b="1" lang="en-US" sz="3000">
                <a:solidFill>
                  <a:srgbClr val="4D4D4F"/>
                </a:solidFill>
                <a:latin typeface="Raleway"/>
                <a:ea typeface="Raleway"/>
                <a:cs typeface="Raleway"/>
                <a:sym typeface="Raleway"/>
              </a:rPr>
              <a:t>Trained faculty, staff, and administrative personnel</a:t>
            </a:r>
            <a:endParaRPr b="1" sz="3000">
              <a:solidFill>
                <a:srgbClr val="4D4D4F"/>
              </a:solidFill>
              <a:latin typeface="Raleway"/>
              <a:ea typeface="Raleway"/>
              <a:cs typeface="Raleway"/>
              <a:sym typeface="Raleway"/>
            </a:endParaRPr>
          </a:p>
          <a:p>
            <a:pPr indent="0" lvl="0" marL="0" rtl="0" algn="l">
              <a:spcBef>
                <a:spcPts val="0"/>
              </a:spcBef>
              <a:spcAft>
                <a:spcPts val="0"/>
              </a:spcAft>
              <a:buNone/>
            </a:pPr>
            <a:r>
              <a:t/>
            </a:r>
            <a:endParaRPr sz="2800">
              <a:solidFill>
                <a:schemeClr val="dk1"/>
              </a:solidFill>
              <a:latin typeface="Raleway"/>
              <a:ea typeface="Raleway"/>
              <a:cs typeface="Raleway"/>
              <a:sym typeface="Raleway"/>
            </a:endParaRPr>
          </a:p>
        </p:txBody>
      </p:sp>
      <p:sp>
        <p:nvSpPr>
          <p:cNvPr id="141" name="Google Shape;141;g263cdf08c63_1_24"/>
          <p:cNvSpPr txBox="1"/>
          <p:nvPr>
            <p:ph type="title"/>
          </p:nvPr>
        </p:nvSpPr>
        <p:spPr>
          <a:xfrm>
            <a:off x="838200" y="1854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spcBef>
                <a:spcPts val="0"/>
              </a:spcBef>
              <a:spcAft>
                <a:spcPts val="0"/>
              </a:spcAft>
              <a:buClr>
                <a:schemeClr val="dk1"/>
              </a:buClr>
              <a:buSzPct val="25581"/>
              <a:buFont typeface="Arial"/>
              <a:buNone/>
            </a:pPr>
            <a:r>
              <a:rPr lang="en-US" sz="4300">
                <a:solidFill>
                  <a:srgbClr val="38761D"/>
                </a:solidFill>
              </a:rPr>
              <a:t>Discussion and Implications</a:t>
            </a:r>
            <a:endParaRPr sz="4300">
              <a:solidFill>
                <a:srgbClr val="38761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3cdf08c63_1_15"/>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Raleway"/>
              <a:buNone/>
            </a:pPr>
            <a:r>
              <a:rPr i="1" lang="en-US"/>
              <a:t>Predictors of VBSN Progression/Graduation</a:t>
            </a:r>
            <a:endParaRPr i="1"/>
          </a:p>
          <a:p>
            <a:pPr indent="0" lvl="0" marL="0" rtl="0" algn="l">
              <a:spcBef>
                <a:spcPts val="0"/>
              </a:spcBef>
              <a:spcAft>
                <a:spcPts val="0"/>
              </a:spcAft>
              <a:buNone/>
            </a:pPr>
            <a:r>
              <a:rPr lang="en-US" sz="4300">
                <a:solidFill>
                  <a:srgbClr val="38761D"/>
                </a:solidFill>
              </a:rPr>
              <a:t>Conclusions</a:t>
            </a:r>
            <a:endParaRPr sz="4300">
              <a:solidFill>
                <a:srgbClr val="38761D"/>
              </a:solidFill>
            </a:endParaRPr>
          </a:p>
        </p:txBody>
      </p:sp>
      <p:sp>
        <p:nvSpPr>
          <p:cNvPr id="147" name="Google Shape;147;g263cdf08c63_1_15"/>
          <p:cNvSpPr txBox="1"/>
          <p:nvPr/>
        </p:nvSpPr>
        <p:spPr>
          <a:xfrm>
            <a:off x="6680975" y="2250225"/>
            <a:ext cx="5049300" cy="3663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en-US" sz="3600">
                <a:solidFill>
                  <a:srgbClr val="4D4D4F"/>
                </a:solidFill>
                <a:latin typeface="Raleway"/>
                <a:ea typeface="Raleway"/>
                <a:cs typeface="Raleway"/>
                <a:sym typeface="Raleway"/>
              </a:rPr>
              <a:t>Recruiting veterans increases </a:t>
            </a:r>
            <a:r>
              <a:rPr b="1" lang="en-US" sz="3600">
                <a:solidFill>
                  <a:srgbClr val="4D4D4F"/>
                </a:solidFill>
                <a:latin typeface="Raleway"/>
                <a:ea typeface="Raleway"/>
                <a:cs typeface="Raleway"/>
                <a:sym typeface="Raleway"/>
              </a:rPr>
              <a:t>nursing workforce diversity</a:t>
            </a:r>
            <a:endParaRPr b="1" sz="3600">
              <a:solidFill>
                <a:srgbClr val="4D4D4F"/>
              </a:solidFill>
              <a:latin typeface="Raleway"/>
              <a:ea typeface="Raleway"/>
              <a:cs typeface="Raleway"/>
              <a:sym typeface="Raleway"/>
            </a:endParaRPr>
          </a:p>
          <a:p>
            <a:pPr indent="-457200" lvl="0" marL="457200" rtl="0" algn="l">
              <a:lnSpc>
                <a:spcPct val="90000"/>
              </a:lnSpc>
              <a:spcBef>
                <a:spcPts val="1200"/>
              </a:spcBef>
              <a:spcAft>
                <a:spcPts val="0"/>
              </a:spcAft>
              <a:buClr>
                <a:srgbClr val="4D4D4F"/>
              </a:buClr>
              <a:buSzPts val="3600"/>
              <a:buFont typeface="Raleway"/>
              <a:buChar char="●"/>
            </a:pPr>
            <a:r>
              <a:rPr b="1" lang="en-US" sz="3600">
                <a:solidFill>
                  <a:srgbClr val="4D4D4F"/>
                </a:solidFill>
                <a:latin typeface="Raleway"/>
                <a:ea typeface="Raleway"/>
                <a:cs typeface="Raleway"/>
                <a:sym typeface="Raleway"/>
              </a:rPr>
              <a:t>Gender</a:t>
            </a:r>
            <a:endParaRPr b="1" sz="3600">
              <a:solidFill>
                <a:srgbClr val="4D4D4F"/>
              </a:solidFill>
              <a:latin typeface="Raleway"/>
              <a:ea typeface="Raleway"/>
              <a:cs typeface="Raleway"/>
              <a:sym typeface="Raleway"/>
            </a:endParaRPr>
          </a:p>
          <a:p>
            <a:pPr indent="-457200" lvl="0" marL="457200" rtl="0" algn="l">
              <a:lnSpc>
                <a:spcPct val="90000"/>
              </a:lnSpc>
              <a:spcBef>
                <a:spcPts val="0"/>
              </a:spcBef>
              <a:spcAft>
                <a:spcPts val="0"/>
              </a:spcAft>
              <a:buClr>
                <a:srgbClr val="4D4D4F"/>
              </a:buClr>
              <a:buSzPts val="3600"/>
              <a:buFont typeface="Raleway"/>
              <a:buChar char="●"/>
            </a:pPr>
            <a:r>
              <a:rPr b="1" lang="en-US" sz="3600">
                <a:solidFill>
                  <a:srgbClr val="4D4D4F"/>
                </a:solidFill>
                <a:latin typeface="Raleway"/>
                <a:ea typeface="Raleway"/>
                <a:cs typeface="Raleway"/>
                <a:sym typeface="Raleway"/>
              </a:rPr>
              <a:t>Race</a:t>
            </a:r>
            <a:endParaRPr b="1" sz="3600">
              <a:solidFill>
                <a:srgbClr val="4D4D4F"/>
              </a:solidFill>
              <a:latin typeface="Raleway"/>
              <a:ea typeface="Raleway"/>
              <a:cs typeface="Raleway"/>
              <a:sym typeface="Raleway"/>
            </a:endParaRPr>
          </a:p>
          <a:p>
            <a:pPr indent="-457200" lvl="0" marL="457200" rtl="0" algn="l">
              <a:spcBef>
                <a:spcPts val="0"/>
              </a:spcBef>
              <a:spcAft>
                <a:spcPts val="0"/>
              </a:spcAft>
              <a:buClr>
                <a:srgbClr val="4D4D4F"/>
              </a:buClr>
              <a:buSzPts val="3600"/>
              <a:buFont typeface="Raleway"/>
              <a:buChar char="●"/>
            </a:pPr>
            <a:r>
              <a:rPr b="1" lang="en-US" sz="3600">
                <a:solidFill>
                  <a:srgbClr val="4D4D4F"/>
                </a:solidFill>
                <a:latin typeface="Raleway"/>
                <a:ea typeface="Raleway"/>
                <a:cs typeface="Raleway"/>
                <a:sym typeface="Raleway"/>
              </a:rPr>
              <a:t>Ethnicity</a:t>
            </a:r>
            <a:endParaRPr b="1" sz="3600">
              <a:solidFill>
                <a:srgbClr val="4D4D4F"/>
              </a:solidFill>
              <a:latin typeface="Raleway"/>
              <a:ea typeface="Raleway"/>
              <a:cs typeface="Raleway"/>
              <a:sym typeface="Raleway"/>
            </a:endParaRPr>
          </a:p>
        </p:txBody>
      </p:sp>
      <p:pic>
        <p:nvPicPr>
          <p:cNvPr id="148" name="Google Shape;148;g263cdf08c63_1_15"/>
          <p:cNvPicPr preferRelativeResize="0"/>
          <p:nvPr/>
        </p:nvPicPr>
        <p:blipFill>
          <a:blip r:embed="rId3">
            <a:alphaModFix/>
          </a:blip>
          <a:stretch>
            <a:fillRect/>
          </a:stretch>
        </p:blipFill>
        <p:spPr>
          <a:xfrm>
            <a:off x="838200" y="2476725"/>
            <a:ext cx="5315574" cy="2995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63a9b0f192_4_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Background</a:t>
            </a:r>
            <a:endParaRPr sz="4300">
              <a:solidFill>
                <a:srgbClr val="F45006"/>
              </a:solidFill>
            </a:endParaRPr>
          </a:p>
        </p:txBody>
      </p:sp>
      <p:sp>
        <p:nvSpPr>
          <p:cNvPr id="154" name="Google Shape;154;g263a9b0f192_4_9"/>
          <p:cNvSpPr txBox="1"/>
          <p:nvPr>
            <p:ph idx="1" type="body"/>
          </p:nvPr>
        </p:nvSpPr>
        <p:spPr>
          <a:xfrm>
            <a:off x="838200" y="1825625"/>
            <a:ext cx="10383900" cy="4735500"/>
          </a:xfrm>
          <a:prstGeom prst="rect">
            <a:avLst/>
          </a:prstGeom>
        </p:spPr>
        <p:txBody>
          <a:bodyPr anchorCtr="0" anchor="t" bIns="45700" lIns="91425" spcFirstLastPara="1" rIns="91425" wrap="square" tIns="45700">
            <a:normAutofit/>
          </a:bodyPr>
          <a:lstStyle/>
          <a:p>
            <a:pPr indent="-450850" lvl="0" marL="457200" rtl="0" algn="l">
              <a:lnSpc>
                <a:spcPct val="115000"/>
              </a:lnSpc>
              <a:spcBef>
                <a:spcPts val="600"/>
              </a:spcBef>
              <a:spcAft>
                <a:spcPts val="0"/>
              </a:spcAft>
              <a:buClr>
                <a:srgbClr val="422C16"/>
              </a:buClr>
              <a:buSzPts val="3500"/>
              <a:buChar char="●"/>
            </a:pPr>
            <a:r>
              <a:rPr b="1" lang="en-US" sz="3500">
                <a:solidFill>
                  <a:srgbClr val="422C16"/>
                </a:solidFill>
              </a:rPr>
              <a:t>Military downsizing &amp; GI Bill benefits resulted in ↑ student Veterans</a:t>
            </a:r>
            <a:endParaRPr b="1" sz="3500">
              <a:solidFill>
                <a:srgbClr val="422C16"/>
              </a:solidFill>
            </a:endParaRPr>
          </a:p>
          <a:p>
            <a:pPr indent="-450850" lvl="0" marL="457200" rtl="0" algn="l">
              <a:lnSpc>
                <a:spcPct val="115000"/>
              </a:lnSpc>
              <a:spcBef>
                <a:spcPts val="0"/>
              </a:spcBef>
              <a:spcAft>
                <a:spcPts val="0"/>
              </a:spcAft>
              <a:buClr>
                <a:srgbClr val="422C16"/>
              </a:buClr>
              <a:buSzPts val="3500"/>
              <a:buChar char="●"/>
            </a:pPr>
            <a:r>
              <a:rPr b="1" lang="en-US" sz="3500">
                <a:solidFill>
                  <a:srgbClr val="422C16"/>
                </a:solidFill>
              </a:rPr>
              <a:t>HRSA VBSN Program grants increased enrollment, progression, and graduation of Veterans</a:t>
            </a:r>
            <a:endParaRPr b="1" sz="3500">
              <a:solidFill>
                <a:srgbClr val="422C16"/>
              </a:solidFill>
            </a:endParaRPr>
          </a:p>
          <a:p>
            <a:pPr indent="-450850" lvl="0" marL="457200" rtl="0" algn="l">
              <a:lnSpc>
                <a:spcPct val="115000"/>
              </a:lnSpc>
              <a:spcBef>
                <a:spcPts val="0"/>
              </a:spcBef>
              <a:spcAft>
                <a:spcPts val="0"/>
              </a:spcAft>
              <a:buClr>
                <a:srgbClr val="422C16"/>
              </a:buClr>
              <a:buSzPts val="3500"/>
              <a:buChar char="●"/>
            </a:pPr>
            <a:r>
              <a:rPr b="1" lang="en-US" sz="3500">
                <a:solidFill>
                  <a:srgbClr val="422C16"/>
                </a:solidFill>
              </a:rPr>
              <a:t>31 schools of nursing received funding </a:t>
            </a:r>
            <a:endParaRPr b="1" sz="3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63faa5763d_1_1"/>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i="1" lang="en-US" sz="4850"/>
              <a:t>Faculty Perspectives</a:t>
            </a:r>
            <a:endParaRPr i="1" sz="4850"/>
          </a:p>
          <a:p>
            <a:pPr indent="0" lvl="0" marL="0" rtl="0" algn="l">
              <a:spcBef>
                <a:spcPts val="0"/>
              </a:spcBef>
              <a:spcAft>
                <a:spcPts val="0"/>
              </a:spcAft>
              <a:buNone/>
            </a:pPr>
            <a:r>
              <a:rPr lang="en-US" sz="4750">
                <a:solidFill>
                  <a:srgbClr val="F45006"/>
                </a:solidFill>
                <a:latin typeface="Arial"/>
                <a:ea typeface="Arial"/>
                <a:cs typeface="Arial"/>
                <a:sym typeface="Arial"/>
              </a:rPr>
              <a:t>Research Questions</a:t>
            </a:r>
            <a:endParaRPr sz="4750">
              <a:solidFill>
                <a:srgbClr val="F45006"/>
              </a:solidFill>
            </a:endParaRPr>
          </a:p>
        </p:txBody>
      </p:sp>
      <p:sp>
        <p:nvSpPr>
          <p:cNvPr id="160" name="Google Shape;160;g263faa5763d_1_1"/>
          <p:cNvSpPr txBox="1"/>
          <p:nvPr>
            <p:ph idx="1" type="body"/>
          </p:nvPr>
        </p:nvSpPr>
        <p:spPr>
          <a:xfrm>
            <a:off x="838200" y="1825625"/>
            <a:ext cx="10324500" cy="4351200"/>
          </a:xfrm>
          <a:prstGeom prst="rect">
            <a:avLst/>
          </a:prstGeom>
        </p:spPr>
        <p:txBody>
          <a:bodyPr anchorCtr="0" anchor="t" bIns="45700" lIns="91425" spcFirstLastPara="1" rIns="91425" wrap="square" tIns="45700">
            <a:normAutofit lnSpcReduction="10000"/>
          </a:bodyPr>
          <a:lstStyle/>
          <a:p>
            <a:pPr indent="-431800" lvl="0" marL="457200" rtl="0" algn="l">
              <a:lnSpc>
                <a:spcPct val="115000"/>
              </a:lnSpc>
              <a:spcBef>
                <a:spcPts val="700"/>
              </a:spcBef>
              <a:spcAft>
                <a:spcPts val="0"/>
              </a:spcAft>
              <a:buClr>
                <a:srgbClr val="422C16"/>
              </a:buClr>
              <a:buSzPts val="3200"/>
              <a:buFont typeface="Raleway"/>
              <a:buAutoNum type="arabicPeriod"/>
            </a:pPr>
            <a:r>
              <a:rPr b="1" lang="en-US" sz="3200">
                <a:solidFill>
                  <a:srgbClr val="422C16"/>
                </a:solidFill>
              </a:rPr>
              <a:t>What was the experience of faculty who taught in a VBSN program?</a:t>
            </a:r>
            <a:endParaRPr b="1" sz="3200">
              <a:solidFill>
                <a:srgbClr val="422C16"/>
              </a:solidFill>
            </a:endParaRPr>
          </a:p>
          <a:p>
            <a:pPr indent="-431800" lvl="0" marL="457200" rtl="0" algn="l">
              <a:lnSpc>
                <a:spcPct val="115000"/>
              </a:lnSpc>
              <a:spcBef>
                <a:spcPts val="0"/>
              </a:spcBef>
              <a:spcAft>
                <a:spcPts val="0"/>
              </a:spcAft>
              <a:buClr>
                <a:srgbClr val="422C16"/>
              </a:buClr>
              <a:buSzPts val="3200"/>
              <a:buFont typeface="Raleway"/>
              <a:buAutoNum type="arabicPeriod"/>
            </a:pPr>
            <a:r>
              <a:rPr b="1" lang="en-US" sz="3200">
                <a:solidFill>
                  <a:srgbClr val="422C16"/>
                </a:solidFill>
              </a:rPr>
              <a:t>What factors influenced faculty teaching practices and the support provided to student Veterans enrolled in VBSN programs?</a:t>
            </a:r>
            <a:endParaRPr b="1" sz="3200">
              <a:solidFill>
                <a:srgbClr val="422C16"/>
              </a:solidFill>
            </a:endParaRPr>
          </a:p>
          <a:p>
            <a:pPr indent="-431800" lvl="0" marL="457200" rtl="0" algn="l">
              <a:lnSpc>
                <a:spcPct val="115000"/>
              </a:lnSpc>
              <a:spcBef>
                <a:spcPts val="0"/>
              </a:spcBef>
              <a:spcAft>
                <a:spcPts val="0"/>
              </a:spcAft>
              <a:buClr>
                <a:srgbClr val="422C16"/>
              </a:buClr>
              <a:buSzPts val="3200"/>
              <a:buFont typeface="Raleway"/>
              <a:buAutoNum type="arabicPeriod"/>
            </a:pPr>
            <a:r>
              <a:rPr b="1" lang="en-US" sz="3200">
                <a:solidFill>
                  <a:srgbClr val="422C16"/>
                </a:solidFill>
              </a:rPr>
              <a:t>How did nursing faculty facilitate student Veterans learning transfer from military service to nursing?</a:t>
            </a:r>
            <a:endParaRPr b="1"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63faa5763d_1_8"/>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i="1" lang="en-US" sz="4850"/>
              <a:t>Faculty Perspectives</a:t>
            </a:r>
            <a:endParaRPr i="1" sz="4850"/>
          </a:p>
          <a:p>
            <a:pPr indent="0" lvl="0" marL="0" rtl="0" algn="l">
              <a:spcBef>
                <a:spcPts val="0"/>
              </a:spcBef>
              <a:spcAft>
                <a:spcPts val="0"/>
              </a:spcAft>
              <a:buNone/>
            </a:pPr>
            <a:r>
              <a:rPr lang="en-US" sz="4777">
                <a:solidFill>
                  <a:srgbClr val="F45006"/>
                </a:solidFill>
                <a:latin typeface="Arial"/>
                <a:ea typeface="Arial"/>
                <a:cs typeface="Arial"/>
                <a:sym typeface="Arial"/>
              </a:rPr>
              <a:t>Purpose</a:t>
            </a:r>
            <a:endParaRPr sz="4177">
              <a:solidFill>
                <a:srgbClr val="F45006"/>
              </a:solidFill>
            </a:endParaRPr>
          </a:p>
        </p:txBody>
      </p:sp>
      <p:sp>
        <p:nvSpPr>
          <p:cNvPr id="166" name="Google Shape;166;g263faa5763d_1_8"/>
          <p:cNvSpPr txBox="1"/>
          <p:nvPr>
            <p:ph idx="1" type="body"/>
          </p:nvPr>
        </p:nvSpPr>
        <p:spPr>
          <a:xfrm>
            <a:off x="838200" y="1862475"/>
            <a:ext cx="11353800" cy="4290300"/>
          </a:xfrm>
          <a:prstGeom prst="rect">
            <a:avLst/>
          </a:prstGeom>
        </p:spPr>
        <p:txBody>
          <a:bodyPr anchorCtr="0" anchor="t" bIns="45700" lIns="91425" spcFirstLastPara="1" rIns="91425" wrap="square" tIns="45700">
            <a:normAutofit fontScale="85000" lnSpcReduction="20000"/>
          </a:bodyPr>
          <a:lstStyle/>
          <a:p>
            <a:pPr indent="-471810" lvl="0" marL="457200" rtl="0" algn="l">
              <a:lnSpc>
                <a:spcPct val="115000"/>
              </a:lnSpc>
              <a:spcBef>
                <a:spcPts val="700"/>
              </a:spcBef>
              <a:spcAft>
                <a:spcPts val="0"/>
              </a:spcAft>
              <a:buClr>
                <a:srgbClr val="422C16"/>
              </a:buClr>
              <a:buSzPct val="120159"/>
              <a:buChar char="●"/>
            </a:pPr>
            <a:r>
              <a:rPr b="1" lang="en-US" sz="3750">
                <a:solidFill>
                  <a:srgbClr val="422C16"/>
                </a:solidFill>
              </a:rPr>
              <a:t>D</a:t>
            </a:r>
            <a:r>
              <a:rPr b="1" lang="en-US" sz="4100">
                <a:solidFill>
                  <a:srgbClr val="422C16"/>
                </a:solidFill>
              </a:rPr>
              <a:t>escribe &amp; understand the experiences of faculty who are/were teaching in a VBSN program</a:t>
            </a:r>
            <a:endParaRPr b="1" sz="4100">
              <a:solidFill>
                <a:srgbClr val="422C16"/>
              </a:solidFill>
            </a:endParaRPr>
          </a:p>
          <a:p>
            <a:pPr indent="-449897" lvl="0" marL="457200" rtl="0" algn="l">
              <a:lnSpc>
                <a:spcPct val="115000"/>
              </a:lnSpc>
              <a:spcBef>
                <a:spcPts val="0"/>
              </a:spcBef>
              <a:spcAft>
                <a:spcPts val="0"/>
              </a:spcAft>
              <a:buClr>
                <a:srgbClr val="422C16"/>
              </a:buClr>
              <a:buSzPct val="100000"/>
              <a:buChar char="●"/>
            </a:pPr>
            <a:r>
              <a:rPr b="1" lang="en-US" sz="4100">
                <a:solidFill>
                  <a:srgbClr val="422C16"/>
                </a:solidFill>
              </a:rPr>
              <a:t>Describe teaching &amp; learning strategies implemented with student Veterans by faculty who are/were teaching in a VBSN program</a:t>
            </a:r>
            <a:endParaRPr b="1" sz="4100">
              <a:solidFill>
                <a:srgbClr val="422C16"/>
              </a:solidFill>
            </a:endParaRPr>
          </a:p>
          <a:p>
            <a:pPr indent="-449897" lvl="0" marL="457200" rtl="0" algn="l">
              <a:lnSpc>
                <a:spcPct val="115000"/>
              </a:lnSpc>
              <a:spcBef>
                <a:spcPts val="0"/>
              </a:spcBef>
              <a:spcAft>
                <a:spcPts val="0"/>
              </a:spcAft>
              <a:buClr>
                <a:srgbClr val="422C16"/>
              </a:buClr>
              <a:buSzPct val="100000"/>
              <a:buChar char="●"/>
            </a:pPr>
            <a:r>
              <a:rPr b="1" lang="en-US" sz="4100">
                <a:solidFill>
                  <a:srgbClr val="422C16"/>
                </a:solidFill>
              </a:rPr>
              <a:t>Describe faculty facilitation of student Veteran learning transfer from military service to nursing</a:t>
            </a:r>
            <a:endParaRPr b="1" sz="4100">
              <a:solidFill>
                <a:srgbClr val="422C16"/>
              </a:solidFill>
            </a:endParaRPr>
          </a:p>
          <a:p>
            <a:pPr indent="0" lvl="0" marL="0" rtl="0" algn="l">
              <a:spcBef>
                <a:spcPts val="12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63faa5763d_1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i="1" lang="en-US" sz="4850"/>
              <a:t>Faculty Perspectives</a:t>
            </a:r>
            <a:endParaRPr i="1" sz="4850"/>
          </a:p>
          <a:p>
            <a:pPr indent="0" lvl="0" marL="0" rtl="0" algn="l">
              <a:spcBef>
                <a:spcPts val="0"/>
              </a:spcBef>
              <a:spcAft>
                <a:spcPts val="0"/>
              </a:spcAft>
              <a:buNone/>
            </a:pPr>
            <a:r>
              <a:rPr lang="en-US" sz="4750">
                <a:solidFill>
                  <a:srgbClr val="F45006"/>
                </a:solidFill>
                <a:latin typeface="Arial"/>
                <a:ea typeface="Arial"/>
                <a:cs typeface="Arial"/>
                <a:sym typeface="Arial"/>
              </a:rPr>
              <a:t>Methods</a:t>
            </a:r>
            <a:endParaRPr sz="4750">
              <a:solidFill>
                <a:srgbClr val="F45006"/>
              </a:solidFill>
            </a:endParaRPr>
          </a:p>
        </p:txBody>
      </p:sp>
      <p:sp>
        <p:nvSpPr>
          <p:cNvPr id="172" name="Google Shape;172;g263faa5763d_1_14"/>
          <p:cNvSpPr txBox="1"/>
          <p:nvPr>
            <p:ph idx="1" type="body"/>
          </p:nvPr>
        </p:nvSpPr>
        <p:spPr>
          <a:xfrm>
            <a:off x="838200" y="1924725"/>
            <a:ext cx="10515600" cy="3420300"/>
          </a:xfrm>
          <a:prstGeom prst="rect">
            <a:avLst/>
          </a:prstGeom>
        </p:spPr>
        <p:txBody>
          <a:bodyPr anchorCtr="0" anchor="t" bIns="45700" lIns="91425" spcFirstLastPara="1" rIns="91425" wrap="square" tIns="45700">
            <a:noAutofit/>
          </a:bodyPr>
          <a:lstStyle/>
          <a:p>
            <a:pPr indent="-444500" lvl="0" marL="457200" rtl="0" algn="l">
              <a:lnSpc>
                <a:spcPct val="115000"/>
              </a:lnSpc>
              <a:spcBef>
                <a:spcPts val="700"/>
              </a:spcBef>
              <a:spcAft>
                <a:spcPts val="0"/>
              </a:spcAft>
              <a:buClr>
                <a:srgbClr val="422C16"/>
              </a:buClr>
              <a:buSzPts val="3400"/>
              <a:buChar char="●"/>
            </a:pPr>
            <a:r>
              <a:rPr b="1" lang="en-US" sz="3400">
                <a:solidFill>
                  <a:srgbClr val="422C16"/>
                </a:solidFill>
              </a:rPr>
              <a:t>Mixed methods descriptive design</a:t>
            </a:r>
            <a:endParaRPr b="1" sz="3400">
              <a:solidFill>
                <a:srgbClr val="422C16"/>
              </a:solidFill>
            </a:endParaRPr>
          </a:p>
          <a:p>
            <a:pPr indent="-444500" lvl="0" marL="457200" rtl="0" algn="l">
              <a:lnSpc>
                <a:spcPct val="115000"/>
              </a:lnSpc>
              <a:spcBef>
                <a:spcPts val="0"/>
              </a:spcBef>
              <a:spcAft>
                <a:spcPts val="0"/>
              </a:spcAft>
              <a:buClr>
                <a:srgbClr val="422C16"/>
              </a:buClr>
              <a:buSzPts val="3400"/>
              <a:buChar char="●"/>
            </a:pPr>
            <a:r>
              <a:rPr b="1" lang="en-US" sz="3400">
                <a:solidFill>
                  <a:srgbClr val="422C16"/>
                </a:solidFill>
              </a:rPr>
              <a:t>Researcher developed survey (α =0.91)</a:t>
            </a:r>
            <a:endParaRPr b="1" sz="3400">
              <a:solidFill>
                <a:srgbClr val="422C16"/>
              </a:solidFill>
            </a:endParaRPr>
          </a:p>
          <a:p>
            <a:pPr indent="-444500" lvl="0" marL="457200" rtl="0" algn="l">
              <a:lnSpc>
                <a:spcPct val="115000"/>
              </a:lnSpc>
              <a:spcBef>
                <a:spcPts val="0"/>
              </a:spcBef>
              <a:spcAft>
                <a:spcPts val="0"/>
              </a:spcAft>
              <a:buClr>
                <a:srgbClr val="422C16"/>
              </a:buClr>
              <a:buSzPts val="3400"/>
              <a:buChar char="●"/>
            </a:pPr>
            <a:r>
              <a:rPr b="1" i="1" lang="en-US" sz="3400">
                <a:solidFill>
                  <a:srgbClr val="422C16"/>
                </a:solidFill>
              </a:rPr>
              <a:t>N</a:t>
            </a:r>
            <a:r>
              <a:rPr b="1" lang="en-US" sz="3400">
                <a:solidFill>
                  <a:srgbClr val="422C16"/>
                </a:solidFill>
              </a:rPr>
              <a:t>=52 completed survey</a:t>
            </a:r>
            <a:endParaRPr b="1" sz="3400">
              <a:solidFill>
                <a:srgbClr val="422C16"/>
              </a:solidFill>
            </a:endParaRPr>
          </a:p>
          <a:p>
            <a:pPr indent="-444500" lvl="0" marL="457200" rtl="0" algn="l">
              <a:lnSpc>
                <a:spcPct val="115000"/>
              </a:lnSpc>
              <a:spcBef>
                <a:spcPts val="0"/>
              </a:spcBef>
              <a:spcAft>
                <a:spcPts val="0"/>
              </a:spcAft>
              <a:buClr>
                <a:srgbClr val="422C16"/>
              </a:buClr>
              <a:buSzPts val="3400"/>
              <a:buChar char="●"/>
            </a:pPr>
            <a:r>
              <a:rPr b="1" lang="en-US" sz="3400">
                <a:solidFill>
                  <a:srgbClr val="422C16"/>
                </a:solidFill>
              </a:rPr>
              <a:t>n=9 participated in one semi-structured interview</a:t>
            </a:r>
            <a:endParaRPr b="1" sz="3400">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Raleway"/>
              <a:buNone/>
            </a:pPr>
            <a:r>
              <a:rPr lang="en-US"/>
              <a:t>Research Team Members</a:t>
            </a:r>
            <a:endParaRPr/>
          </a:p>
        </p:txBody>
      </p:sp>
      <p:sp>
        <p:nvSpPr>
          <p:cNvPr id="64" name="Google Shape;64;p2"/>
          <p:cNvSpPr txBox="1"/>
          <p:nvPr>
            <p:ph idx="1" type="body"/>
          </p:nvPr>
        </p:nvSpPr>
        <p:spPr>
          <a:xfrm>
            <a:off x="726125" y="1690700"/>
            <a:ext cx="10515600" cy="516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800"/>
              </a:spcBef>
              <a:spcAft>
                <a:spcPts val="0"/>
              </a:spcAft>
              <a:buClr>
                <a:schemeClr val="dk1"/>
              </a:buClr>
              <a:buSzPts val="1100"/>
              <a:buNone/>
            </a:pPr>
            <a:r>
              <a:rPr b="1" lang="en-US" sz="2400">
                <a:solidFill>
                  <a:srgbClr val="4D4D4F"/>
                </a:solidFill>
              </a:rPr>
              <a:t>Deborah L. Sikes, DNP, RN, CNE- Texas Tech University Health Sciences Center, Lubbock, TX, USA</a:t>
            </a:r>
            <a:endParaRPr b="1" sz="2400">
              <a:solidFill>
                <a:srgbClr val="4D4D4F"/>
              </a:solidFill>
            </a:endParaRPr>
          </a:p>
          <a:p>
            <a:pPr indent="0" lvl="0" marL="0" rtl="0" algn="l">
              <a:lnSpc>
                <a:spcPct val="100000"/>
              </a:lnSpc>
              <a:spcBef>
                <a:spcPts val="1800"/>
              </a:spcBef>
              <a:spcAft>
                <a:spcPts val="0"/>
              </a:spcAft>
              <a:buClr>
                <a:schemeClr val="dk1"/>
              </a:buClr>
              <a:buSzPts val="1100"/>
              <a:buNone/>
            </a:pPr>
            <a:r>
              <a:rPr b="1" lang="en-US" sz="2400">
                <a:solidFill>
                  <a:srgbClr val="4D4D4F"/>
                </a:solidFill>
              </a:rPr>
              <a:t>Brenda Elliott, PhD, RN, CNE, ANEF - Messiah University, Mechanicsburg, PA, USA</a:t>
            </a:r>
            <a:endParaRPr b="1" sz="2400">
              <a:solidFill>
                <a:srgbClr val="4D4D4F"/>
              </a:solidFill>
            </a:endParaRPr>
          </a:p>
          <a:p>
            <a:pPr indent="0" lvl="0" marL="0" rtl="0" algn="l">
              <a:lnSpc>
                <a:spcPct val="100000"/>
              </a:lnSpc>
              <a:spcBef>
                <a:spcPts val="1800"/>
              </a:spcBef>
              <a:spcAft>
                <a:spcPts val="0"/>
              </a:spcAft>
              <a:buClr>
                <a:schemeClr val="dk1"/>
              </a:buClr>
              <a:buSzPts val="1100"/>
              <a:buNone/>
            </a:pPr>
            <a:r>
              <a:rPr b="1" lang="en-US" sz="2400">
                <a:solidFill>
                  <a:srgbClr val="4D4D4F"/>
                </a:solidFill>
              </a:rPr>
              <a:t>Katie A. Chargualaf, PhD, RN, CMSRN, CNE, FAAN - University of South Carolina Aiken, Aiken, SC, USA</a:t>
            </a:r>
            <a:endParaRPr b="1" sz="2400">
              <a:solidFill>
                <a:srgbClr val="4D4D4F"/>
              </a:solidFill>
            </a:endParaRPr>
          </a:p>
          <a:p>
            <a:pPr indent="0" lvl="0" marL="0" rtl="0" algn="l">
              <a:lnSpc>
                <a:spcPct val="100000"/>
              </a:lnSpc>
              <a:spcBef>
                <a:spcPts val="1800"/>
              </a:spcBef>
              <a:spcAft>
                <a:spcPts val="0"/>
              </a:spcAft>
              <a:buClr>
                <a:schemeClr val="dk1"/>
              </a:buClr>
              <a:buSzPts val="1100"/>
              <a:buNone/>
            </a:pPr>
            <a:r>
              <a:rPr b="1" lang="en-US" sz="2400">
                <a:solidFill>
                  <a:srgbClr val="4D4D4F"/>
                </a:solidFill>
              </a:rPr>
              <a:t>Barbara J. Patterson, PhD, RN, FAAN, ANEF - Widener University, Chester, PA, USA</a:t>
            </a:r>
            <a:endParaRPr b="1" sz="2400">
              <a:solidFill>
                <a:srgbClr val="4D4D4F"/>
              </a:solidFill>
            </a:endParaRPr>
          </a:p>
          <a:p>
            <a:pPr indent="0" lvl="0" marL="0" rtl="0" algn="l">
              <a:lnSpc>
                <a:spcPct val="100000"/>
              </a:lnSpc>
              <a:spcBef>
                <a:spcPts val="1800"/>
              </a:spcBef>
              <a:spcAft>
                <a:spcPts val="0"/>
              </a:spcAft>
              <a:buClr>
                <a:schemeClr val="dk1"/>
              </a:buClr>
              <a:buSzPts val="1100"/>
              <a:buNone/>
            </a:pPr>
            <a:r>
              <a:rPr b="1" lang="en-US" sz="2400">
                <a:solidFill>
                  <a:srgbClr val="4D4D4F"/>
                </a:solidFill>
              </a:rPr>
              <a:t>Huaxin Song, PhD - University of Texas at Tyler, Tyler, TX, USA</a:t>
            </a:r>
            <a:endParaRPr b="1" sz="2400">
              <a:solidFill>
                <a:srgbClr val="4D4D4F"/>
              </a:solidFill>
            </a:endParaRPr>
          </a:p>
          <a:p>
            <a:pPr indent="0" lvl="0" marL="0" rtl="0" algn="l">
              <a:lnSpc>
                <a:spcPct val="100000"/>
              </a:lnSpc>
              <a:spcBef>
                <a:spcPts val="1800"/>
              </a:spcBef>
              <a:spcAft>
                <a:spcPts val="0"/>
              </a:spcAft>
              <a:buClr>
                <a:schemeClr val="dk1"/>
              </a:buClr>
              <a:buSzPts val="1100"/>
              <a:buNone/>
            </a:pPr>
            <a:r>
              <a:rPr b="1" lang="en-US" sz="2400">
                <a:solidFill>
                  <a:srgbClr val="4D4D4F"/>
                </a:solidFill>
              </a:rPr>
              <a:t>Myrna Armstrong EdD, RN, FAAN, Marble Falls, TX, USA </a:t>
            </a:r>
            <a:endParaRPr b="1" sz="2400">
              <a:solidFill>
                <a:srgbClr val="4D4D4F"/>
              </a:solidFill>
            </a:endParaRPr>
          </a:p>
          <a:p>
            <a:pPr indent="0" lvl="0" marL="0" rtl="0" algn="l">
              <a:lnSpc>
                <a:spcPct val="80000"/>
              </a:lnSpc>
              <a:spcBef>
                <a:spcPts val="0"/>
              </a:spcBef>
              <a:spcAft>
                <a:spcPts val="0"/>
              </a:spcAft>
              <a:buClr>
                <a:schemeClr val="dk1"/>
              </a:buClr>
              <a:buSzPts val="1100"/>
              <a:buFont typeface="Arial"/>
              <a:buNone/>
            </a:pPr>
            <a:r>
              <a:t/>
            </a:r>
            <a:endParaRPr b="1" sz="2600">
              <a:solidFill>
                <a:srgbClr val="514843"/>
              </a:solidFill>
            </a:endParaRPr>
          </a:p>
          <a:p>
            <a:pPr indent="-50800" lvl="0" marL="228600" rtl="0" algn="l">
              <a:lnSpc>
                <a:spcPct val="80000"/>
              </a:lnSpc>
              <a:spcBef>
                <a:spcPts val="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D4D4F"/>
              </a:buClr>
              <a:buSzPts val="4400"/>
              <a:buFont typeface="Raleway"/>
              <a:buNone/>
            </a:pPr>
            <a:r>
              <a:rPr i="1" lang="en-US"/>
              <a:t>Faculty Perspectives</a:t>
            </a:r>
            <a:endParaRPr i="1"/>
          </a:p>
          <a:p>
            <a:pPr indent="0" lvl="0" marL="0" rtl="0" algn="l">
              <a:lnSpc>
                <a:spcPct val="90000"/>
              </a:lnSpc>
              <a:spcBef>
                <a:spcPts val="0"/>
              </a:spcBef>
              <a:spcAft>
                <a:spcPts val="0"/>
              </a:spcAft>
              <a:buClr>
                <a:srgbClr val="4D4D4F"/>
              </a:buClr>
              <a:buSzPts val="4400"/>
              <a:buFont typeface="Raleway"/>
              <a:buNone/>
            </a:pPr>
            <a:r>
              <a:rPr lang="en-US" sz="4300">
                <a:solidFill>
                  <a:srgbClr val="F45006"/>
                </a:solidFill>
              </a:rPr>
              <a:t>Results: Research Question #1</a:t>
            </a:r>
            <a:endParaRPr sz="4300">
              <a:solidFill>
                <a:srgbClr val="F45006"/>
              </a:solidFill>
            </a:endParaRPr>
          </a:p>
        </p:txBody>
      </p:sp>
      <p:sp>
        <p:nvSpPr>
          <p:cNvPr id="178" name="Google Shape;178;p5"/>
          <p:cNvSpPr txBox="1"/>
          <p:nvPr>
            <p:ph idx="1" type="body"/>
          </p:nvPr>
        </p:nvSpPr>
        <p:spPr>
          <a:xfrm>
            <a:off x="732675" y="2036650"/>
            <a:ext cx="4595400" cy="4061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800"/>
              </a:spcBef>
              <a:spcAft>
                <a:spcPts val="0"/>
              </a:spcAft>
              <a:buClr>
                <a:schemeClr val="dk1"/>
              </a:buClr>
              <a:buSzPts val="1100"/>
              <a:buNone/>
            </a:pPr>
            <a:r>
              <a:t/>
            </a:r>
            <a:endParaRPr b="1" sz="3200">
              <a:solidFill>
                <a:srgbClr val="F45006"/>
              </a:solidFill>
              <a:latin typeface="Arial"/>
              <a:ea typeface="Arial"/>
              <a:cs typeface="Arial"/>
              <a:sym typeface="Arial"/>
            </a:endParaRPr>
          </a:p>
          <a:p>
            <a:pPr indent="0" lvl="0" marL="0" rtl="0" algn="ctr">
              <a:lnSpc>
                <a:spcPct val="115000"/>
              </a:lnSpc>
              <a:spcBef>
                <a:spcPts val="800"/>
              </a:spcBef>
              <a:spcAft>
                <a:spcPts val="0"/>
              </a:spcAft>
              <a:buClr>
                <a:schemeClr val="dk1"/>
              </a:buClr>
              <a:buSzPts val="1100"/>
              <a:buFont typeface="Arial"/>
              <a:buNone/>
            </a:pPr>
            <a:r>
              <a:rPr b="1" lang="en-US" sz="3200">
                <a:solidFill>
                  <a:srgbClr val="F45006"/>
                </a:solidFill>
              </a:rPr>
              <a:t>What was the experience of faculty who taught in a VBSN program? </a:t>
            </a:r>
            <a:endParaRPr b="1" sz="3200">
              <a:solidFill>
                <a:srgbClr val="F45006"/>
              </a:solidFill>
            </a:endParaRPr>
          </a:p>
          <a:p>
            <a:pPr indent="-50800" lvl="0" marL="228600" rtl="0" algn="l">
              <a:lnSpc>
                <a:spcPct val="90000"/>
              </a:lnSpc>
              <a:spcBef>
                <a:spcPts val="0"/>
              </a:spcBef>
              <a:spcAft>
                <a:spcPts val="0"/>
              </a:spcAft>
              <a:buClr>
                <a:schemeClr val="dk1"/>
              </a:buClr>
              <a:buSzPts val="2800"/>
              <a:buNone/>
            </a:pPr>
            <a:r>
              <a:t/>
            </a:r>
            <a:endParaRPr/>
          </a:p>
        </p:txBody>
      </p:sp>
      <p:sp>
        <p:nvSpPr>
          <p:cNvPr id="179" name="Google Shape;179;p5"/>
          <p:cNvSpPr txBox="1"/>
          <p:nvPr>
            <p:ph idx="2" type="body"/>
          </p:nvPr>
        </p:nvSpPr>
        <p:spPr>
          <a:xfrm>
            <a:off x="5867400" y="1878400"/>
            <a:ext cx="5486400" cy="41040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15000"/>
              </a:lnSpc>
              <a:spcBef>
                <a:spcPts val="700"/>
              </a:spcBef>
              <a:spcAft>
                <a:spcPts val="0"/>
              </a:spcAft>
              <a:buClr>
                <a:srgbClr val="422C16"/>
              </a:buClr>
              <a:buSzPts val="1800"/>
              <a:buChar char="•"/>
            </a:pPr>
            <a:r>
              <a:rPr b="1" lang="en-US">
                <a:solidFill>
                  <a:srgbClr val="422C16"/>
                </a:solidFill>
              </a:rPr>
              <a:t>Personal/familial experience prepared faculty to teach student Veterans</a:t>
            </a:r>
            <a:endParaRPr b="1">
              <a:solidFill>
                <a:srgbClr val="422C16"/>
              </a:solidFill>
            </a:endParaRPr>
          </a:p>
          <a:p>
            <a:pPr indent="0" lvl="0" marL="927100" rtl="0" algn="l">
              <a:lnSpc>
                <a:spcPct val="115000"/>
              </a:lnSpc>
              <a:spcBef>
                <a:spcPts val="1200"/>
              </a:spcBef>
              <a:spcAft>
                <a:spcPts val="0"/>
              </a:spcAft>
              <a:buClr>
                <a:schemeClr val="dk1"/>
              </a:buClr>
              <a:buSzPts val="1100"/>
              <a:buFont typeface="Arial"/>
              <a:buNone/>
            </a:pPr>
            <a:r>
              <a:rPr b="1" lang="en-US" sz="2400"/>
              <a:t>–</a:t>
            </a:r>
            <a:r>
              <a:rPr b="1" lang="en-US" sz="2400">
                <a:solidFill>
                  <a:srgbClr val="422C16"/>
                </a:solidFill>
              </a:rPr>
              <a:t>Aware of military culture</a:t>
            </a:r>
            <a:endParaRPr b="1" sz="2400">
              <a:solidFill>
                <a:srgbClr val="422C16"/>
              </a:solidFill>
            </a:endParaRPr>
          </a:p>
          <a:p>
            <a:pPr indent="-342900" lvl="0" marL="457200" rtl="0" algn="l">
              <a:lnSpc>
                <a:spcPct val="115000"/>
              </a:lnSpc>
              <a:spcBef>
                <a:spcPts val="1200"/>
              </a:spcBef>
              <a:spcAft>
                <a:spcPts val="0"/>
              </a:spcAft>
              <a:buClr>
                <a:srgbClr val="422C16"/>
              </a:buClr>
              <a:buSzPts val="1800"/>
              <a:buChar char="•"/>
            </a:pPr>
            <a:r>
              <a:rPr b="1" lang="en-US">
                <a:solidFill>
                  <a:srgbClr val="422C16"/>
                </a:solidFill>
              </a:rPr>
              <a:t>Mature, diligent students</a:t>
            </a:r>
            <a:endParaRPr b="1">
              <a:solidFill>
                <a:srgbClr val="422C16"/>
              </a:solidFill>
            </a:endParaRPr>
          </a:p>
          <a:p>
            <a:pPr indent="-342900" lvl="0" marL="457200" rtl="0" algn="l">
              <a:lnSpc>
                <a:spcPct val="115000"/>
              </a:lnSpc>
              <a:spcBef>
                <a:spcPts val="0"/>
              </a:spcBef>
              <a:spcAft>
                <a:spcPts val="0"/>
              </a:spcAft>
              <a:buClr>
                <a:srgbClr val="422C16"/>
              </a:buClr>
              <a:buSzPts val="1800"/>
              <a:buChar char="•"/>
            </a:pPr>
            <a:r>
              <a:rPr b="1" lang="en-US">
                <a:solidFill>
                  <a:srgbClr val="422C16"/>
                </a:solidFill>
              </a:rPr>
              <a:t>Connected, committed to these students</a:t>
            </a:r>
            <a:endParaRPr b="1">
              <a:solidFill>
                <a:srgbClr val="422C16"/>
              </a:solidFill>
            </a:endParaRPr>
          </a:p>
          <a:p>
            <a:pPr indent="-342900" lvl="0" marL="457200" rtl="0" algn="l">
              <a:lnSpc>
                <a:spcPct val="115000"/>
              </a:lnSpc>
              <a:spcBef>
                <a:spcPts val="0"/>
              </a:spcBef>
              <a:spcAft>
                <a:spcPts val="0"/>
              </a:spcAft>
              <a:buClr>
                <a:srgbClr val="422C16"/>
              </a:buClr>
              <a:buSzPts val="1800"/>
              <a:buChar char="•"/>
            </a:pPr>
            <a:r>
              <a:rPr b="1" lang="en-US">
                <a:solidFill>
                  <a:srgbClr val="422C16"/>
                </a:solidFill>
              </a:rPr>
              <a:t>Treat like all other students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cxnSp>
        <p:nvCxnSpPr>
          <p:cNvPr id="184" name="Google Shape;184;p7"/>
          <p:cNvCxnSpPr/>
          <p:nvPr/>
        </p:nvCxnSpPr>
        <p:spPr>
          <a:xfrm>
            <a:off x="8171912" y="3768821"/>
            <a:ext cx="3011400" cy="10110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185" name="Google Shape;185;p7"/>
          <p:cNvCxnSpPr/>
          <p:nvPr/>
        </p:nvCxnSpPr>
        <p:spPr>
          <a:xfrm>
            <a:off x="7541274" y="3768821"/>
            <a:ext cx="1593900" cy="10578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186" name="Google Shape;186;p7"/>
          <p:cNvCxnSpPr>
            <a:stCxn id="187" idx="2"/>
          </p:cNvCxnSpPr>
          <p:nvPr/>
        </p:nvCxnSpPr>
        <p:spPr>
          <a:xfrm flipH="1" rot="-5400000">
            <a:off x="5416350" y="4501075"/>
            <a:ext cx="1416000" cy="567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188" name="Google Shape;188;p7"/>
          <p:cNvCxnSpPr/>
          <p:nvPr/>
        </p:nvCxnSpPr>
        <p:spPr>
          <a:xfrm flipH="1">
            <a:off x="3054342" y="3782771"/>
            <a:ext cx="2438100" cy="983100"/>
          </a:xfrm>
          <a:prstGeom prst="bentConnector3">
            <a:avLst>
              <a:gd fmla="val 50000" name="adj1"/>
            </a:avLst>
          </a:prstGeom>
          <a:noFill/>
          <a:ln cap="flat" cmpd="sng" w="9525">
            <a:solidFill>
              <a:schemeClr val="dk2"/>
            </a:solidFill>
            <a:prstDash val="solid"/>
            <a:round/>
            <a:headEnd len="med" w="med" type="none"/>
            <a:tailEnd len="med" w="med" type="none"/>
          </a:ln>
        </p:spPr>
      </p:cxnSp>
      <p:cxnSp>
        <p:nvCxnSpPr>
          <p:cNvPr id="189" name="Google Shape;189;p7"/>
          <p:cNvCxnSpPr/>
          <p:nvPr/>
        </p:nvCxnSpPr>
        <p:spPr>
          <a:xfrm flipH="1">
            <a:off x="1091852" y="3777521"/>
            <a:ext cx="2993100" cy="9936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190" name="Google Shape;190;p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Results: Research Question #2</a:t>
            </a:r>
            <a:endParaRPr sz="4300">
              <a:solidFill>
                <a:srgbClr val="F45006"/>
              </a:solidFill>
            </a:endParaRPr>
          </a:p>
        </p:txBody>
      </p:sp>
      <p:sp>
        <p:nvSpPr>
          <p:cNvPr id="191" name="Google Shape;191;p7"/>
          <p:cNvSpPr/>
          <p:nvPr/>
        </p:nvSpPr>
        <p:spPr>
          <a:xfrm>
            <a:off x="7410322" y="4350221"/>
            <a:ext cx="17739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sz="1300">
              <a:solidFill>
                <a:srgbClr val="FFFFFF"/>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b="1" lang="en-US" sz="1100">
                <a:solidFill>
                  <a:srgbClr val="FFFFFF"/>
                </a:solidFill>
                <a:latin typeface="Raleway"/>
                <a:ea typeface="Raleway"/>
                <a:cs typeface="Raleway"/>
                <a:sym typeface="Raleway"/>
              </a:rPr>
              <a:t>Familiar with campus &amp; national resources</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192" name="Google Shape;192;p7"/>
          <p:cNvSpPr/>
          <p:nvPr/>
        </p:nvSpPr>
        <p:spPr>
          <a:xfrm>
            <a:off x="5242232" y="4350226"/>
            <a:ext cx="17724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b="1" sz="1100">
              <a:solidFill>
                <a:srgbClr val="FFFFFF"/>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1" lang="en-US" sz="1100">
                <a:solidFill>
                  <a:srgbClr val="FFFFFF"/>
                </a:solidFill>
                <a:latin typeface="Raleway"/>
                <a:ea typeface="Raleway"/>
                <a:cs typeface="Raleway"/>
                <a:sym typeface="Raleway"/>
              </a:rPr>
              <a:t>Discussing military connected health issues</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193" name="Google Shape;193;p7"/>
          <p:cNvSpPr/>
          <p:nvPr/>
        </p:nvSpPr>
        <p:spPr>
          <a:xfrm>
            <a:off x="3054342" y="4350221"/>
            <a:ext cx="17922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sz="1300">
              <a:solidFill>
                <a:srgbClr val="FFFFFF"/>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b="1" lang="en-US" sz="1100">
                <a:solidFill>
                  <a:srgbClr val="FFFFFF"/>
                </a:solidFill>
                <a:latin typeface="Raleway"/>
                <a:ea typeface="Raleway"/>
                <a:cs typeface="Raleway"/>
                <a:sym typeface="Raleway"/>
              </a:rPr>
              <a:t>Knowledge of student Veteran challenges &amp; health issues</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194" name="Google Shape;194;p7"/>
          <p:cNvSpPr/>
          <p:nvPr/>
        </p:nvSpPr>
        <p:spPr>
          <a:xfrm>
            <a:off x="866452" y="4350221"/>
            <a:ext cx="17922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100">
                <a:solidFill>
                  <a:srgbClr val="FFFFFF"/>
                </a:solidFill>
                <a:latin typeface="Raleway"/>
                <a:ea typeface="Raleway"/>
                <a:cs typeface="Raleway"/>
                <a:sym typeface="Raleway"/>
              </a:rPr>
              <a:t>Knowledge of </a:t>
            </a:r>
            <a:endParaRPr b="1" sz="1100">
              <a:solidFill>
                <a:srgbClr val="FFFFFF"/>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1" lang="en-US" sz="1100">
                <a:solidFill>
                  <a:srgbClr val="FFFFFF"/>
                </a:solidFill>
                <a:latin typeface="Raleway"/>
                <a:ea typeface="Raleway"/>
                <a:cs typeface="Raleway"/>
                <a:sym typeface="Raleway"/>
              </a:rPr>
              <a:t>military culture</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195" name="Google Shape;195;p7"/>
          <p:cNvSpPr/>
          <p:nvPr/>
        </p:nvSpPr>
        <p:spPr>
          <a:xfrm>
            <a:off x="9579912" y="4350221"/>
            <a:ext cx="17739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sz="13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rgbClr val="FFFFFF"/>
              </a:solidFill>
              <a:latin typeface="Raleway"/>
              <a:ea typeface="Raleway"/>
              <a:cs typeface="Raleway"/>
              <a:sym typeface="Raleway"/>
            </a:endParaRPr>
          </a:p>
          <a:p>
            <a:pPr indent="0" lvl="0" marL="0" rtl="0" algn="ctr">
              <a:lnSpc>
                <a:spcPct val="115000"/>
              </a:lnSpc>
              <a:spcBef>
                <a:spcPts val="0"/>
              </a:spcBef>
              <a:spcAft>
                <a:spcPts val="0"/>
              </a:spcAft>
              <a:buNone/>
            </a:pPr>
            <a:r>
              <a:rPr b="1" lang="en-US" sz="1100">
                <a:solidFill>
                  <a:srgbClr val="FFFFFF"/>
                </a:solidFill>
                <a:latin typeface="Raleway"/>
                <a:ea typeface="Raleway"/>
                <a:cs typeface="Raleway"/>
                <a:sym typeface="Raleway"/>
              </a:rPr>
              <a:t>Awareness of unique needs of student Veterans in the classroom</a:t>
            </a:r>
            <a:endParaRPr b="1" sz="1100">
              <a:solidFill>
                <a:srgbClr val="FFFFFF"/>
              </a:solidFill>
              <a:latin typeface="Raleway"/>
              <a:ea typeface="Raleway"/>
              <a:cs typeface="Raleway"/>
              <a:sym typeface="Raleway"/>
            </a:endParaRPr>
          </a:p>
          <a:p>
            <a:pPr indent="0" lvl="0" marL="0" rtl="0" algn="l">
              <a:lnSpc>
                <a:spcPct val="115000"/>
              </a:lnSpc>
              <a:spcBef>
                <a:spcPts val="0"/>
              </a:spcBef>
              <a:spcAft>
                <a:spcPts val="0"/>
              </a:spcAft>
              <a:buNone/>
            </a:pPr>
            <a:r>
              <a:t/>
            </a:r>
            <a:endParaRPr sz="1300">
              <a:solidFill>
                <a:srgbClr val="FFFFFF"/>
              </a:solidFill>
              <a:latin typeface="Roboto"/>
              <a:ea typeface="Roboto"/>
              <a:cs typeface="Roboto"/>
              <a:sym typeface="Roboto"/>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cxnSp>
        <p:nvCxnSpPr>
          <p:cNvPr id="196" name="Google Shape;196;p7"/>
          <p:cNvCxnSpPr/>
          <p:nvPr/>
        </p:nvCxnSpPr>
        <p:spPr>
          <a:xfrm>
            <a:off x="4727125" y="3825875"/>
            <a:ext cx="2369400" cy="0"/>
          </a:xfrm>
          <a:prstGeom prst="straightConnector1">
            <a:avLst/>
          </a:prstGeom>
          <a:noFill/>
          <a:ln cap="flat" cmpd="sng" w="9525">
            <a:solidFill>
              <a:schemeClr val="dk2"/>
            </a:solidFill>
            <a:prstDash val="solid"/>
            <a:round/>
            <a:headEnd len="med" w="med" type="none"/>
            <a:tailEnd len="med" w="med" type="none"/>
          </a:ln>
        </p:spPr>
      </p:cxnSp>
      <p:pic>
        <p:nvPicPr>
          <p:cNvPr id="197" name="Google Shape;197;p7"/>
          <p:cNvPicPr preferRelativeResize="0"/>
          <p:nvPr/>
        </p:nvPicPr>
        <p:blipFill>
          <a:blip r:embed="rId3">
            <a:alphaModFix/>
          </a:blip>
          <a:stretch>
            <a:fillRect/>
          </a:stretch>
        </p:blipFill>
        <p:spPr>
          <a:xfrm>
            <a:off x="2731250" y="1827334"/>
            <a:ext cx="6343650" cy="762000"/>
          </a:xfrm>
          <a:prstGeom prst="rect">
            <a:avLst/>
          </a:prstGeom>
          <a:noFill/>
          <a:ln>
            <a:noFill/>
          </a:ln>
        </p:spPr>
      </p:pic>
      <p:sp>
        <p:nvSpPr>
          <p:cNvPr id="187" name="Google Shape;187;p7"/>
          <p:cNvSpPr/>
          <p:nvPr/>
        </p:nvSpPr>
        <p:spPr>
          <a:xfrm>
            <a:off x="4084950" y="2589325"/>
            <a:ext cx="4022100" cy="1232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t/>
            </a:r>
            <a:endParaRPr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rPr b="1" lang="en-US" sz="1800">
                <a:solidFill>
                  <a:schemeClr val="lt1"/>
                </a:solidFill>
                <a:latin typeface="Raleway"/>
                <a:ea typeface="Raleway"/>
                <a:cs typeface="Raleway"/>
                <a:sym typeface="Raleway"/>
              </a:rPr>
              <a:t>Preparedness to teach </a:t>
            </a:r>
            <a:endParaRPr b="1"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1" lang="en-US" sz="1800">
                <a:solidFill>
                  <a:schemeClr val="lt1"/>
                </a:solidFill>
                <a:latin typeface="Raleway"/>
                <a:ea typeface="Raleway"/>
                <a:cs typeface="Raleway"/>
                <a:sym typeface="Raleway"/>
              </a:rPr>
              <a:t>student Veterans</a:t>
            </a:r>
            <a:endParaRPr b="1"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t/>
            </a:r>
            <a:endParaRPr b="1" sz="1100">
              <a:solidFill>
                <a:schemeClr val="lt1"/>
              </a:solidFill>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cxnSp>
        <p:nvCxnSpPr>
          <p:cNvPr id="202" name="Google Shape;202;g263faa5763d_1_679"/>
          <p:cNvCxnSpPr>
            <a:stCxn id="203" idx="0"/>
            <a:endCxn id="204" idx="2"/>
          </p:cNvCxnSpPr>
          <p:nvPr/>
        </p:nvCxnSpPr>
        <p:spPr>
          <a:xfrm rot="-5400000">
            <a:off x="3241965" y="3421571"/>
            <a:ext cx="519900" cy="1337400"/>
          </a:xfrm>
          <a:prstGeom prst="bentConnector2">
            <a:avLst/>
          </a:prstGeom>
          <a:noFill/>
          <a:ln cap="flat" cmpd="sng" w="9525">
            <a:solidFill>
              <a:srgbClr val="C2C2C2"/>
            </a:solidFill>
            <a:prstDash val="solid"/>
            <a:round/>
            <a:headEnd len="sm" w="sm" type="none"/>
            <a:tailEnd len="sm" w="sm" type="none"/>
          </a:ln>
        </p:spPr>
      </p:cxnSp>
      <p:cxnSp>
        <p:nvCxnSpPr>
          <p:cNvPr id="205" name="Google Shape;205;g263faa5763d_1_679"/>
          <p:cNvCxnSpPr/>
          <p:nvPr/>
        </p:nvCxnSpPr>
        <p:spPr>
          <a:xfrm>
            <a:off x="6964425" y="3254975"/>
            <a:ext cx="18600" cy="1141800"/>
          </a:xfrm>
          <a:prstGeom prst="straightConnector1">
            <a:avLst/>
          </a:prstGeom>
          <a:noFill/>
          <a:ln cap="flat" cmpd="sng" w="9525">
            <a:solidFill>
              <a:schemeClr val="accent3"/>
            </a:solidFill>
            <a:prstDash val="solid"/>
            <a:round/>
            <a:headEnd len="med" w="med" type="none"/>
            <a:tailEnd len="med" w="med" type="none"/>
          </a:ln>
        </p:spPr>
      </p:cxnSp>
      <p:sp>
        <p:nvSpPr>
          <p:cNvPr id="206" name="Google Shape;206;g263faa5763d_1_67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Results: Research Question #2</a:t>
            </a:r>
            <a:endParaRPr sz="4300">
              <a:solidFill>
                <a:srgbClr val="F45006"/>
              </a:solidFill>
            </a:endParaRPr>
          </a:p>
        </p:txBody>
      </p:sp>
      <p:sp>
        <p:nvSpPr>
          <p:cNvPr id="207" name="Google Shape;207;g263faa5763d_1_679"/>
          <p:cNvSpPr/>
          <p:nvPr/>
        </p:nvSpPr>
        <p:spPr>
          <a:xfrm>
            <a:off x="4084950" y="2589325"/>
            <a:ext cx="4022100" cy="12321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t/>
            </a:r>
            <a:endParaRPr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t/>
            </a:r>
            <a:endParaRPr sz="2200">
              <a:solidFill>
                <a:schemeClr val="dk1"/>
              </a:solidFill>
            </a:endParaRPr>
          </a:p>
          <a:p>
            <a:pPr indent="0" lvl="0" marL="0" rtl="0" algn="ctr">
              <a:lnSpc>
                <a:spcPct val="115000"/>
              </a:lnSpc>
              <a:spcBef>
                <a:spcPts val="0"/>
              </a:spcBef>
              <a:spcAft>
                <a:spcPts val="0"/>
              </a:spcAft>
              <a:buNone/>
            </a:pPr>
            <a:r>
              <a:rPr lang="en-US" sz="1800">
                <a:solidFill>
                  <a:schemeClr val="lt1"/>
                </a:solidFill>
              </a:rPr>
              <a:t>I</a:t>
            </a:r>
            <a:r>
              <a:rPr b="1" lang="en-US" sz="1800">
                <a:solidFill>
                  <a:schemeClr val="lt1"/>
                </a:solidFill>
                <a:latin typeface="Raleway"/>
                <a:ea typeface="Raleway"/>
                <a:cs typeface="Raleway"/>
                <a:sym typeface="Raleway"/>
              </a:rPr>
              <a:t>ntegrating teaching-learning strategies to maximize learning transfer correlated with</a:t>
            </a:r>
            <a:endParaRPr b="1"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t/>
            </a:r>
            <a:endParaRPr b="1" sz="18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t/>
            </a:r>
            <a:endParaRPr b="1" sz="1100">
              <a:solidFill>
                <a:schemeClr val="lt1"/>
              </a:solidFill>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208" name="Google Shape;208;g263faa5763d_1_679"/>
          <p:cNvSpPr/>
          <p:nvPr/>
        </p:nvSpPr>
        <p:spPr>
          <a:xfrm>
            <a:off x="8480985" y="4350221"/>
            <a:ext cx="17739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100">
                <a:solidFill>
                  <a:srgbClr val="FFFFFF"/>
                </a:solidFill>
                <a:latin typeface="Raleway"/>
                <a:ea typeface="Raleway"/>
                <a:cs typeface="Raleway"/>
                <a:sym typeface="Raleway"/>
              </a:rPr>
              <a:t>Preparedness to teach student Veterans</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209" name="Google Shape;209;g263faa5763d_1_679"/>
          <p:cNvSpPr/>
          <p:nvPr/>
        </p:nvSpPr>
        <p:spPr>
          <a:xfrm>
            <a:off x="6192245" y="4350226"/>
            <a:ext cx="17724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100">
                <a:solidFill>
                  <a:srgbClr val="FFFFFF"/>
                </a:solidFill>
                <a:latin typeface="Raleway"/>
                <a:ea typeface="Raleway"/>
                <a:cs typeface="Raleway"/>
                <a:sym typeface="Raleway"/>
              </a:rPr>
              <a:t>Awareness of unique needs of student Veterans </a:t>
            </a:r>
            <a:endParaRPr sz="1300">
              <a:solidFill>
                <a:srgbClr val="FFFFFF"/>
              </a:solidFill>
              <a:latin typeface="Roboto"/>
              <a:ea typeface="Roboto"/>
              <a:cs typeface="Roboto"/>
              <a:sym typeface="Roboto"/>
            </a:endParaRPr>
          </a:p>
        </p:txBody>
      </p:sp>
      <p:sp>
        <p:nvSpPr>
          <p:cNvPr id="210" name="Google Shape;210;g263faa5763d_1_679"/>
          <p:cNvSpPr/>
          <p:nvPr/>
        </p:nvSpPr>
        <p:spPr>
          <a:xfrm>
            <a:off x="4125005" y="4350221"/>
            <a:ext cx="17922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t/>
            </a:r>
            <a:endParaRPr sz="13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US" sz="1100">
                <a:solidFill>
                  <a:schemeClr val="lt1"/>
                </a:solidFill>
                <a:latin typeface="Raleway"/>
                <a:ea typeface="Raleway"/>
                <a:cs typeface="Raleway"/>
                <a:sym typeface="Raleway"/>
              </a:rPr>
              <a:t>Familiarity with Veteran resources</a:t>
            </a:r>
            <a:endParaRPr b="1" sz="11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203" name="Google Shape;203;g263faa5763d_1_679"/>
          <p:cNvSpPr/>
          <p:nvPr/>
        </p:nvSpPr>
        <p:spPr>
          <a:xfrm>
            <a:off x="1937115" y="4350221"/>
            <a:ext cx="1792200" cy="8871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1100">
                <a:solidFill>
                  <a:schemeClr val="lt1"/>
                </a:solidFill>
                <a:latin typeface="Raleway"/>
                <a:ea typeface="Raleway"/>
                <a:cs typeface="Raleway"/>
                <a:sym typeface="Raleway"/>
              </a:rPr>
              <a:t>O</a:t>
            </a:r>
            <a:endParaRPr b="1" sz="11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rPr b="1" lang="en-US" sz="1100">
                <a:solidFill>
                  <a:schemeClr val="lt1"/>
                </a:solidFill>
                <a:latin typeface="Raleway"/>
                <a:ea typeface="Raleway"/>
                <a:cs typeface="Raleway"/>
                <a:sym typeface="Raleway"/>
              </a:rPr>
              <a:t>Ongoing professional development</a:t>
            </a:r>
            <a:endParaRPr b="1" sz="1100">
              <a:solidFill>
                <a:schemeClr val="lt1"/>
              </a:solidFill>
              <a:latin typeface="Raleway"/>
              <a:ea typeface="Raleway"/>
              <a:cs typeface="Raleway"/>
              <a:sym typeface="Raleway"/>
            </a:endParaRPr>
          </a:p>
          <a:p>
            <a:pPr indent="0" lvl="0" marL="0" rtl="0" algn="ctr">
              <a:lnSpc>
                <a:spcPct val="115000"/>
              </a:lnSpc>
              <a:spcBef>
                <a:spcPts val="0"/>
              </a:spcBef>
              <a:spcAft>
                <a:spcPts val="0"/>
              </a:spcAft>
              <a:buNone/>
            </a:pPr>
            <a:r>
              <a:t/>
            </a:r>
            <a:endParaRPr b="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cxnSp>
        <p:nvCxnSpPr>
          <p:cNvPr id="211" name="Google Shape;211;g263faa5763d_1_679"/>
          <p:cNvCxnSpPr>
            <a:stCxn id="204" idx="2"/>
            <a:endCxn id="210" idx="0"/>
          </p:cNvCxnSpPr>
          <p:nvPr/>
        </p:nvCxnSpPr>
        <p:spPr>
          <a:xfrm>
            <a:off x="3683405" y="3830321"/>
            <a:ext cx="1337700" cy="519900"/>
          </a:xfrm>
          <a:prstGeom prst="bentConnector2">
            <a:avLst/>
          </a:prstGeom>
          <a:noFill/>
          <a:ln cap="flat" cmpd="sng" w="9525">
            <a:solidFill>
              <a:srgbClr val="C2C2C2"/>
            </a:solidFill>
            <a:prstDash val="solid"/>
            <a:round/>
            <a:headEnd len="sm" w="sm" type="none"/>
            <a:tailEnd len="sm" w="sm" type="none"/>
          </a:ln>
        </p:spPr>
      </p:cxnSp>
      <p:cxnSp>
        <p:nvCxnSpPr>
          <p:cNvPr id="212" name="Google Shape;212;g263faa5763d_1_679"/>
          <p:cNvCxnSpPr>
            <a:stCxn id="213" idx="2"/>
            <a:endCxn id="208" idx="0"/>
          </p:cNvCxnSpPr>
          <p:nvPr/>
        </p:nvCxnSpPr>
        <p:spPr>
          <a:xfrm>
            <a:off x="8030235" y="3830321"/>
            <a:ext cx="1337700" cy="519900"/>
          </a:xfrm>
          <a:prstGeom prst="bentConnector2">
            <a:avLst/>
          </a:prstGeom>
          <a:noFill/>
          <a:ln cap="flat" cmpd="sng" w="9525">
            <a:solidFill>
              <a:srgbClr val="C2C2C2"/>
            </a:solidFill>
            <a:prstDash val="solid"/>
            <a:round/>
            <a:headEnd len="sm" w="sm" type="none"/>
            <a:tailEnd len="sm" w="sm" type="none"/>
          </a:ln>
        </p:spPr>
      </p:cxnSp>
      <p:pic>
        <p:nvPicPr>
          <p:cNvPr id="214" name="Google Shape;214;g263faa5763d_1_679"/>
          <p:cNvPicPr preferRelativeResize="0"/>
          <p:nvPr/>
        </p:nvPicPr>
        <p:blipFill>
          <a:blip r:embed="rId3">
            <a:alphaModFix/>
          </a:blip>
          <a:stretch>
            <a:fillRect/>
          </a:stretch>
        </p:blipFill>
        <p:spPr>
          <a:xfrm>
            <a:off x="3076575" y="1768596"/>
            <a:ext cx="6038850" cy="742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63faa5763d_1_70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Results: Research Question #2</a:t>
            </a:r>
            <a:endParaRPr sz="4300">
              <a:solidFill>
                <a:srgbClr val="F45006"/>
              </a:solidFill>
            </a:endParaRPr>
          </a:p>
        </p:txBody>
      </p:sp>
      <p:sp>
        <p:nvSpPr>
          <p:cNvPr id="220" name="Google Shape;220;g263faa5763d_1_708"/>
          <p:cNvSpPr/>
          <p:nvPr/>
        </p:nvSpPr>
        <p:spPr>
          <a:xfrm>
            <a:off x="1888900" y="2433225"/>
            <a:ext cx="2514600" cy="1053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US" sz="3200">
                <a:solidFill>
                  <a:srgbClr val="F45006"/>
                </a:solidFill>
              </a:rPr>
              <a:t>Factor 1</a:t>
            </a:r>
            <a:endParaRPr b="1" i="1" sz="3200">
              <a:solidFill>
                <a:srgbClr val="F45006"/>
              </a:solidFill>
            </a:endParaRPr>
          </a:p>
          <a:p>
            <a:pPr indent="0" lvl="0" marL="0" rtl="0" algn="ctr">
              <a:lnSpc>
                <a:spcPct val="115000"/>
              </a:lnSpc>
              <a:spcBef>
                <a:spcPts val="0"/>
              </a:spcBef>
              <a:spcAft>
                <a:spcPts val="0"/>
              </a:spcAft>
              <a:buClr>
                <a:schemeClr val="dk1"/>
              </a:buClr>
              <a:buSzPts val="1100"/>
              <a:buFont typeface="Arial"/>
              <a:buNone/>
            </a:pPr>
            <a:r>
              <a:rPr b="1" i="1" lang="en-US" sz="1800">
                <a:solidFill>
                  <a:srgbClr val="F45006"/>
                </a:solidFill>
              </a:rPr>
              <a:t>(α = 0.86)</a:t>
            </a:r>
            <a:endParaRPr>
              <a:latin typeface="Raleway"/>
              <a:ea typeface="Raleway"/>
              <a:cs typeface="Raleway"/>
              <a:sym typeface="Raleway"/>
            </a:endParaRPr>
          </a:p>
        </p:txBody>
      </p:sp>
      <p:sp>
        <p:nvSpPr>
          <p:cNvPr id="221" name="Google Shape;221;g263faa5763d_1_708"/>
          <p:cNvSpPr/>
          <p:nvPr/>
        </p:nvSpPr>
        <p:spPr>
          <a:xfrm>
            <a:off x="1888900" y="3662700"/>
            <a:ext cx="2514600" cy="105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222" name="Google Shape;222;g263faa5763d_1_708"/>
          <p:cNvSpPr txBox="1"/>
          <p:nvPr/>
        </p:nvSpPr>
        <p:spPr>
          <a:xfrm>
            <a:off x="1888900" y="3740728"/>
            <a:ext cx="2514600" cy="105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US" sz="3200">
                <a:solidFill>
                  <a:srgbClr val="F45006"/>
                </a:solidFill>
              </a:rPr>
              <a:t>Factor 2</a:t>
            </a:r>
            <a:endParaRPr b="1" i="1" sz="3200">
              <a:solidFill>
                <a:srgbClr val="F45006"/>
              </a:solidFill>
            </a:endParaRPr>
          </a:p>
          <a:p>
            <a:pPr indent="0" lvl="0" marL="0" rtl="0" algn="ctr">
              <a:lnSpc>
                <a:spcPct val="115000"/>
              </a:lnSpc>
              <a:spcBef>
                <a:spcPts val="0"/>
              </a:spcBef>
              <a:spcAft>
                <a:spcPts val="0"/>
              </a:spcAft>
              <a:buNone/>
            </a:pPr>
            <a:r>
              <a:rPr b="1" i="1" lang="en-US" sz="1800">
                <a:solidFill>
                  <a:srgbClr val="F45006"/>
                </a:solidFill>
              </a:rPr>
              <a:t>(α = 0.76)</a:t>
            </a:r>
            <a:endParaRPr b="1" i="1" sz="1800">
              <a:solidFill>
                <a:srgbClr val="F45006"/>
              </a:solidFill>
            </a:endParaRPr>
          </a:p>
          <a:p>
            <a:pPr indent="0" lvl="0" marL="0" rtl="0" algn="ctr">
              <a:lnSpc>
                <a:spcPct val="115000"/>
              </a:lnSpc>
              <a:spcBef>
                <a:spcPts val="0"/>
              </a:spcBef>
              <a:spcAft>
                <a:spcPts val="0"/>
              </a:spcAft>
              <a:buNone/>
            </a:pPr>
            <a:r>
              <a:t/>
            </a:r>
            <a:endParaRPr b="1" i="1" sz="1800">
              <a:solidFill>
                <a:srgbClr val="F45006"/>
              </a:solidFill>
            </a:endParaRPr>
          </a:p>
        </p:txBody>
      </p:sp>
      <p:sp>
        <p:nvSpPr>
          <p:cNvPr id="223" name="Google Shape;223;g263faa5763d_1_708"/>
          <p:cNvSpPr/>
          <p:nvPr/>
        </p:nvSpPr>
        <p:spPr>
          <a:xfrm>
            <a:off x="1888900" y="5047025"/>
            <a:ext cx="2514600" cy="105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224" name="Google Shape;224;g263faa5763d_1_708"/>
          <p:cNvSpPr txBox="1"/>
          <p:nvPr/>
        </p:nvSpPr>
        <p:spPr>
          <a:xfrm>
            <a:off x="1888900" y="5045831"/>
            <a:ext cx="2514600" cy="105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US" sz="3200">
                <a:solidFill>
                  <a:srgbClr val="F45006"/>
                </a:solidFill>
              </a:rPr>
              <a:t>Factor 3</a:t>
            </a:r>
            <a:endParaRPr b="1" i="1" sz="3200">
              <a:solidFill>
                <a:srgbClr val="F45006"/>
              </a:solidFill>
            </a:endParaRPr>
          </a:p>
          <a:p>
            <a:pPr indent="0" lvl="0" marL="0" rtl="0" algn="ctr">
              <a:lnSpc>
                <a:spcPct val="115000"/>
              </a:lnSpc>
              <a:spcBef>
                <a:spcPts val="0"/>
              </a:spcBef>
              <a:spcAft>
                <a:spcPts val="0"/>
              </a:spcAft>
              <a:buNone/>
            </a:pPr>
            <a:r>
              <a:rPr b="1" i="1" lang="en-US" sz="1800">
                <a:solidFill>
                  <a:srgbClr val="F45006"/>
                </a:solidFill>
              </a:rPr>
              <a:t>(α = 0.79)</a:t>
            </a:r>
            <a:endParaRPr>
              <a:solidFill>
                <a:schemeClr val="dk1"/>
              </a:solidFill>
              <a:latin typeface="Raleway"/>
              <a:ea typeface="Raleway"/>
              <a:cs typeface="Raleway"/>
              <a:sym typeface="Raleway"/>
            </a:endParaRPr>
          </a:p>
        </p:txBody>
      </p:sp>
      <p:sp>
        <p:nvSpPr>
          <p:cNvPr id="225" name="Google Shape;225;g263faa5763d_1_708"/>
          <p:cNvSpPr/>
          <p:nvPr/>
        </p:nvSpPr>
        <p:spPr>
          <a:xfrm>
            <a:off x="4961925" y="3784675"/>
            <a:ext cx="4941000" cy="96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2100">
                <a:solidFill>
                  <a:srgbClr val="422C16"/>
                </a:solidFill>
                <a:latin typeface="Raleway"/>
                <a:ea typeface="Raleway"/>
                <a:cs typeface="Raleway"/>
                <a:sym typeface="Raleway"/>
              </a:rPr>
              <a:t>Military &amp; Veteran culture</a:t>
            </a:r>
            <a:endParaRPr b="1" sz="2100">
              <a:solidFill>
                <a:srgbClr val="422C16"/>
              </a:solidFill>
              <a:latin typeface="Raleway"/>
              <a:ea typeface="Raleway"/>
              <a:cs typeface="Raleway"/>
              <a:sym typeface="Raleway"/>
            </a:endParaRPr>
          </a:p>
        </p:txBody>
      </p:sp>
      <p:sp>
        <p:nvSpPr>
          <p:cNvPr id="226" name="Google Shape;226;g263faa5763d_1_708"/>
          <p:cNvSpPr/>
          <p:nvPr/>
        </p:nvSpPr>
        <p:spPr>
          <a:xfrm>
            <a:off x="4961925" y="5090975"/>
            <a:ext cx="4941000" cy="96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2100">
                <a:solidFill>
                  <a:srgbClr val="422C16"/>
                </a:solidFill>
                <a:latin typeface="Raleway"/>
                <a:ea typeface="Raleway"/>
                <a:cs typeface="Raleway"/>
                <a:sym typeface="Raleway"/>
              </a:rPr>
              <a:t>Student Veterans needs</a:t>
            </a:r>
            <a:endParaRPr b="1" sz="2100">
              <a:solidFill>
                <a:srgbClr val="422C16"/>
              </a:solidFill>
              <a:latin typeface="Raleway"/>
              <a:ea typeface="Raleway"/>
              <a:cs typeface="Raleway"/>
              <a:sym typeface="Raleway"/>
            </a:endParaRPr>
          </a:p>
        </p:txBody>
      </p:sp>
      <p:sp>
        <p:nvSpPr>
          <p:cNvPr id="227" name="Google Shape;227;g263faa5763d_1_708"/>
          <p:cNvSpPr/>
          <p:nvPr/>
        </p:nvSpPr>
        <p:spPr>
          <a:xfrm>
            <a:off x="4961925" y="2478375"/>
            <a:ext cx="4941000" cy="96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2100">
                <a:solidFill>
                  <a:srgbClr val="422C16"/>
                </a:solidFill>
                <a:latin typeface="Raleway"/>
                <a:ea typeface="Raleway"/>
                <a:cs typeface="Raleway"/>
                <a:sym typeface="Raleway"/>
              </a:rPr>
              <a:t>Faculty knowledge needed to </a:t>
            </a:r>
            <a:endParaRPr b="1" sz="2100">
              <a:solidFill>
                <a:srgbClr val="422C16"/>
              </a:solidFill>
              <a:latin typeface="Raleway"/>
              <a:ea typeface="Raleway"/>
              <a:cs typeface="Raleway"/>
              <a:sym typeface="Raleway"/>
            </a:endParaRPr>
          </a:p>
          <a:p>
            <a:pPr indent="0" lvl="0" marL="0" rtl="0" algn="ctr">
              <a:lnSpc>
                <a:spcPct val="115000"/>
              </a:lnSpc>
              <a:spcBef>
                <a:spcPts val="0"/>
              </a:spcBef>
              <a:spcAft>
                <a:spcPts val="0"/>
              </a:spcAft>
              <a:buClr>
                <a:schemeClr val="dk1"/>
              </a:buClr>
              <a:buSzPts val="1100"/>
              <a:buFont typeface="Arial"/>
              <a:buNone/>
            </a:pPr>
            <a:r>
              <a:rPr b="1" lang="en-US" sz="2100">
                <a:solidFill>
                  <a:srgbClr val="422C16"/>
                </a:solidFill>
                <a:latin typeface="Raleway"/>
                <a:ea typeface="Raleway"/>
                <a:cs typeface="Raleway"/>
                <a:sym typeface="Raleway"/>
              </a:rPr>
              <a:t>teach student Veterans</a:t>
            </a:r>
            <a:endParaRPr b="1" sz="2100">
              <a:solidFill>
                <a:srgbClr val="422C16"/>
              </a:solidFill>
              <a:latin typeface="Raleway"/>
              <a:ea typeface="Raleway"/>
              <a:cs typeface="Raleway"/>
              <a:sym typeface="Raleway"/>
            </a:endParaRPr>
          </a:p>
        </p:txBody>
      </p:sp>
      <p:cxnSp>
        <p:nvCxnSpPr>
          <p:cNvPr id="228" name="Google Shape;228;g263faa5763d_1_708"/>
          <p:cNvCxnSpPr>
            <a:endCxn id="227" idx="1"/>
          </p:cNvCxnSpPr>
          <p:nvPr/>
        </p:nvCxnSpPr>
        <p:spPr>
          <a:xfrm>
            <a:off x="4403625" y="2960175"/>
            <a:ext cx="558300" cy="0"/>
          </a:xfrm>
          <a:prstGeom prst="straightConnector1">
            <a:avLst/>
          </a:prstGeom>
          <a:noFill/>
          <a:ln cap="flat" cmpd="sng" w="9525">
            <a:solidFill>
              <a:schemeClr val="dk2"/>
            </a:solidFill>
            <a:prstDash val="solid"/>
            <a:round/>
            <a:headEnd len="med" w="med" type="none"/>
            <a:tailEnd len="med" w="med" type="triangle"/>
          </a:ln>
        </p:spPr>
      </p:cxnSp>
      <p:cxnSp>
        <p:nvCxnSpPr>
          <p:cNvPr id="229" name="Google Shape;229;g263faa5763d_1_708"/>
          <p:cNvCxnSpPr/>
          <p:nvPr/>
        </p:nvCxnSpPr>
        <p:spPr>
          <a:xfrm>
            <a:off x="4403625" y="4266475"/>
            <a:ext cx="558300" cy="0"/>
          </a:xfrm>
          <a:prstGeom prst="straightConnector1">
            <a:avLst/>
          </a:prstGeom>
          <a:noFill/>
          <a:ln cap="flat" cmpd="sng" w="9525">
            <a:solidFill>
              <a:schemeClr val="dk2"/>
            </a:solidFill>
            <a:prstDash val="solid"/>
            <a:round/>
            <a:headEnd len="med" w="med" type="none"/>
            <a:tailEnd len="med" w="med" type="triangle"/>
          </a:ln>
        </p:spPr>
      </p:cxnSp>
      <p:cxnSp>
        <p:nvCxnSpPr>
          <p:cNvPr id="230" name="Google Shape;230;g263faa5763d_1_708"/>
          <p:cNvCxnSpPr/>
          <p:nvPr/>
        </p:nvCxnSpPr>
        <p:spPr>
          <a:xfrm>
            <a:off x="4403625" y="5572775"/>
            <a:ext cx="558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63faa5763d_1_127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Results: Research Question #3</a:t>
            </a:r>
            <a:endParaRPr sz="4300">
              <a:solidFill>
                <a:srgbClr val="F45006"/>
              </a:solidFill>
            </a:endParaRPr>
          </a:p>
        </p:txBody>
      </p:sp>
      <p:sp>
        <p:nvSpPr>
          <p:cNvPr id="236" name="Google Shape;236;g263faa5763d_1_1276"/>
          <p:cNvSpPr txBox="1"/>
          <p:nvPr/>
        </p:nvSpPr>
        <p:spPr>
          <a:xfrm>
            <a:off x="2251350" y="1690825"/>
            <a:ext cx="76893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3000">
                <a:solidFill>
                  <a:srgbClr val="422C16"/>
                </a:solidFill>
                <a:latin typeface="Raleway"/>
                <a:ea typeface="Raleway"/>
                <a:cs typeface="Raleway"/>
                <a:sym typeface="Raleway"/>
              </a:rPr>
              <a:t>How did nurse faculty facilitate student</a:t>
            </a:r>
            <a:endParaRPr b="1" sz="3000">
              <a:solidFill>
                <a:srgbClr val="422C16"/>
              </a:solidFill>
              <a:latin typeface="Raleway"/>
              <a:ea typeface="Raleway"/>
              <a:cs typeface="Raleway"/>
              <a:sym typeface="Raleway"/>
            </a:endParaRPr>
          </a:p>
          <a:p>
            <a:pPr indent="0" lvl="0" marL="0" rtl="0" algn="ctr">
              <a:lnSpc>
                <a:spcPct val="115000"/>
              </a:lnSpc>
              <a:spcBef>
                <a:spcPts val="0"/>
              </a:spcBef>
              <a:spcAft>
                <a:spcPts val="0"/>
              </a:spcAft>
              <a:buNone/>
            </a:pPr>
            <a:r>
              <a:rPr b="1" lang="en-US" sz="3000">
                <a:solidFill>
                  <a:srgbClr val="422C16"/>
                </a:solidFill>
                <a:latin typeface="Raleway"/>
                <a:ea typeface="Raleway"/>
                <a:cs typeface="Raleway"/>
                <a:sym typeface="Raleway"/>
              </a:rPr>
              <a:t>Veteran learning transfer?</a:t>
            </a:r>
            <a:endParaRPr b="1" sz="3000">
              <a:solidFill>
                <a:srgbClr val="422C16"/>
              </a:solidFill>
              <a:latin typeface="Raleway"/>
              <a:ea typeface="Raleway"/>
              <a:cs typeface="Raleway"/>
              <a:sym typeface="Raleway"/>
            </a:endParaRPr>
          </a:p>
        </p:txBody>
      </p:sp>
      <p:sp>
        <p:nvSpPr>
          <p:cNvPr id="237" name="Google Shape;237;g263faa5763d_1_1276"/>
          <p:cNvSpPr txBox="1"/>
          <p:nvPr/>
        </p:nvSpPr>
        <p:spPr>
          <a:xfrm>
            <a:off x="1016050" y="2992625"/>
            <a:ext cx="4528500" cy="2377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700"/>
              </a:spcBef>
              <a:spcAft>
                <a:spcPts val="0"/>
              </a:spcAft>
              <a:buNone/>
            </a:pPr>
            <a:r>
              <a:rPr b="1" lang="en-US" sz="2800" u="sng">
                <a:solidFill>
                  <a:srgbClr val="F45006"/>
                </a:solidFill>
                <a:latin typeface="Raleway"/>
                <a:ea typeface="Raleway"/>
                <a:cs typeface="Raleway"/>
                <a:sym typeface="Raleway"/>
              </a:rPr>
              <a:t>Theme 1</a:t>
            </a:r>
            <a:endParaRPr b="1">
              <a:solidFill>
                <a:schemeClr val="dk1"/>
              </a:solidFill>
              <a:latin typeface="Raleway"/>
              <a:ea typeface="Raleway"/>
              <a:cs typeface="Raleway"/>
              <a:sym typeface="Raleway"/>
            </a:endParaRPr>
          </a:p>
          <a:p>
            <a:pPr indent="0" lvl="0" marL="0" rtl="0" algn="ctr">
              <a:lnSpc>
                <a:spcPct val="115000"/>
              </a:lnSpc>
              <a:spcBef>
                <a:spcPts val="700"/>
              </a:spcBef>
              <a:spcAft>
                <a:spcPts val="0"/>
              </a:spcAft>
              <a:buNone/>
            </a:pPr>
            <a:r>
              <a:rPr b="1" lang="en-US" sz="2800">
                <a:solidFill>
                  <a:srgbClr val="422C16"/>
                </a:solidFill>
                <a:latin typeface="Raleway"/>
                <a:ea typeface="Raleway"/>
                <a:cs typeface="Raleway"/>
                <a:sym typeface="Raleway"/>
              </a:rPr>
              <a:t>Creating a safe place for the student Veteran to learn</a:t>
            </a:r>
            <a:endParaRPr b="1" sz="2800">
              <a:solidFill>
                <a:srgbClr val="422C16"/>
              </a:solidFill>
              <a:latin typeface="Raleway"/>
              <a:ea typeface="Raleway"/>
              <a:cs typeface="Raleway"/>
              <a:sym typeface="Raleway"/>
            </a:endParaRPr>
          </a:p>
        </p:txBody>
      </p:sp>
      <p:sp>
        <p:nvSpPr>
          <p:cNvPr id="238" name="Google Shape;238;g263faa5763d_1_1276"/>
          <p:cNvSpPr txBox="1"/>
          <p:nvPr/>
        </p:nvSpPr>
        <p:spPr>
          <a:xfrm>
            <a:off x="6494675" y="2992625"/>
            <a:ext cx="5033400" cy="2377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700"/>
              </a:spcBef>
              <a:spcAft>
                <a:spcPts val="0"/>
              </a:spcAft>
              <a:buNone/>
            </a:pPr>
            <a:r>
              <a:rPr b="1" lang="en-US" sz="2800" u="sng">
                <a:solidFill>
                  <a:srgbClr val="F45006"/>
                </a:solidFill>
                <a:latin typeface="Raleway"/>
                <a:ea typeface="Raleway"/>
                <a:cs typeface="Raleway"/>
                <a:sym typeface="Raleway"/>
              </a:rPr>
              <a:t>Theme 2</a:t>
            </a:r>
            <a:endParaRPr b="1" sz="2800" u="sng">
              <a:solidFill>
                <a:srgbClr val="F45006"/>
              </a:solidFill>
              <a:latin typeface="Raleway"/>
              <a:ea typeface="Raleway"/>
              <a:cs typeface="Raleway"/>
              <a:sym typeface="Raleway"/>
            </a:endParaRPr>
          </a:p>
          <a:p>
            <a:pPr indent="0" lvl="0" marL="0" rtl="0" algn="ctr">
              <a:lnSpc>
                <a:spcPct val="115000"/>
              </a:lnSpc>
              <a:spcBef>
                <a:spcPts val="700"/>
              </a:spcBef>
              <a:spcAft>
                <a:spcPts val="0"/>
              </a:spcAft>
              <a:buNone/>
            </a:pPr>
            <a:r>
              <a:rPr b="1" lang="en-US" sz="2800">
                <a:solidFill>
                  <a:srgbClr val="422C16"/>
                </a:solidFill>
                <a:latin typeface="Raleway"/>
                <a:ea typeface="Raleway"/>
                <a:cs typeface="Raleway"/>
                <a:sym typeface="Raleway"/>
              </a:rPr>
              <a:t>Reframing learning through understanding student Veterans’ individuality</a:t>
            </a:r>
            <a:endParaRPr b="1" sz="2800">
              <a:solidFill>
                <a:srgbClr val="422C16"/>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63faa5763d_1_130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Implications for Education</a:t>
            </a:r>
            <a:endParaRPr sz="4300">
              <a:solidFill>
                <a:srgbClr val="F45006"/>
              </a:solidFill>
            </a:endParaRPr>
          </a:p>
        </p:txBody>
      </p:sp>
      <p:sp>
        <p:nvSpPr>
          <p:cNvPr id="244" name="Google Shape;244;g263faa5763d_1_1303"/>
          <p:cNvSpPr txBox="1"/>
          <p:nvPr/>
        </p:nvSpPr>
        <p:spPr>
          <a:xfrm>
            <a:off x="838200" y="2048500"/>
            <a:ext cx="10515600" cy="4075800"/>
          </a:xfrm>
          <a:prstGeom prst="rect">
            <a:avLst/>
          </a:prstGeom>
          <a:noFill/>
          <a:ln>
            <a:noFill/>
          </a:ln>
        </p:spPr>
        <p:txBody>
          <a:bodyPr anchorCtr="0" anchor="t" bIns="91425" lIns="91425" spcFirstLastPara="1" rIns="91425" wrap="square" tIns="91425">
            <a:spAutoFit/>
          </a:bodyPr>
          <a:lstStyle/>
          <a:p>
            <a:pPr indent="-431800" lvl="0" marL="457200" rtl="0" algn="l">
              <a:lnSpc>
                <a:spcPct val="115000"/>
              </a:lnSpc>
              <a:spcBef>
                <a:spcPts val="700"/>
              </a:spcBef>
              <a:spcAft>
                <a:spcPts val="0"/>
              </a:spcAft>
              <a:buClr>
                <a:srgbClr val="422C16"/>
              </a:buClr>
              <a:buSzPts val="3200"/>
              <a:buFont typeface="Raleway"/>
              <a:buChar char="●"/>
            </a:pPr>
            <a:r>
              <a:rPr b="1" lang="en-US" sz="3200">
                <a:solidFill>
                  <a:srgbClr val="422C16"/>
                </a:solidFill>
                <a:latin typeface="Raleway"/>
                <a:ea typeface="Raleway"/>
                <a:cs typeface="Raleway"/>
                <a:sym typeface="Raleway"/>
              </a:rPr>
              <a:t>Recruiting nurse faculty, advisors, or student Veteran liaisons with military experience</a:t>
            </a:r>
            <a:endParaRPr b="1" sz="3200">
              <a:solidFill>
                <a:srgbClr val="422C16"/>
              </a:solidFill>
              <a:latin typeface="Raleway"/>
              <a:ea typeface="Raleway"/>
              <a:cs typeface="Raleway"/>
              <a:sym typeface="Raleway"/>
            </a:endParaRPr>
          </a:p>
          <a:p>
            <a:pPr indent="-431800" lvl="0" marL="457200" rtl="0" algn="l">
              <a:lnSpc>
                <a:spcPct val="115000"/>
              </a:lnSpc>
              <a:spcBef>
                <a:spcPts val="0"/>
              </a:spcBef>
              <a:spcAft>
                <a:spcPts val="0"/>
              </a:spcAft>
              <a:buClr>
                <a:srgbClr val="422C16"/>
              </a:buClr>
              <a:buSzPts val="3200"/>
              <a:buFont typeface="Raleway"/>
              <a:buChar char="●"/>
            </a:pPr>
            <a:r>
              <a:rPr b="1" lang="en-US" sz="3200">
                <a:solidFill>
                  <a:srgbClr val="422C16"/>
                </a:solidFill>
                <a:latin typeface="Raleway"/>
                <a:ea typeface="Raleway"/>
                <a:cs typeface="Raleway"/>
                <a:sym typeface="Raleway"/>
              </a:rPr>
              <a:t>Understanding military culture is essential to supporting student Veterans &amp; facilitating acculturation into higher education</a:t>
            </a:r>
            <a:endParaRPr b="1" sz="3200">
              <a:solidFill>
                <a:srgbClr val="422C16"/>
              </a:solidFill>
              <a:latin typeface="Raleway"/>
              <a:ea typeface="Raleway"/>
              <a:cs typeface="Raleway"/>
              <a:sym typeface="Raleway"/>
            </a:endParaRPr>
          </a:p>
          <a:p>
            <a:pPr indent="-431800" lvl="0" marL="457200" rtl="0" algn="l">
              <a:lnSpc>
                <a:spcPct val="115000"/>
              </a:lnSpc>
              <a:spcBef>
                <a:spcPts val="0"/>
              </a:spcBef>
              <a:spcAft>
                <a:spcPts val="0"/>
              </a:spcAft>
              <a:buClr>
                <a:srgbClr val="422C16"/>
              </a:buClr>
              <a:buSzPts val="3200"/>
              <a:buFont typeface="Raleway"/>
              <a:buChar char="●"/>
            </a:pPr>
            <a:r>
              <a:rPr b="1" lang="en-US" sz="3200">
                <a:solidFill>
                  <a:srgbClr val="422C16"/>
                </a:solidFill>
                <a:latin typeface="Raleway"/>
                <a:ea typeface="Raleway"/>
                <a:cs typeface="Raleway"/>
                <a:sym typeface="Raleway"/>
              </a:rPr>
              <a:t>Providing ongoing professional development  to foster Veteran cultural sensitivity</a:t>
            </a:r>
            <a:endParaRPr b="1" sz="3200">
              <a:solidFill>
                <a:srgbClr val="422C16"/>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63faa5763d_1_13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i="1" lang="en-US"/>
              <a:t>Faculty Perspectives</a:t>
            </a:r>
            <a:endParaRPr i="1"/>
          </a:p>
          <a:p>
            <a:pPr indent="0" lvl="0" marL="0" rtl="0" algn="l">
              <a:spcBef>
                <a:spcPts val="0"/>
              </a:spcBef>
              <a:spcAft>
                <a:spcPts val="0"/>
              </a:spcAft>
              <a:buNone/>
            </a:pPr>
            <a:r>
              <a:rPr lang="en-US" sz="4300">
                <a:solidFill>
                  <a:srgbClr val="F45006"/>
                </a:solidFill>
              </a:rPr>
              <a:t>Conclusions</a:t>
            </a:r>
            <a:endParaRPr sz="4300">
              <a:solidFill>
                <a:srgbClr val="F45006"/>
              </a:solidFill>
            </a:endParaRPr>
          </a:p>
        </p:txBody>
      </p:sp>
      <p:sp>
        <p:nvSpPr>
          <p:cNvPr id="250" name="Google Shape;250;g263faa5763d_1_1311"/>
          <p:cNvSpPr txBox="1"/>
          <p:nvPr/>
        </p:nvSpPr>
        <p:spPr>
          <a:xfrm>
            <a:off x="604075" y="2048500"/>
            <a:ext cx="10162500" cy="3717300"/>
          </a:xfrm>
          <a:prstGeom prst="rect">
            <a:avLst/>
          </a:prstGeom>
          <a:noFill/>
          <a:ln>
            <a:noFill/>
          </a:ln>
        </p:spPr>
        <p:txBody>
          <a:bodyPr anchorCtr="0" anchor="t" bIns="91425" lIns="91425" spcFirstLastPara="1" rIns="91425" wrap="square" tIns="91425">
            <a:spAutoFit/>
          </a:bodyPr>
          <a:lstStyle/>
          <a:p>
            <a:pPr indent="-444500" lvl="0" marL="914400" rtl="0" algn="l">
              <a:lnSpc>
                <a:spcPct val="115000"/>
              </a:lnSpc>
              <a:spcBef>
                <a:spcPts val="700"/>
              </a:spcBef>
              <a:spcAft>
                <a:spcPts val="0"/>
              </a:spcAft>
              <a:buClr>
                <a:srgbClr val="422C16"/>
              </a:buClr>
              <a:buSzPts val="3400"/>
              <a:buFont typeface="Raleway"/>
              <a:buChar char="●"/>
            </a:pPr>
            <a:r>
              <a:rPr b="1" lang="en-US" sz="3400">
                <a:solidFill>
                  <a:srgbClr val="422C16"/>
                </a:solidFill>
                <a:latin typeface="Raleway"/>
                <a:ea typeface="Raleway"/>
                <a:cs typeface="Raleway"/>
                <a:sym typeface="Raleway"/>
              </a:rPr>
              <a:t>More Veterans pursuing nursing degrees</a:t>
            </a:r>
            <a:endParaRPr b="1" sz="3400">
              <a:solidFill>
                <a:srgbClr val="422C16"/>
              </a:solidFill>
              <a:latin typeface="Raleway"/>
              <a:ea typeface="Raleway"/>
              <a:cs typeface="Raleway"/>
              <a:sym typeface="Raleway"/>
            </a:endParaRPr>
          </a:p>
          <a:p>
            <a:pPr indent="-444500" lvl="0" marL="914400" rtl="0" algn="l">
              <a:lnSpc>
                <a:spcPct val="115000"/>
              </a:lnSpc>
              <a:spcBef>
                <a:spcPts val="0"/>
              </a:spcBef>
              <a:spcAft>
                <a:spcPts val="0"/>
              </a:spcAft>
              <a:buClr>
                <a:srgbClr val="422C16"/>
              </a:buClr>
              <a:buSzPts val="3400"/>
              <a:buFont typeface="Raleway"/>
              <a:buChar char="●"/>
            </a:pPr>
            <a:r>
              <a:rPr b="1" lang="en-US" sz="3400">
                <a:solidFill>
                  <a:srgbClr val="422C16"/>
                </a:solidFill>
                <a:latin typeface="Raleway"/>
                <a:ea typeface="Raleway"/>
                <a:cs typeface="Raleway"/>
                <a:sym typeface="Raleway"/>
              </a:rPr>
              <a:t>Differences between military &amp; civilian culture = difficult transitions for student Veterans into higher education</a:t>
            </a:r>
            <a:endParaRPr b="1" sz="3400">
              <a:solidFill>
                <a:srgbClr val="422C16"/>
              </a:solidFill>
              <a:latin typeface="Raleway"/>
              <a:ea typeface="Raleway"/>
              <a:cs typeface="Raleway"/>
              <a:sym typeface="Raleway"/>
            </a:endParaRPr>
          </a:p>
          <a:p>
            <a:pPr indent="-444500" lvl="0" marL="914400" rtl="0" algn="l">
              <a:lnSpc>
                <a:spcPct val="115000"/>
              </a:lnSpc>
              <a:spcBef>
                <a:spcPts val="0"/>
              </a:spcBef>
              <a:spcAft>
                <a:spcPts val="0"/>
              </a:spcAft>
              <a:buClr>
                <a:srgbClr val="422C16"/>
              </a:buClr>
              <a:buSzPts val="3400"/>
              <a:buFont typeface="Raleway"/>
              <a:buChar char="●"/>
            </a:pPr>
            <a:r>
              <a:rPr b="1" lang="en-US" sz="3400">
                <a:solidFill>
                  <a:srgbClr val="422C16"/>
                </a:solidFill>
                <a:latin typeface="Raleway"/>
                <a:ea typeface="Raleway"/>
                <a:cs typeface="Raleway"/>
                <a:sym typeface="Raleway"/>
              </a:rPr>
              <a:t>Faculty prepared to teach student Veterans can facilitate transfer of learning</a:t>
            </a:r>
            <a:endParaRPr b="1" sz="3400">
              <a:solidFill>
                <a:srgbClr val="422C16"/>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63faa5763d_1_1327"/>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i="1" lang="en-US" sz="4550">
                <a:solidFill>
                  <a:schemeClr val="dk1"/>
                </a:solidFill>
              </a:rPr>
              <a:t>Nurses Understanding Military Culture/Care </a:t>
            </a:r>
            <a:endParaRPr i="1" sz="4550"/>
          </a:p>
          <a:p>
            <a:pPr indent="0" lvl="0" marL="0" rtl="0" algn="l">
              <a:spcBef>
                <a:spcPts val="0"/>
              </a:spcBef>
              <a:spcAft>
                <a:spcPts val="0"/>
              </a:spcAft>
              <a:buNone/>
            </a:pPr>
            <a:r>
              <a:rPr lang="en-US" sz="3900">
                <a:solidFill>
                  <a:srgbClr val="0000FF"/>
                </a:solidFill>
                <a:latin typeface="Arial"/>
                <a:ea typeface="Arial"/>
                <a:cs typeface="Arial"/>
                <a:sym typeface="Arial"/>
              </a:rPr>
              <a:t>Background</a:t>
            </a:r>
            <a:endParaRPr sz="3900">
              <a:solidFill>
                <a:srgbClr val="0000FF"/>
              </a:solidFill>
            </a:endParaRPr>
          </a:p>
        </p:txBody>
      </p:sp>
      <p:sp>
        <p:nvSpPr>
          <p:cNvPr id="256" name="Google Shape;256;g263faa5763d_1_1327"/>
          <p:cNvSpPr txBox="1"/>
          <p:nvPr/>
        </p:nvSpPr>
        <p:spPr>
          <a:xfrm>
            <a:off x="832950" y="1887725"/>
            <a:ext cx="10526100" cy="4617600"/>
          </a:xfrm>
          <a:prstGeom prst="rect">
            <a:avLst/>
          </a:prstGeom>
          <a:noFill/>
          <a:ln>
            <a:noFill/>
          </a:ln>
        </p:spPr>
        <p:txBody>
          <a:bodyPr anchorCtr="0" anchor="t" bIns="91425" lIns="91425" spcFirstLastPara="1" rIns="91425" wrap="square" tIns="91425">
            <a:spAutoFit/>
          </a:bodyPr>
          <a:lstStyle/>
          <a:p>
            <a:pPr indent="-431800" lvl="0" marL="457200" rtl="0" algn="l">
              <a:lnSpc>
                <a:spcPct val="90000"/>
              </a:lnSpc>
              <a:spcBef>
                <a:spcPts val="1000"/>
              </a:spcBef>
              <a:spcAft>
                <a:spcPts val="0"/>
              </a:spcAft>
              <a:buClr>
                <a:schemeClr val="dk1"/>
              </a:buClr>
              <a:buSzPts val="3200"/>
              <a:buChar char="●"/>
            </a:pPr>
            <a:r>
              <a:rPr b="1" lang="en-US" sz="3200">
                <a:solidFill>
                  <a:schemeClr val="dk1"/>
                </a:solidFill>
              </a:rPr>
              <a:t>Numerous health risks are associated with military service.</a:t>
            </a:r>
            <a:endParaRPr b="1" sz="3200">
              <a:solidFill>
                <a:schemeClr val="dk1"/>
              </a:solidFill>
            </a:endParaRPr>
          </a:p>
          <a:p>
            <a:pPr indent="-431800" lvl="0" marL="457200" rtl="0" algn="l">
              <a:lnSpc>
                <a:spcPct val="90000"/>
              </a:lnSpc>
              <a:spcBef>
                <a:spcPts val="0"/>
              </a:spcBef>
              <a:spcAft>
                <a:spcPts val="0"/>
              </a:spcAft>
              <a:buClr>
                <a:schemeClr val="dk1"/>
              </a:buClr>
              <a:buSzPts val="3200"/>
              <a:buChar char="●"/>
            </a:pPr>
            <a:r>
              <a:rPr b="1" lang="en-US" sz="3200">
                <a:solidFill>
                  <a:schemeClr val="dk1"/>
                </a:solidFill>
              </a:rPr>
              <a:t>Risks create a significant public health concern due to long-term consequences &amp; higher rates of disability.</a:t>
            </a:r>
            <a:endParaRPr b="1" sz="3200">
              <a:solidFill>
                <a:schemeClr val="dk1"/>
              </a:solidFill>
            </a:endParaRPr>
          </a:p>
          <a:p>
            <a:pPr indent="-431800" lvl="0" marL="457200" rtl="0" algn="l">
              <a:lnSpc>
                <a:spcPct val="90000"/>
              </a:lnSpc>
              <a:spcBef>
                <a:spcPts val="0"/>
              </a:spcBef>
              <a:spcAft>
                <a:spcPts val="0"/>
              </a:spcAft>
              <a:buClr>
                <a:schemeClr val="dk1"/>
              </a:buClr>
              <a:buSzPts val="3200"/>
              <a:buChar char="●"/>
            </a:pPr>
            <a:r>
              <a:rPr b="1" lang="en-US" sz="3200">
                <a:solidFill>
                  <a:schemeClr val="dk1"/>
                </a:solidFill>
              </a:rPr>
              <a:t>Nurses feel unprepared to address health issues associated with military service.</a:t>
            </a:r>
            <a:endParaRPr b="1" sz="3200">
              <a:solidFill>
                <a:schemeClr val="dk1"/>
              </a:solidFill>
            </a:endParaRPr>
          </a:p>
          <a:p>
            <a:pPr indent="-431800" lvl="0" marL="457200" rtl="0" algn="l">
              <a:lnSpc>
                <a:spcPct val="90000"/>
              </a:lnSpc>
              <a:spcBef>
                <a:spcPts val="0"/>
              </a:spcBef>
              <a:spcAft>
                <a:spcPts val="0"/>
              </a:spcAft>
              <a:buClr>
                <a:schemeClr val="dk1"/>
              </a:buClr>
              <a:buSzPts val="3200"/>
              <a:buChar char="●"/>
            </a:pPr>
            <a:r>
              <a:rPr b="1" lang="en-US" sz="3200">
                <a:solidFill>
                  <a:schemeClr val="dk1"/>
                </a:solidFill>
              </a:rPr>
              <a:t>Adequate preparation of nurses to provide veteran-centered care is paramount.</a:t>
            </a:r>
            <a:endParaRPr b="1"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263faa5763d_1_1337"/>
          <p:cNvPicPr preferRelativeResize="0"/>
          <p:nvPr/>
        </p:nvPicPr>
        <p:blipFill>
          <a:blip r:embed="rId3">
            <a:alphaModFix/>
          </a:blip>
          <a:stretch>
            <a:fillRect/>
          </a:stretch>
        </p:blipFill>
        <p:spPr>
          <a:xfrm>
            <a:off x="6706025" y="2048725"/>
            <a:ext cx="5317675" cy="3323562"/>
          </a:xfrm>
          <a:prstGeom prst="rect">
            <a:avLst/>
          </a:prstGeom>
          <a:noFill/>
          <a:ln>
            <a:noFill/>
          </a:ln>
        </p:spPr>
      </p:pic>
      <p:sp>
        <p:nvSpPr>
          <p:cNvPr id="262" name="Google Shape;262;g263faa5763d_1_1337"/>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Purpose</a:t>
            </a:r>
            <a:endParaRPr sz="3900">
              <a:solidFill>
                <a:srgbClr val="0000FF"/>
              </a:solidFill>
              <a:latin typeface="Arial"/>
              <a:ea typeface="Arial"/>
              <a:cs typeface="Arial"/>
              <a:sym typeface="Arial"/>
            </a:endParaRPr>
          </a:p>
        </p:txBody>
      </p:sp>
      <p:sp>
        <p:nvSpPr>
          <p:cNvPr id="263" name="Google Shape;263;g263faa5763d_1_1337"/>
          <p:cNvSpPr txBox="1"/>
          <p:nvPr/>
        </p:nvSpPr>
        <p:spPr>
          <a:xfrm>
            <a:off x="838200" y="2078950"/>
            <a:ext cx="5867700" cy="3186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sz="3900">
                <a:solidFill>
                  <a:schemeClr val="dk1"/>
                </a:solidFill>
              </a:rPr>
              <a:t>Measure nurses’ and nursing students’ knowledge, skills, attitudes, or confidence in caring for veterans.</a:t>
            </a:r>
            <a:endParaRPr sz="39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63faa5763d_1_1343"/>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0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Research Questions</a:t>
            </a:r>
            <a:endParaRPr sz="3900">
              <a:solidFill>
                <a:srgbClr val="0000FF"/>
              </a:solidFill>
              <a:latin typeface="Arial"/>
              <a:ea typeface="Arial"/>
              <a:cs typeface="Arial"/>
              <a:sym typeface="Arial"/>
            </a:endParaRPr>
          </a:p>
        </p:txBody>
      </p:sp>
      <p:sp>
        <p:nvSpPr>
          <p:cNvPr id="269" name="Google Shape;269;g263faa5763d_1_1343"/>
          <p:cNvSpPr txBox="1"/>
          <p:nvPr/>
        </p:nvSpPr>
        <p:spPr>
          <a:xfrm>
            <a:off x="859500" y="2022325"/>
            <a:ext cx="10473000" cy="3991800"/>
          </a:xfrm>
          <a:prstGeom prst="rect">
            <a:avLst/>
          </a:prstGeom>
          <a:noFill/>
          <a:ln>
            <a:noFill/>
          </a:ln>
        </p:spPr>
        <p:txBody>
          <a:bodyPr anchorCtr="0" anchor="t" bIns="91425" lIns="91425" spcFirstLastPara="1" rIns="91425" wrap="square" tIns="91425">
            <a:spAutoFit/>
          </a:bodyPr>
          <a:lstStyle/>
          <a:p>
            <a:pPr indent="-482600" lvl="0" marL="457200" rtl="0" algn="l">
              <a:lnSpc>
                <a:spcPct val="90000"/>
              </a:lnSpc>
              <a:spcBef>
                <a:spcPts val="1000"/>
              </a:spcBef>
              <a:spcAft>
                <a:spcPts val="0"/>
              </a:spcAft>
              <a:buClr>
                <a:schemeClr val="dk1"/>
              </a:buClr>
              <a:buSzPts val="4000"/>
              <a:buChar char="●"/>
            </a:pPr>
            <a:r>
              <a:rPr b="1" lang="en-US" sz="4000">
                <a:solidFill>
                  <a:schemeClr val="dk1"/>
                </a:solidFill>
              </a:rPr>
              <a:t>What are nurses' knowledge, attitudes, and confidence caring for veterans?</a:t>
            </a:r>
            <a:endParaRPr b="1" sz="4000">
              <a:solidFill>
                <a:schemeClr val="dk1"/>
              </a:solidFill>
            </a:endParaRPr>
          </a:p>
          <a:p>
            <a:pPr indent="-482600" lvl="0" marL="457200" rtl="0" algn="l">
              <a:lnSpc>
                <a:spcPct val="90000"/>
              </a:lnSpc>
              <a:spcBef>
                <a:spcPts val="0"/>
              </a:spcBef>
              <a:spcAft>
                <a:spcPts val="0"/>
              </a:spcAft>
              <a:buClr>
                <a:schemeClr val="dk1"/>
              </a:buClr>
              <a:buSzPts val="4000"/>
              <a:buChar char="●"/>
            </a:pPr>
            <a:r>
              <a:rPr b="1" lang="en-US" sz="4000">
                <a:solidFill>
                  <a:schemeClr val="dk1"/>
                </a:solidFill>
              </a:rPr>
              <a:t>What are student nurses' knowledge, attitudes, and confidence caring for veterans?</a:t>
            </a:r>
            <a:endParaRPr b="1" sz="4000">
              <a:solidFill>
                <a:schemeClr val="dk1"/>
              </a:solidFill>
            </a:endParaRPr>
          </a:p>
          <a:p>
            <a:pPr indent="0" lvl="0" marL="0" rtl="0" algn="l">
              <a:lnSpc>
                <a:spcPct val="90000"/>
              </a:lnSpc>
              <a:spcBef>
                <a:spcPts val="1000"/>
              </a:spcBef>
              <a:spcAft>
                <a:spcPts val="0"/>
              </a:spcAft>
              <a:buNone/>
            </a:pPr>
            <a:r>
              <a:t/>
            </a:r>
            <a:endParaRPr sz="3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D4D4F"/>
              </a:buClr>
              <a:buSzPts val="4400"/>
              <a:buFont typeface="Raleway"/>
              <a:buNone/>
            </a:pPr>
            <a:r>
              <a:rPr lang="en-US"/>
              <a:t>Presentation Goals</a:t>
            </a:r>
            <a:endParaRPr/>
          </a:p>
        </p:txBody>
      </p:sp>
      <p:sp>
        <p:nvSpPr>
          <p:cNvPr id="70" name="Google Shape;70;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a:solidFill>
                  <a:srgbClr val="4D4D4F"/>
                </a:solidFill>
              </a:rPr>
              <a:t>At the end of this presentation, participants will be able to: </a:t>
            </a:r>
            <a:endParaRPr b="1">
              <a:solidFill>
                <a:srgbClr val="4D4D4F"/>
              </a:solidFill>
            </a:endParaRPr>
          </a:p>
          <a:p>
            <a:pPr indent="-50800" lvl="0" marL="228600" rtl="0" algn="l">
              <a:lnSpc>
                <a:spcPct val="90000"/>
              </a:lnSpc>
              <a:spcBef>
                <a:spcPts val="0"/>
              </a:spcBef>
              <a:spcAft>
                <a:spcPts val="0"/>
              </a:spcAft>
              <a:buClr>
                <a:schemeClr val="dk1"/>
              </a:buClr>
              <a:buSzPct val="100000"/>
              <a:buNone/>
            </a:pPr>
            <a:r>
              <a:t/>
            </a:r>
            <a:endParaRPr b="1">
              <a:solidFill>
                <a:srgbClr val="4D4D4F"/>
              </a:solidFill>
            </a:endParaRPr>
          </a:p>
          <a:p>
            <a:pPr indent="-393065" lvl="0" marL="457200" rtl="0" algn="l">
              <a:lnSpc>
                <a:spcPct val="90000"/>
              </a:lnSpc>
              <a:spcBef>
                <a:spcPts val="0"/>
              </a:spcBef>
              <a:spcAft>
                <a:spcPts val="0"/>
              </a:spcAft>
              <a:buClr>
                <a:srgbClr val="4D4D4F"/>
              </a:buClr>
              <a:buSzPct val="100000"/>
              <a:buFont typeface="Raleway"/>
              <a:buAutoNum type="arabicPeriod"/>
            </a:pPr>
            <a:r>
              <a:rPr b="1" lang="en-US">
                <a:solidFill>
                  <a:srgbClr val="4D4D4F"/>
                </a:solidFill>
              </a:rPr>
              <a:t>Transfer evidence-based strategies related to nursing student veterans to expand military-connected student services. </a:t>
            </a:r>
            <a:endParaRPr b="1">
              <a:solidFill>
                <a:srgbClr val="4D4D4F"/>
              </a:solidFill>
            </a:endParaRPr>
          </a:p>
          <a:p>
            <a:pPr indent="0" lvl="0" marL="457200" rtl="0" algn="l">
              <a:lnSpc>
                <a:spcPct val="90000"/>
              </a:lnSpc>
              <a:spcBef>
                <a:spcPts val="0"/>
              </a:spcBef>
              <a:spcAft>
                <a:spcPts val="0"/>
              </a:spcAft>
              <a:buNone/>
            </a:pPr>
            <a:r>
              <a:t/>
            </a:r>
            <a:endParaRPr b="1">
              <a:solidFill>
                <a:srgbClr val="4D4D4F"/>
              </a:solidFill>
            </a:endParaRPr>
          </a:p>
          <a:p>
            <a:pPr indent="-393065" lvl="0" marL="457200" rtl="0" algn="l">
              <a:lnSpc>
                <a:spcPct val="90000"/>
              </a:lnSpc>
              <a:spcBef>
                <a:spcPts val="0"/>
              </a:spcBef>
              <a:spcAft>
                <a:spcPts val="0"/>
              </a:spcAft>
              <a:buClr>
                <a:srgbClr val="4D4D4F"/>
              </a:buClr>
              <a:buSzPct val="100000"/>
              <a:buFont typeface="Raleway"/>
              <a:buAutoNum type="arabicPeriod"/>
            </a:pPr>
            <a:r>
              <a:rPr b="1" lang="en-US">
                <a:solidFill>
                  <a:srgbClr val="4D4D4F"/>
                </a:solidFill>
              </a:rPr>
              <a:t>Describe factors identified with successful matriculation to graduation for student veterans enrolled in Veteran to Bachelor of Science (VBSN) programs. </a:t>
            </a:r>
            <a:endParaRPr b="1">
              <a:solidFill>
                <a:srgbClr val="4D4D4F"/>
              </a:solidFill>
            </a:endParaRPr>
          </a:p>
          <a:p>
            <a:pPr indent="0" lvl="0" marL="457200" rtl="0" algn="l">
              <a:lnSpc>
                <a:spcPct val="90000"/>
              </a:lnSpc>
              <a:spcBef>
                <a:spcPts val="0"/>
              </a:spcBef>
              <a:spcAft>
                <a:spcPts val="0"/>
              </a:spcAft>
              <a:buNone/>
            </a:pPr>
            <a:r>
              <a:t/>
            </a:r>
            <a:endParaRPr b="1">
              <a:solidFill>
                <a:srgbClr val="4D4D4F"/>
              </a:solidFill>
            </a:endParaRPr>
          </a:p>
          <a:p>
            <a:pPr indent="-393065" lvl="0" marL="457200" rtl="0" algn="l">
              <a:lnSpc>
                <a:spcPct val="90000"/>
              </a:lnSpc>
              <a:spcBef>
                <a:spcPts val="0"/>
              </a:spcBef>
              <a:spcAft>
                <a:spcPts val="0"/>
              </a:spcAft>
              <a:buClr>
                <a:srgbClr val="4D4D4F"/>
              </a:buClr>
              <a:buSzPct val="100000"/>
              <a:buFont typeface="Raleway"/>
              <a:buAutoNum type="arabicPeriod"/>
            </a:pPr>
            <a:r>
              <a:rPr b="1" lang="en-US">
                <a:solidFill>
                  <a:srgbClr val="4D4D4F"/>
                </a:solidFill>
              </a:rPr>
              <a:t>Identify at least three resources needed by faculty and staff to support student veterans in higher education. </a:t>
            </a:r>
            <a:endParaRPr b="1">
              <a:solidFill>
                <a:srgbClr val="4D4D4F"/>
              </a:solidFill>
            </a:endParaRPr>
          </a:p>
          <a:p>
            <a:pPr indent="0" lvl="0" marL="457200" rtl="0" algn="l">
              <a:lnSpc>
                <a:spcPct val="90000"/>
              </a:lnSpc>
              <a:spcBef>
                <a:spcPts val="0"/>
              </a:spcBef>
              <a:spcAft>
                <a:spcPts val="0"/>
              </a:spcAft>
              <a:buNone/>
            </a:pPr>
            <a:r>
              <a:t/>
            </a:r>
            <a:endParaRPr b="1">
              <a:solidFill>
                <a:srgbClr val="4D4D4F"/>
              </a:solidFill>
            </a:endParaRPr>
          </a:p>
          <a:p>
            <a:pPr indent="-393065" lvl="0" marL="457200" rtl="0" algn="l">
              <a:lnSpc>
                <a:spcPct val="90000"/>
              </a:lnSpc>
              <a:spcBef>
                <a:spcPts val="0"/>
              </a:spcBef>
              <a:spcAft>
                <a:spcPts val="0"/>
              </a:spcAft>
              <a:buClr>
                <a:srgbClr val="4D4D4F"/>
              </a:buClr>
              <a:buSzPct val="100000"/>
              <a:buFont typeface="Raleway"/>
              <a:buAutoNum type="arabicPeriod"/>
            </a:pPr>
            <a:r>
              <a:rPr b="1" lang="en-US">
                <a:solidFill>
                  <a:srgbClr val="4D4D4F"/>
                </a:solidFill>
              </a:rPr>
              <a:t>Explore research gaps and opportunities related to student veterans’ success.</a:t>
            </a:r>
            <a:endParaRPr b="1">
              <a:solidFill>
                <a:srgbClr val="4D4D4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63faa5763d_1_1349"/>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Methods</a:t>
            </a:r>
            <a:endParaRPr sz="3900">
              <a:solidFill>
                <a:srgbClr val="0000FF"/>
              </a:solidFill>
              <a:latin typeface="Arial"/>
              <a:ea typeface="Arial"/>
              <a:cs typeface="Arial"/>
              <a:sym typeface="Arial"/>
            </a:endParaRPr>
          </a:p>
        </p:txBody>
      </p:sp>
      <p:sp>
        <p:nvSpPr>
          <p:cNvPr id="275" name="Google Shape;275;g263faa5763d_1_1349"/>
          <p:cNvSpPr txBox="1"/>
          <p:nvPr/>
        </p:nvSpPr>
        <p:spPr>
          <a:xfrm>
            <a:off x="838200" y="1690825"/>
            <a:ext cx="11353800" cy="425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sz="3600">
                <a:solidFill>
                  <a:schemeClr val="dk1"/>
                </a:solidFill>
              </a:rPr>
              <a:t>Quantitative, cross-sectional design</a:t>
            </a:r>
            <a:endParaRPr b="1" sz="3600">
              <a:solidFill>
                <a:schemeClr val="dk1"/>
              </a:solidFill>
            </a:endParaRPr>
          </a:p>
          <a:p>
            <a:pPr indent="0" lvl="0" marL="0" rtl="0" algn="l">
              <a:lnSpc>
                <a:spcPct val="90000"/>
              </a:lnSpc>
              <a:spcBef>
                <a:spcPts val="1000"/>
              </a:spcBef>
              <a:spcAft>
                <a:spcPts val="0"/>
              </a:spcAft>
              <a:buNone/>
            </a:pPr>
            <a:r>
              <a:rPr b="1" lang="en-US" sz="3600">
                <a:solidFill>
                  <a:schemeClr val="dk1"/>
                </a:solidFill>
              </a:rPr>
              <a:t>Two validated instruments:</a:t>
            </a:r>
            <a:endParaRPr b="1" sz="3600">
              <a:solidFill>
                <a:schemeClr val="dk1"/>
              </a:solidFill>
            </a:endParaRPr>
          </a:p>
          <a:p>
            <a:pPr indent="-457200" lvl="0" marL="1028700" rtl="0" algn="l">
              <a:lnSpc>
                <a:spcPct val="90000"/>
              </a:lnSpc>
              <a:spcBef>
                <a:spcPts val="500"/>
              </a:spcBef>
              <a:spcAft>
                <a:spcPts val="0"/>
              </a:spcAft>
              <a:buClr>
                <a:schemeClr val="dk1"/>
              </a:buClr>
              <a:buSzPts val="3600"/>
              <a:buAutoNum type="arabicPeriod"/>
            </a:pPr>
            <a:r>
              <a:rPr b="1" lang="en-US" sz="3600">
                <a:solidFill>
                  <a:schemeClr val="dk1"/>
                </a:solidFill>
              </a:rPr>
              <a:t>Military Cultural Certificate Program        (MCCP) scale (Needgaard &amp; Zwilling, 2017)</a:t>
            </a:r>
            <a:endParaRPr b="1" sz="3600">
              <a:solidFill>
                <a:schemeClr val="dk1"/>
              </a:solidFill>
            </a:endParaRPr>
          </a:p>
          <a:p>
            <a:pPr indent="-457200" lvl="0" marL="1028700" rtl="0" algn="l">
              <a:lnSpc>
                <a:spcPct val="90000"/>
              </a:lnSpc>
              <a:spcBef>
                <a:spcPts val="0"/>
              </a:spcBef>
              <a:spcAft>
                <a:spcPts val="0"/>
              </a:spcAft>
              <a:buClr>
                <a:schemeClr val="dk1"/>
              </a:buClr>
              <a:buSzPts val="3600"/>
              <a:buAutoNum type="arabicPeriod"/>
            </a:pPr>
            <a:r>
              <a:rPr b="1" lang="en-US" sz="3600">
                <a:solidFill>
                  <a:schemeClr val="dk1"/>
                </a:solidFill>
              </a:rPr>
              <a:t>Health Professionals Attitudes Towards Veterans (HPATV) </a:t>
            </a:r>
            <a:r>
              <a:rPr b="1" lang="en-US" sz="3600">
                <a:solidFill>
                  <a:schemeClr val="dk1"/>
                </a:solidFill>
              </a:rPr>
              <a:t>(Knopf-Amelung et al., 2018)</a:t>
            </a:r>
            <a:endParaRPr b="1" sz="3600">
              <a:solidFill>
                <a:schemeClr val="dk1"/>
              </a:solidFill>
            </a:endParaRPr>
          </a:p>
          <a:p>
            <a:pPr indent="0" lvl="0" marL="1841500" rtl="0" algn="l">
              <a:lnSpc>
                <a:spcPct val="90000"/>
              </a:lnSpc>
              <a:spcBef>
                <a:spcPts val="500"/>
              </a:spcBef>
              <a:spcAft>
                <a:spcPts val="0"/>
              </a:spcAft>
              <a:buNone/>
            </a:pPr>
            <a:r>
              <a:t/>
            </a:r>
            <a:endParaRPr sz="32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63faa5763d_1_1355"/>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Participant Demographics</a:t>
            </a:r>
            <a:endParaRPr sz="3900">
              <a:solidFill>
                <a:srgbClr val="0000FF"/>
              </a:solidFill>
              <a:latin typeface="Arial"/>
              <a:ea typeface="Arial"/>
              <a:cs typeface="Arial"/>
              <a:sym typeface="Arial"/>
            </a:endParaRPr>
          </a:p>
        </p:txBody>
      </p:sp>
      <p:pic>
        <p:nvPicPr>
          <p:cNvPr id="281" name="Google Shape;281;g263faa5763d_1_1355"/>
          <p:cNvPicPr preferRelativeResize="0"/>
          <p:nvPr/>
        </p:nvPicPr>
        <p:blipFill>
          <a:blip r:embed="rId3">
            <a:alphaModFix/>
          </a:blip>
          <a:stretch>
            <a:fillRect/>
          </a:stretch>
        </p:blipFill>
        <p:spPr>
          <a:xfrm>
            <a:off x="395887" y="1987700"/>
            <a:ext cx="5426196" cy="4662475"/>
          </a:xfrm>
          <a:prstGeom prst="rect">
            <a:avLst/>
          </a:prstGeom>
          <a:noFill/>
          <a:ln>
            <a:noFill/>
          </a:ln>
        </p:spPr>
      </p:pic>
      <p:pic>
        <p:nvPicPr>
          <p:cNvPr id="282" name="Google Shape;282;g263faa5763d_1_1355"/>
          <p:cNvPicPr preferRelativeResize="0"/>
          <p:nvPr/>
        </p:nvPicPr>
        <p:blipFill>
          <a:blip r:embed="rId4">
            <a:alphaModFix/>
          </a:blip>
          <a:stretch>
            <a:fillRect/>
          </a:stretch>
        </p:blipFill>
        <p:spPr>
          <a:xfrm>
            <a:off x="5495520" y="1987700"/>
            <a:ext cx="5358369" cy="4662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63faa5763d_1_1362"/>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Participant Demographics</a:t>
            </a:r>
            <a:endParaRPr sz="3900">
              <a:solidFill>
                <a:srgbClr val="0000FF"/>
              </a:solidFill>
              <a:latin typeface="Arial"/>
              <a:ea typeface="Arial"/>
              <a:cs typeface="Arial"/>
              <a:sym typeface="Arial"/>
            </a:endParaRPr>
          </a:p>
        </p:txBody>
      </p:sp>
      <p:pic>
        <p:nvPicPr>
          <p:cNvPr id="288" name="Google Shape;288;g263faa5763d_1_1362"/>
          <p:cNvPicPr preferRelativeResize="0"/>
          <p:nvPr/>
        </p:nvPicPr>
        <p:blipFill>
          <a:blip r:embed="rId3">
            <a:alphaModFix/>
          </a:blip>
          <a:stretch>
            <a:fillRect/>
          </a:stretch>
        </p:blipFill>
        <p:spPr>
          <a:xfrm>
            <a:off x="666138" y="1690825"/>
            <a:ext cx="11529630" cy="4810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63faa5763d_1_1379"/>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a:t>
            </a:r>
            <a:r>
              <a:rPr lang="en-US" sz="4000">
                <a:solidFill>
                  <a:schemeClr val="dk1"/>
                </a:solidFill>
              </a:rPr>
              <a:t> </a:t>
            </a:r>
            <a:endParaRPr>
              <a:solidFill>
                <a:schemeClr val="dk1"/>
              </a:solidFill>
              <a:latin typeface="Arial"/>
              <a:ea typeface="Arial"/>
              <a:cs typeface="Arial"/>
              <a:sym typeface="Arial"/>
            </a:endParaRPr>
          </a:p>
          <a:p>
            <a:pPr indent="0" lvl="0" marL="0" rtl="0" algn="l">
              <a:spcBef>
                <a:spcPts val="0"/>
              </a:spcBef>
              <a:spcAft>
                <a:spcPts val="0"/>
              </a:spcAft>
              <a:buNone/>
            </a:pPr>
            <a:r>
              <a:rPr lang="en-US" sz="3900">
                <a:solidFill>
                  <a:srgbClr val="0000FF"/>
                </a:solidFill>
                <a:latin typeface="Arial"/>
                <a:ea typeface="Arial"/>
                <a:cs typeface="Arial"/>
                <a:sym typeface="Arial"/>
              </a:rPr>
              <a:t>Research Question #1</a:t>
            </a:r>
            <a:endParaRPr sz="3900">
              <a:solidFill>
                <a:srgbClr val="0000FF"/>
              </a:solidFill>
              <a:latin typeface="Arial"/>
              <a:ea typeface="Arial"/>
              <a:cs typeface="Arial"/>
              <a:sym typeface="Arial"/>
            </a:endParaRPr>
          </a:p>
        </p:txBody>
      </p:sp>
      <p:sp>
        <p:nvSpPr>
          <p:cNvPr id="294" name="Google Shape;294;g263faa5763d_1_1379"/>
          <p:cNvSpPr txBox="1"/>
          <p:nvPr/>
        </p:nvSpPr>
        <p:spPr>
          <a:xfrm>
            <a:off x="838200" y="2602600"/>
            <a:ext cx="4361700" cy="2955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US" sz="3600">
                <a:solidFill>
                  <a:schemeClr val="dk1"/>
                </a:solidFill>
              </a:rPr>
              <a:t>What are nurses' knowledge, attitudes, and confidence caring for veterans?</a:t>
            </a:r>
            <a:endParaRPr b="1" sz="3600">
              <a:solidFill>
                <a:schemeClr val="dk1"/>
              </a:solidFill>
            </a:endParaRPr>
          </a:p>
        </p:txBody>
      </p:sp>
      <p:graphicFrame>
        <p:nvGraphicFramePr>
          <p:cNvPr id="295" name="Google Shape;295;g263faa5763d_1_1379"/>
          <p:cNvGraphicFramePr/>
          <p:nvPr/>
        </p:nvGraphicFramePr>
        <p:xfrm>
          <a:off x="5630600" y="1967588"/>
          <a:ext cx="3000000" cy="3000000"/>
        </p:xfrm>
        <a:graphic>
          <a:graphicData uri="http://schemas.openxmlformats.org/drawingml/2006/table">
            <a:tbl>
              <a:tblPr>
                <a:noFill/>
                <a:tableStyleId>{4505A26F-1E90-431D-86F6-8D74B570DF34}</a:tableStyleId>
              </a:tblPr>
              <a:tblGrid>
                <a:gridCol w="1903725"/>
                <a:gridCol w="1461200"/>
                <a:gridCol w="1525350"/>
                <a:gridCol w="1510525"/>
              </a:tblGrid>
              <a:tr h="512100">
                <a:tc>
                  <a:txBody>
                    <a:bodyPr/>
                    <a:lstStyle/>
                    <a:p>
                      <a:pPr indent="0" lvl="0" marL="0" rtl="0" algn="l">
                        <a:spcBef>
                          <a:spcPts val="0"/>
                        </a:spcBef>
                        <a:spcAft>
                          <a:spcPts val="0"/>
                        </a:spcAft>
                        <a:buNone/>
                      </a:pPr>
                      <a:r>
                        <a:t/>
                      </a:r>
                      <a:endParaRPr b="1"/>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i="1" lang="en-US" sz="2000">
                          <a:solidFill>
                            <a:srgbClr val="FFFFFF"/>
                          </a:solidFill>
                        </a:rPr>
                        <a:t>N</a:t>
                      </a:r>
                      <a:endParaRPr b="1" i="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US" sz="2000">
                          <a:solidFill>
                            <a:srgbClr val="FFFFFF"/>
                          </a:solidFill>
                        </a:rPr>
                        <a:t>Mean</a:t>
                      </a:r>
                      <a:endParaRPr b="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US" sz="2000">
                          <a:solidFill>
                            <a:srgbClr val="FFFFFF"/>
                          </a:solidFill>
                        </a:rPr>
                        <a:t>SD</a:t>
                      </a:r>
                      <a:endParaRPr b="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812100">
                <a:tc>
                  <a:txBody>
                    <a:bodyPr/>
                    <a:lstStyle/>
                    <a:p>
                      <a:pPr indent="0" lvl="0" marL="0" rtl="0" algn="ctr">
                        <a:lnSpc>
                          <a:spcPct val="100000"/>
                        </a:lnSpc>
                        <a:spcBef>
                          <a:spcPts val="0"/>
                        </a:spcBef>
                        <a:spcAft>
                          <a:spcPts val="0"/>
                        </a:spcAft>
                        <a:buNone/>
                      </a:pPr>
                      <a:r>
                        <a:rPr b="1" lang="en-US" sz="2000"/>
                        <a:t>MCCP:</a:t>
                      </a:r>
                      <a:endParaRPr b="1" sz="2000"/>
                    </a:p>
                    <a:p>
                      <a:pPr indent="0" lvl="0" marL="0" rtl="0" algn="ctr">
                        <a:lnSpc>
                          <a:spcPct val="100000"/>
                        </a:lnSpc>
                        <a:spcBef>
                          <a:spcPts val="0"/>
                        </a:spcBef>
                        <a:spcAft>
                          <a:spcPts val="0"/>
                        </a:spcAft>
                        <a:buNone/>
                      </a:pPr>
                      <a:r>
                        <a:rPr b="1" lang="en-US" sz="2000"/>
                        <a:t>Knowledge </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99</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3.99</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1.37</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812100">
                <a:tc>
                  <a:txBody>
                    <a:bodyPr/>
                    <a:lstStyle/>
                    <a:p>
                      <a:pPr indent="0" lvl="0" marL="0" rtl="0" algn="ctr">
                        <a:lnSpc>
                          <a:spcPct val="100000"/>
                        </a:lnSpc>
                        <a:spcBef>
                          <a:spcPts val="0"/>
                        </a:spcBef>
                        <a:spcAft>
                          <a:spcPts val="0"/>
                        </a:spcAft>
                        <a:buNone/>
                      </a:pPr>
                      <a:r>
                        <a:rPr b="1" lang="en-US" sz="2000"/>
                        <a:t>MCCP:</a:t>
                      </a:r>
                      <a:endParaRPr b="1" sz="2000"/>
                    </a:p>
                    <a:p>
                      <a:pPr indent="0" lvl="0" marL="0" rtl="0" algn="ctr">
                        <a:lnSpc>
                          <a:spcPct val="100000"/>
                        </a:lnSpc>
                        <a:spcBef>
                          <a:spcPts val="0"/>
                        </a:spcBef>
                        <a:spcAft>
                          <a:spcPts val="0"/>
                        </a:spcAft>
                        <a:buNone/>
                      </a:pPr>
                      <a:r>
                        <a:rPr b="1" lang="en-US" sz="2000"/>
                        <a:t>Confidence </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98</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4.86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0.90</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812100">
                <a:tc>
                  <a:txBody>
                    <a:bodyPr/>
                    <a:lstStyle/>
                    <a:p>
                      <a:pPr indent="0" lvl="0" marL="0" rtl="0" algn="ctr">
                        <a:lnSpc>
                          <a:spcPct val="100000"/>
                        </a:lnSpc>
                        <a:spcBef>
                          <a:spcPts val="0"/>
                        </a:spcBef>
                        <a:spcAft>
                          <a:spcPts val="0"/>
                        </a:spcAft>
                        <a:buNone/>
                      </a:pPr>
                      <a:r>
                        <a:rPr b="1" lang="en-US" sz="2000"/>
                        <a:t>HPATV: Culture</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96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2.96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0.99</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812100">
                <a:tc>
                  <a:txBody>
                    <a:bodyPr/>
                    <a:lstStyle/>
                    <a:p>
                      <a:pPr indent="0" lvl="0" marL="0" rtl="0" algn="ctr">
                        <a:lnSpc>
                          <a:spcPct val="100000"/>
                        </a:lnSpc>
                        <a:spcBef>
                          <a:spcPts val="0"/>
                        </a:spcBef>
                        <a:spcAft>
                          <a:spcPts val="0"/>
                        </a:spcAft>
                        <a:buNone/>
                      </a:pPr>
                      <a:r>
                        <a:rPr b="1" lang="en-US" sz="2000"/>
                        <a:t>HPATV: </a:t>
                      </a:r>
                      <a:endParaRPr b="1" sz="2000"/>
                    </a:p>
                    <a:p>
                      <a:pPr indent="0" lvl="0" marL="0" rtl="0" algn="ctr">
                        <a:lnSpc>
                          <a:spcPct val="100000"/>
                        </a:lnSpc>
                        <a:spcBef>
                          <a:spcPts val="0"/>
                        </a:spcBef>
                        <a:spcAft>
                          <a:spcPts val="0"/>
                        </a:spcAft>
                        <a:buNone/>
                      </a:pPr>
                      <a:r>
                        <a:rPr b="1" lang="en-US" sz="2000"/>
                        <a:t>Care</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96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3.2</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15000"/>
                        </a:lnSpc>
                        <a:spcBef>
                          <a:spcPts val="0"/>
                        </a:spcBef>
                        <a:spcAft>
                          <a:spcPts val="0"/>
                        </a:spcAft>
                        <a:buNone/>
                      </a:pPr>
                      <a:r>
                        <a:rPr b="1" lang="en-US" sz="2000"/>
                        <a:t>0.88</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812100">
                <a:tc>
                  <a:txBody>
                    <a:bodyPr/>
                    <a:lstStyle/>
                    <a:p>
                      <a:pPr indent="0" lvl="0" marL="0" rtl="0" algn="ctr">
                        <a:lnSpc>
                          <a:spcPct val="100000"/>
                        </a:lnSpc>
                        <a:spcBef>
                          <a:spcPts val="0"/>
                        </a:spcBef>
                        <a:spcAft>
                          <a:spcPts val="0"/>
                        </a:spcAft>
                        <a:buNone/>
                      </a:pPr>
                      <a:r>
                        <a:rPr b="1" lang="en-US" sz="2000"/>
                        <a:t>HPATV: Health</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96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3.52</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15000"/>
                        </a:lnSpc>
                        <a:spcBef>
                          <a:spcPts val="0"/>
                        </a:spcBef>
                        <a:spcAft>
                          <a:spcPts val="0"/>
                        </a:spcAft>
                        <a:buNone/>
                      </a:pPr>
                      <a:r>
                        <a:rPr b="1" lang="en-US" sz="2000"/>
                        <a:t>0.74</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63faa5763d_1_1392"/>
          <p:cNvSpPr txBox="1"/>
          <p:nvPr>
            <p:ph type="title"/>
          </p:nvPr>
        </p:nvSpPr>
        <p:spPr>
          <a:xfrm>
            <a:off x="838200"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 </a:t>
            </a:r>
            <a:endParaRPr i="1" sz="4100">
              <a:solidFill>
                <a:schemeClr val="dk1"/>
              </a:solidFill>
            </a:endParaRPr>
          </a:p>
          <a:p>
            <a:pPr indent="0" lvl="0" marL="0" rtl="0" algn="l">
              <a:spcBef>
                <a:spcPts val="0"/>
              </a:spcBef>
              <a:spcAft>
                <a:spcPts val="0"/>
              </a:spcAft>
              <a:buNone/>
            </a:pPr>
            <a:r>
              <a:rPr lang="en-US" sz="3900">
                <a:solidFill>
                  <a:srgbClr val="0000FF"/>
                </a:solidFill>
                <a:latin typeface="Arial"/>
                <a:ea typeface="Arial"/>
                <a:cs typeface="Arial"/>
                <a:sym typeface="Arial"/>
              </a:rPr>
              <a:t>Research Question #2</a:t>
            </a:r>
            <a:endParaRPr sz="3900">
              <a:solidFill>
                <a:srgbClr val="0000FF"/>
              </a:solidFill>
              <a:latin typeface="Arial"/>
              <a:ea typeface="Arial"/>
              <a:cs typeface="Arial"/>
              <a:sym typeface="Arial"/>
            </a:endParaRPr>
          </a:p>
        </p:txBody>
      </p:sp>
      <p:sp>
        <p:nvSpPr>
          <p:cNvPr id="301" name="Google Shape;301;g263faa5763d_1_1392"/>
          <p:cNvSpPr txBox="1"/>
          <p:nvPr/>
        </p:nvSpPr>
        <p:spPr>
          <a:xfrm>
            <a:off x="7659600" y="2044238"/>
            <a:ext cx="4364100" cy="3509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3600">
                <a:solidFill>
                  <a:schemeClr val="dk1"/>
                </a:solidFill>
              </a:rPr>
              <a:t>What are </a:t>
            </a:r>
            <a:endParaRPr b="1" sz="3600">
              <a:solidFill>
                <a:schemeClr val="dk1"/>
              </a:solidFill>
            </a:endParaRPr>
          </a:p>
          <a:p>
            <a:pPr indent="0" lvl="0" marL="0" rtl="0" algn="ctr">
              <a:lnSpc>
                <a:spcPct val="90000"/>
              </a:lnSpc>
              <a:spcBef>
                <a:spcPts val="0"/>
              </a:spcBef>
              <a:spcAft>
                <a:spcPts val="0"/>
              </a:spcAft>
              <a:buNone/>
            </a:pPr>
            <a:r>
              <a:rPr b="1" lang="en-US" sz="3600">
                <a:solidFill>
                  <a:schemeClr val="dk1"/>
                </a:solidFill>
              </a:rPr>
              <a:t>student nurses' knowledge, attitudes, and confidence caring for veterans?</a:t>
            </a:r>
            <a:endParaRPr b="1" sz="3600">
              <a:solidFill>
                <a:schemeClr val="dk1"/>
              </a:solidFill>
            </a:endParaRPr>
          </a:p>
        </p:txBody>
      </p:sp>
      <p:graphicFrame>
        <p:nvGraphicFramePr>
          <p:cNvPr id="302" name="Google Shape;302;g263faa5763d_1_1392"/>
          <p:cNvGraphicFramePr/>
          <p:nvPr/>
        </p:nvGraphicFramePr>
        <p:xfrm>
          <a:off x="838200" y="2044250"/>
          <a:ext cx="3000000" cy="3000000"/>
        </p:xfrm>
        <a:graphic>
          <a:graphicData uri="http://schemas.openxmlformats.org/drawingml/2006/table">
            <a:tbl>
              <a:tblPr>
                <a:noFill/>
                <a:tableStyleId>{4505A26F-1E90-431D-86F6-8D74B570DF34}</a:tableStyleId>
              </a:tblPr>
              <a:tblGrid>
                <a:gridCol w="2182750"/>
                <a:gridCol w="1406000"/>
                <a:gridCol w="1406000"/>
                <a:gridCol w="1406000"/>
              </a:tblGrid>
              <a:tr h="559525">
                <a:tc>
                  <a:txBody>
                    <a:bodyPr/>
                    <a:lstStyle/>
                    <a:p>
                      <a:pPr indent="0" lvl="0" marL="0" rtl="0" algn="l">
                        <a:spcBef>
                          <a:spcPts val="0"/>
                        </a:spcBef>
                        <a:spcAft>
                          <a:spcPts val="0"/>
                        </a:spcAft>
                        <a:buNone/>
                      </a:pPr>
                      <a:r>
                        <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i="1" lang="en-US" sz="2000">
                          <a:solidFill>
                            <a:srgbClr val="FFFFFF"/>
                          </a:solidFill>
                        </a:rPr>
                        <a:t>N</a:t>
                      </a:r>
                      <a:endParaRPr b="1" i="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US" sz="2000">
                          <a:solidFill>
                            <a:srgbClr val="FFFFFF"/>
                          </a:solidFill>
                        </a:rPr>
                        <a:t>Mean</a:t>
                      </a:r>
                      <a:endParaRPr b="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US" sz="2000">
                          <a:solidFill>
                            <a:srgbClr val="FFFFFF"/>
                          </a:solidFill>
                        </a:rPr>
                        <a:t>SD</a:t>
                      </a:r>
                      <a:endParaRPr b="1" sz="2000">
                        <a:solidFill>
                          <a:srgbClr val="FFFFFF"/>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802500">
                <a:tc>
                  <a:txBody>
                    <a:bodyPr/>
                    <a:lstStyle/>
                    <a:p>
                      <a:pPr indent="0" lvl="0" marL="0" rtl="0" algn="ctr">
                        <a:lnSpc>
                          <a:spcPct val="100000"/>
                        </a:lnSpc>
                        <a:spcBef>
                          <a:spcPts val="0"/>
                        </a:spcBef>
                        <a:spcAft>
                          <a:spcPts val="0"/>
                        </a:spcAft>
                        <a:buNone/>
                      </a:pPr>
                      <a:r>
                        <a:rPr b="1" lang="en-US" sz="2000"/>
                        <a:t>MCCP:</a:t>
                      </a:r>
                      <a:endParaRPr b="1" sz="2000"/>
                    </a:p>
                    <a:p>
                      <a:pPr indent="0" lvl="0" marL="0" rtl="0" algn="ctr">
                        <a:lnSpc>
                          <a:spcPct val="100000"/>
                        </a:lnSpc>
                        <a:spcBef>
                          <a:spcPts val="0"/>
                        </a:spcBef>
                        <a:spcAft>
                          <a:spcPts val="0"/>
                        </a:spcAft>
                        <a:buNone/>
                      </a:pPr>
                      <a:r>
                        <a:rPr b="1" lang="en-US" sz="2000"/>
                        <a:t>Knowledge  </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46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4.17</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1.03</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802500">
                <a:tc>
                  <a:txBody>
                    <a:bodyPr/>
                    <a:lstStyle/>
                    <a:p>
                      <a:pPr indent="0" lvl="0" marL="0" rtl="0" algn="ctr">
                        <a:lnSpc>
                          <a:spcPct val="100000"/>
                        </a:lnSpc>
                        <a:spcBef>
                          <a:spcPts val="0"/>
                        </a:spcBef>
                        <a:spcAft>
                          <a:spcPts val="0"/>
                        </a:spcAft>
                        <a:buNone/>
                      </a:pPr>
                      <a:r>
                        <a:rPr b="1" lang="en-US" sz="2000"/>
                        <a:t>MCCP:</a:t>
                      </a:r>
                      <a:endParaRPr b="1" sz="2000"/>
                    </a:p>
                    <a:p>
                      <a:pPr indent="0" lvl="0" marL="0" rtl="0" algn="ctr">
                        <a:lnSpc>
                          <a:spcPct val="100000"/>
                        </a:lnSpc>
                        <a:spcBef>
                          <a:spcPts val="0"/>
                        </a:spcBef>
                        <a:spcAft>
                          <a:spcPts val="0"/>
                        </a:spcAft>
                        <a:buNone/>
                      </a:pPr>
                      <a:r>
                        <a:rPr b="1" lang="en-US" sz="2000"/>
                        <a:t>Confidence </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46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5.13</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0.66</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802500">
                <a:tc>
                  <a:txBody>
                    <a:bodyPr/>
                    <a:lstStyle/>
                    <a:p>
                      <a:pPr indent="0" lvl="0" marL="0" rtl="0" algn="ctr">
                        <a:lnSpc>
                          <a:spcPct val="100000"/>
                        </a:lnSpc>
                        <a:spcBef>
                          <a:spcPts val="0"/>
                        </a:spcBef>
                        <a:spcAft>
                          <a:spcPts val="0"/>
                        </a:spcAft>
                        <a:buNone/>
                      </a:pPr>
                      <a:r>
                        <a:rPr b="1" lang="en-US" sz="2000"/>
                        <a:t>HPATV: </a:t>
                      </a:r>
                      <a:endParaRPr b="1" sz="2000"/>
                    </a:p>
                    <a:p>
                      <a:pPr indent="0" lvl="0" marL="0" rtl="0" algn="ctr">
                        <a:lnSpc>
                          <a:spcPct val="100000"/>
                        </a:lnSpc>
                        <a:spcBef>
                          <a:spcPts val="0"/>
                        </a:spcBef>
                        <a:spcAft>
                          <a:spcPts val="0"/>
                        </a:spcAft>
                        <a:buNone/>
                      </a:pPr>
                      <a:r>
                        <a:rPr b="1" lang="en-US" sz="2000"/>
                        <a:t>Culture</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42</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2.89</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0.91</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r h="802500">
                <a:tc>
                  <a:txBody>
                    <a:bodyPr/>
                    <a:lstStyle/>
                    <a:p>
                      <a:pPr indent="0" lvl="0" marL="0" rtl="0" algn="ctr">
                        <a:lnSpc>
                          <a:spcPct val="100000"/>
                        </a:lnSpc>
                        <a:spcBef>
                          <a:spcPts val="0"/>
                        </a:spcBef>
                        <a:spcAft>
                          <a:spcPts val="0"/>
                        </a:spcAft>
                        <a:buNone/>
                      </a:pPr>
                      <a:r>
                        <a:rPr b="1" lang="en-US" sz="2000"/>
                        <a:t>HPATV: </a:t>
                      </a:r>
                      <a:endParaRPr b="1" sz="2000"/>
                    </a:p>
                    <a:p>
                      <a:pPr indent="0" lvl="0" marL="0" rtl="0" algn="ctr">
                        <a:lnSpc>
                          <a:spcPct val="100000"/>
                        </a:lnSpc>
                        <a:spcBef>
                          <a:spcPts val="0"/>
                        </a:spcBef>
                        <a:spcAft>
                          <a:spcPts val="0"/>
                        </a:spcAft>
                        <a:buNone/>
                      </a:pPr>
                      <a:r>
                        <a:rPr b="1" lang="en-US" sz="2000"/>
                        <a:t>Care</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42</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3.27</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rtl="0" algn="ctr">
                        <a:lnSpc>
                          <a:spcPct val="100000"/>
                        </a:lnSpc>
                        <a:spcBef>
                          <a:spcPts val="0"/>
                        </a:spcBef>
                        <a:spcAft>
                          <a:spcPts val="0"/>
                        </a:spcAft>
                        <a:buNone/>
                      </a:pPr>
                      <a:r>
                        <a:rPr b="1" lang="en-US" sz="2000"/>
                        <a:t>0.67</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802500">
                <a:tc>
                  <a:txBody>
                    <a:bodyPr/>
                    <a:lstStyle/>
                    <a:p>
                      <a:pPr indent="0" lvl="0" marL="0" rtl="0" algn="ctr">
                        <a:lnSpc>
                          <a:spcPct val="100000"/>
                        </a:lnSpc>
                        <a:spcBef>
                          <a:spcPts val="0"/>
                        </a:spcBef>
                        <a:spcAft>
                          <a:spcPts val="0"/>
                        </a:spcAft>
                        <a:buNone/>
                      </a:pPr>
                      <a:r>
                        <a:rPr b="1" lang="en-US" sz="2000"/>
                        <a:t>HPATV: </a:t>
                      </a:r>
                      <a:endParaRPr b="1" sz="2000"/>
                    </a:p>
                    <a:p>
                      <a:pPr indent="0" lvl="0" marL="0" rtl="0" algn="ctr">
                        <a:lnSpc>
                          <a:spcPct val="100000"/>
                        </a:lnSpc>
                        <a:spcBef>
                          <a:spcPts val="0"/>
                        </a:spcBef>
                        <a:spcAft>
                          <a:spcPts val="0"/>
                        </a:spcAft>
                        <a:buNone/>
                      </a:pPr>
                      <a:r>
                        <a:rPr b="1" lang="en-US" sz="2000"/>
                        <a:t>Health</a:t>
                      </a:r>
                      <a:endParaRPr b="1" sz="20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42</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3.64</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c>
                  <a:txBody>
                    <a:bodyPr/>
                    <a:lstStyle/>
                    <a:p>
                      <a:pPr indent="0" lvl="0" marL="0" rtl="0" algn="ctr">
                        <a:lnSpc>
                          <a:spcPct val="100000"/>
                        </a:lnSpc>
                        <a:spcBef>
                          <a:spcPts val="0"/>
                        </a:spcBef>
                        <a:spcAft>
                          <a:spcPts val="0"/>
                        </a:spcAft>
                        <a:buNone/>
                      </a:pPr>
                      <a:r>
                        <a:rPr b="1" lang="en-US" sz="2000"/>
                        <a:t>0.61</a:t>
                      </a:r>
                      <a:endParaRPr b="1" sz="20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6577090b48_0_633"/>
          <p:cNvSpPr txBox="1"/>
          <p:nvPr>
            <p:ph type="title"/>
          </p:nvPr>
        </p:nvSpPr>
        <p:spPr>
          <a:xfrm>
            <a:off x="713875" y="365125"/>
            <a:ext cx="111855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spcBef>
                <a:spcPts val="0"/>
              </a:spcBef>
              <a:spcAft>
                <a:spcPts val="0"/>
              </a:spcAft>
              <a:buNone/>
            </a:pPr>
            <a:r>
              <a:rPr i="1" lang="en-US" sz="4100">
                <a:solidFill>
                  <a:schemeClr val="dk1"/>
                </a:solidFill>
              </a:rPr>
              <a:t>Nurses Understanding Military Culture/Care </a:t>
            </a:r>
            <a:endParaRPr i="1" sz="4100">
              <a:solidFill>
                <a:schemeClr val="dk1"/>
              </a:solidFill>
            </a:endParaRPr>
          </a:p>
          <a:p>
            <a:pPr indent="0" lvl="0" marL="0" rtl="0" algn="l">
              <a:spcBef>
                <a:spcPts val="0"/>
              </a:spcBef>
              <a:spcAft>
                <a:spcPts val="0"/>
              </a:spcAft>
              <a:buNone/>
            </a:pPr>
            <a:r>
              <a:rPr lang="en-US" sz="3900">
                <a:solidFill>
                  <a:srgbClr val="0000FF"/>
                </a:solidFill>
                <a:latin typeface="Arial"/>
                <a:ea typeface="Arial"/>
                <a:cs typeface="Arial"/>
                <a:sym typeface="Arial"/>
              </a:rPr>
              <a:t>Implications</a:t>
            </a:r>
            <a:endParaRPr sz="3900">
              <a:solidFill>
                <a:srgbClr val="0000FF"/>
              </a:solidFill>
              <a:latin typeface="Arial"/>
              <a:ea typeface="Arial"/>
              <a:cs typeface="Arial"/>
              <a:sym typeface="Arial"/>
            </a:endParaRPr>
          </a:p>
        </p:txBody>
      </p:sp>
      <p:pic>
        <p:nvPicPr>
          <p:cNvPr id="308" name="Google Shape;308;g26577090b48_0_633"/>
          <p:cNvPicPr preferRelativeResize="0"/>
          <p:nvPr/>
        </p:nvPicPr>
        <p:blipFill>
          <a:blip r:embed="rId3">
            <a:alphaModFix/>
          </a:blip>
          <a:stretch>
            <a:fillRect/>
          </a:stretch>
        </p:blipFill>
        <p:spPr>
          <a:xfrm>
            <a:off x="-137675" y="1863950"/>
            <a:ext cx="11887201" cy="4585395"/>
          </a:xfrm>
          <a:prstGeom prst="rect">
            <a:avLst/>
          </a:prstGeom>
          <a:noFill/>
          <a:ln>
            <a:noFill/>
          </a:ln>
        </p:spPr>
      </p:pic>
      <p:sp>
        <p:nvSpPr>
          <p:cNvPr id="309" name="Google Shape;309;g26577090b48_0_633"/>
          <p:cNvSpPr/>
          <p:nvPr/>
        </p:nvSpPr>
        <p:spPr>
          <a:xfrm>
            <a:off x="3533075" y="2700250"/>
            <a:ext cx="4794300" cy="758700"/>
          </a:xfrm>
          <a:prstGeom prst="lef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ee93b39004_0_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0000"/>
                </a:solidFill>
              </a:rPr>
              <a:t>Recommendations</a:t>
            </a:r>
            <a:endParaRPr>
              <a:solidFill>
                <a:srgbClr val="FF0000"/>
              </a:solidFill>
            </a:endParaRPr>
          </a:p>
          <a:p>
            <a:pPr indent="0" lvl="0" marL="0" rtl="0" algn="l">
              <a:spcBef>
                <a:spcPts val="0"/>
              </a:spcBef>
              <a:spcAft>
                <a:spcPts val="0"/>
              </a:spcAft>
              <a:buNone/>
            </a:pPr>
            <a:r>
              <a:rPr lang="en-US">
                <a:solidFill>
                  <a:srgbClr val="FF0000"/>
                </a:solidFill>
              </a:rPr>
              <a:t>Faculty/Staff Resources</a:t>
            </a:r>
            <a:endParaRPr>
              <a:solidFill>
                <a:srgbClr val="FF0000"/>
              </a:solidFill>
            </a:endParaRPr>
          </a:p>
        </p:txBody>
      </p:sp>
      <p:sp>
        <p:nvSpPr>
          <p:cNvPr id="315" name="Google Shape;315;g1ee93b39004_0_3"/>
          <p:cNvSpPr txBox="1"/>
          <p:nvPr>
            <p:ph idx="1" type="body"/>
          </p:nvPr>
        </p:nvSpPr>
        <p:spPr>
          <a:xfrm>
            <a:off x="838200" y="2074250"/>
            <a:ext cx="10515600" cy="4351200"/>
          </a:xfrm>
          <a:prstGeom prst="rect">
            <a:avLst/>
          </a:prstGeom>
        </p:spPr>
        <p:txBody>
          <a:bodyPr anchorCtr="0" anchor="t" bIns="45700" lIns="91425" spcFirstLastPara="1" rIns="91425" wrap="square" tIns="45700">
            <a:normAutofit/>
          </a:bodyPr>
          <a:lstStyle/>
          <a:p>
            <a:pPr indent="-342900" lvl="0" marL="457200" rtl="0" algn="l">
              <a:lnSpc>
                <a:spcPct val="150000"/>
              </a:lnSpc>
              <a:spcBef>
                <a:spcPts val="1000"/>
              </a:spcBef>
              <a:spcAft>
                <a:spcPts val="0"/>
              </a:spcAft>
              <a:buSzPts val="1800"/>
              <a:buChar char="●"/>
            </a:pPr>
            <a:r>
              <a:rPr b="1" lang="en-US"/>
              <a:t>Provide f</a:t>
            </a:r>
            <a:r>
              <a:rPr b="1" lang="en-US"/>
              <a:t>aculty and staff development</a:t>
            </a:r>
            <a:endParaRPr b="1"/>
          </a:p>
          <a:p>
            <a:pPr indent="-342900" lvl="0" marL="457200" rtl="0" algn="l">
              <a:lnSpc>
                <a:spcPct val="150000"/>
              </a:lnSpc>
              <a:spcBef>
                <a:spcPts val="0"/>
              </a:spcBef>
              <a:spcAft>
                <a:spcPts val="0"/>
              </a:spcAft>
              <a:buSzPts val="1800"/>
              <a:buChar char="●"/>
            </a:pPr>
            <a:r>
              <a:rPr b="1" lang="en-US"/>
              <a:t>Employ a campus Veteran </a:t>
            </a:r>
            <a:r>
              <a:rPr b="1" lang="en-US"/>
              <a:t>Liaison</a:t>
            </a:r>
            <a:endParaRPr b="1"/>
          </a:p>
          <a:p>
            <a:pPr indent="-342900" lvl="0" marL="457200" rtl="0" algn="l">
              <a:lnSpc>
                <a:spcPct val="150000"/>
              </a:lnSpc>
              <a:spcBef>
                <a:spcPts val="0"/>
              </a:spcBef>
              <a:spcAft>
                <a:spcPts val="0"/>
              </a:spcAft>
              <a:buSzPts val="1800"/>
              <a:buChar char="●"/>
            </a:pPr>
            <a:r>
              <a:rPr b="1" lang="en-US"/>
              <a:t>Hire faculty and staff with prior military service</a:t>
            </a:r>
            <a:endParaRPr b="1"/>
          </a:p>
          <a:p>
            <a:pPr indent="-342900" lvl="0" marL="457200" rtl="0" algn="l">
              <a:lnSpc>
                <a:spcPct val="150000"/>
              </a:lnSpc>
              <a:spcBef>
                <a:spcPts val="0"/>
              </a:spcBef>
              <a:spcAft>
                <a:spcPts val="0"/>
              </a:spcAft>
              <a:buSzPts val="1800"/>
              <a:buChar char="●"/>
            </a:pPr>
            <a:r>
              <a:rPr b="1" lang="en-US"/>
              <a:t>Award competency-based credit for military education and experiences</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6577090b48_2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600">
                <a:solidFill>
                  <a:srgbClr val="FF0000"/>
                </a:solidFill>
              </a:rPr>
              <a:t>Research Gaps/Opportunities</a:t>
            </a:r>
            <a:endParaRPr sz="4600">
              <a:solidFill>
                <a:srgbClr val="FF0000"/>
              </a:solidFill>
            </a:endParaRPr>
          </a:p>
        </p:txBody>
      </p:sp>
      <p:sp>
        <p:nvSpPr>
          <p:cNvPr id="321" name="Google Shape;321;g26577090b48_2_0"/>
          <p:cNvSpPr txBox="1"/>
          <p:nvPr>
            <p:ph idx="1" type="body"/>
          </p:nvPr>
        </p:nvSpPr>
        <p:spPr>
          <a:xfrm>
            <a:off x="838200" y="2157475"/>
            <a:ext cx="10805700" cy="3697800"/>
          </a:xfrm>
          <a:prstGeom prst="rect">
            <a:avLst/>
          </a:prstGeom>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Font typeface="Raleway"/>
              <a:buChar char="●"/>
            </a:pPr>
            <a:r>
              <a:rPr b="1" lang="en-US"/>
              <a:t>Promoting military cultural and training in higher education</a:t>
            </a:r>
            <a:endParaRPr b="1"/>
          </a:p>
          <a:p>
            <a:pPr indent="-406400" lvl="0" marL="457200" rtl="0" algn="l">
              <a:lnSpc>
                <a:spcPct val="150000"/>
              </a:lnSpc>
              <a:spcBef>
                <a:spcPts val="0"/>
              </a:spcBef>
              <a:spcAft>
                <a:spcPts val="0"/>
              </a:spcAft>
              <a:buSzPts val="2800"/>
              <a:buFont typeface="Raleway"/>
              <a:buChar char="●"/>
            </a:pPr>
            <a:r>
              <a:rPr b="1" lang="en-US"/>
              <a:t>Forming </a:t>
            </a:r>
            <a:r>
              <a:rPr b="1" lang="en-US"/>
              <a:t>research teams to focus on </a:t>
            </a:r>
            <a:r>
              <a:rPr b="1" lang="en-US"/>
              <a:t>student Veterans </a:t>
            </a:r>
            <a:endParaRPr b="1"/>
          </a:p>
          <a:p>
            <a:pPr indent="-406400" lvl="0" marL="457200" rtl="0" algn="l">
              <a:lnSpc>
                <a:spcPct val="150000"/>
              </a:lnSpc>
              <a:spcBef>
                <a:spcPts val="0"/>
              </a:spcBef>
              <a:spcAft>
                <a:spcPts val="0"/>
              </a:spcAft>
              <a:buSzPts val="2800"/>
              <a:buFont typeface="Raleway"/>
              <a:buChar char="●"/>
            </a:pPr>
            <a:r>
              <a:rPr b="1" lang="en-US"/>
              <a:t>Identifying retention strategies for student Veterans</a:t>
            </a:r>
            <a:endParaRPr b="1"/>
          </a:p>
          <a:p>
            <a:pPr indent="-406400" lvl="0" marL="457200" rtl="0" algn="l">
              <a:lnSpc>
                <a:spcPct val="150000"/>
              </a:lnSpc>
              <a:spcBef>
                <a:spcPts val="0"/>
              </a:spcBef>
              <a:spcAft>
                <a:spcPts val="0"/>
              </a:spcAft>
              <a:buSzPts val="2800"/>
              <a:buFont typeface="Raleway"/>
              <a:buChar char="●"/>
            </a:pPr>
            <a:r>
              <a:rPr b="1" lang="en-US"/>
              <a:t>Securing student Veteran research funding</a:t>
            </a:r>
            <a:endParaRPr b="1"/>
          </a:p>
          <a:p>
            <a:pPr indent="-406400" lvl="0" marL="457200" rtl="0" algn="l">
              <a:lnSpc>
                <a:spcPct val="150000"/>
              </a:lnSpc>
              <a:spcBef>
                <a:spcPts val="0"/>
              </a:spcBef>
              <a:spcAft>
                <a:spcPts val="0"/>
              </a:spcAft>
              <a:buSzPts val="2800"/>
              <a:buFont typeface="Raleway"/>
              <a:buChar char="●"/>
            </a:pPr>
            <a:r>
              <a:rPr b="1" lang="en-US"/>
              <a:t>Attracting student and alumni Veteran study participants</a:t>
            </a:r>
            <a:endParaRPr b="1" sz="3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6577090b48_2_1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0000"/>
                </a:solidFill>
              </a:rPr>
              <a:t>Polling </a:t>
            </a:r>
            <a:endParaRPr>
              <a:solidFill>
                <a:srgbClr val="FF0000"/>
              </a:solidFill>
            </a:endParaRPr>
          </a:p>
        </p:txBody>
      </p:sp>
      <p:pic>
        <p:nvPicPr>
          <p:cNvPr id="327" name="Google Shape;327;g26577090b48_2_10"/>
          <p:cNvPicPr preferRelativeResize="0"/>
          <p:nvPr/>
        </p:nvPicPr>
        <p:blipFill>
          <a:blip r:embed="rId3">
            <a:alphaModFix/>
          </a:blip>
          <a:stretch>
            <a:fillRect/>
          </a:stretch>
        </p:blipFill>
        <p:spPr>
          <a:xfrm>
            <a:off x="1491928" y="2008025"/>
            <a:ext cx="9208150" cy="2541450"/>
          </a:xfrm>
          <a:prstGeom prst="rect">
            <a:avLst/>
          </a:prstGeom>
          <a:noFill/>
          <a:ln>
            <a:noFill/>
          </a:ln>
        </p:spPr>
      </p:pic>
      <p:pic>
        <p:nvPicPr>
          <p:cNvPr id="328" name="Google Shape;328;g26577090b48_2_10"/>
          <p:cNvPicPr preferRelativeResize="0"/>
          <p:nvPr/>
        </p:nvPicPr>
        <p:blipFill>
          <a:blip r:embed="rId4">
            <a:alphaModFix/>
          </a:blip>
          <a:stretch>
            <a:fillRect/>
          </a:stretch>
        </p:blipFill>
        <p:spPr>
          <a:xfrm>
            <a:off x="2752725" y="4549463"/>
            <a:ext cx="6686550" cy="2200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6577090b48_2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0000"/>
                </a:solidFill>
              </a:rPr>
              <a:t>Questions</a:t>
            </a:r>
            <a:endParaRPr>
              <a:solidFill>
                <a:srgbClr val="FF0000"/>
              </a:solidFill>
            </a:endParaRPr>
          </a:p>
        </p:txBody>
      </p:sp>
      <p:pic>
        <p:nvPicPr>
          <p:cNvPr id="334" name="Google Shape;334;g26577090b48_2_5"/>
          <p:cNvPicPr preferRelativeResize="0"/>
          <p:nvPr/>
        </p:nvPicPr>
        <p:blipFill>
          <a:blip r:embed="rId3">
            <a:alphaModFix/>
          </a:blip>
          <a:stretch>
            <a:fillRect/>
          </a:stretch>
        </p:blipFill>
        <p:spPr>
          <a:xfrm>
            <a:off x="4605662" y="1843225"/>
            <a:ext cx="2980675" cy="4862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D4D4F"/>
              </a:buClr>
              <a:buSzPts val="4400"/>
              <a:buFont typeface="Raleway"/>
              <a:buNone/>
            </a:pPr>
            <a:r>
              <a:rPr lang="en-US"/>
              <a:t>A team…with common goals</a:t>
            </a:r>
            <a:endParaRPr/>
          </a:p>
        </p:txBody>
      </p:sp>
      <p:sp>
        <p:nvSpPr>
          <p:cNvPr id="76" name="Google Shape;76;p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None/>
            </a:pPr>
            <a:r>
              <a:rPr b="1" i="1" lang="en-US" sz="3000">
                <a:solidFill>
                  <a:srgbClr val="4D4D4F"/>
                </a:solidFill>
              </a:rPr>
              <a:t>October 2018</a:t>
            </a:r>
            <a:endParaRPr b="1" i="1" sz="3000">
              <a:solidFill>
                <a:srgbClr val="4D4D4F"/>
              </a:solidFill>
            </a:endParaRPr>
          </a:p>
          <a:p>
            <a:pPr indent="0" lvl="0" marL="0" rtl="0" algn="l">
              <a:lnSpc>
                <a:spcPct val="90000"/>
              </a:lnSpc>
              <a:spcBef>
                <a:spcPts val="0"/>
              </a:spcBef>
              <a:spcAft>
                <a:spcPts val="0"/>
              </a:spcAft>
              <a:buNone/>
            </a:pPr>
            <a:r>
              <a:t/>
            </a:r>
            <a:endParaRPr b="1" i="1" sz="3000">
              <a:solidFill>
                <a:srgbClr val="4D4D4F"/>
              </a:solidFill>
            </a:endParaRPr>
          </a:p>
          <a:p>
            <a:pPr indent="-404812" lvl="0" marL="457200" rtl="0" algn="l">
              <a:lnSpc>
                <a:spcPct val="90000"/>
              </a:lnSpc>
              <a:spcBef>
                <a:spcPts val="0"/>
              </a:spcBef>
              <a:spcAft>
                <a:spcPts val="0"/>
              </a:spcAft>
              <a:buClr>
                <a:srgbClr val="4D4D4F"/>
              </a:buClr>
              <a:buSzPct val="100000"/>
              <a:buChar char="●"/>
            </a:pPr>
            <a:r>
              <a:rPr b="1" lang="en-US" sz="3000">
                <a:solidFill>
                  <a:srgbClr val="4D4D4F"/>
                </a:solidFill>
              </a:rPr>
              <a:t>B</a:t>
            </a:r>
            <a:r>
              <a:rPr b="1" lang="en-US" sz="3000">
                <a:solidFill>
                  <a:srgbClr val="4D4D4F"/>
                </a:solidFill>
              </a:rPr>
              <a:t>ackgrounds</a:t>
            </a:r>
            <a:endParaRPr b="1" sz="3000">
              <a:solidFill>
                <a:srgbClr val="4D4D4F"/>
              </a:solidFill>
            </a:endParaRPr>
          </a:p>
          <a:p>
            <a:pPr indent="-404812" lvl="1" marL="914400" rtl="0" algn="l">
              <a:lnSpc>
                <a:spcPct val="90000"/>
              </a:lnSpc>
              <a:spcBef>
                <a:spcPts val="0"/>
              </a:spcBef>
              <a:spcAft>
                <a:spcPts val="0"/>
              </a:spcAft>
              <a:buClr>
                <a:srgbClr val="4D4D4F"/>
              </a:buClr>
              <a:buSzPct val="100000"/>
              <a:buChar char="○"/>
            </a:pPr>
            <a:r>
              <a:rPr b="1" lang="en-US" sz="3000">
                <a:solidFill>
                  <a:srgbClr val="4D4D4F"/>
                </a:solidFill>
              </a:rPr>
              <a:t>Military veterans</a:t>
            </a:r>
            <a:endParaRPr b="1" sz="3000">
              <a:solidFill>
                <a:srgbClr val="4D4D4F"/>
              </a:solidFill>
            </a:endParaRPr>
          </a:p>
          <a:p>
            <a:pPr indent="-404812" lvl="1" marL="914400" rtl="0" algn="l">
              <a:lnSpc>
                <a:spcPct val="90000"/>
              </a:lnSpc>
              <a:spcBef>
                <a:spcPts val="0"/>
              </a:spcBef>
              <a:spcAft>
                <a:spcPts val="0"/>
              </a:spcAft>
              <a:buClr>
                <a:srgbClr val="4D4D4F"/>
              </a:buClr>
              <a:buSzPct val="100000"/>
              <a:buChar char="○"/>
            </a:pPr>
            <a:r>
              <a:rPr b="1" lang="en-US" sz="3000">
                <a:solidFill>
                  <a:srgbClr val="4D4D4F"/>
                </a:solidFill>
              </a:rPr>
              <a:t>Military spouses</a:t>
            </a:r>
            <a:endParaRPr b="1" sz="3000">
              <a:solidFill>
                <a:srgbClr val="4D4D4F"/>
              </a:solidFill>
            </a:endParaRPr>
          </a:p>
          <a:p>
            <a:pPr indent="-404812" lvl="1" marL="914400" rtl="0" algn="l">
              <a:lnSpc>
                <a:spcPct val="90000"/>
              </a:lnSpc>
              <a:spcBef>
                <a:spcPts val="0"/>
              </a:spcBef>
              <a:spcAft>
                <a:spcPts val="0"/>
              </a:spcAft>
              <a:buClr>
                <a:srgbClr val="4D4D4F"/>
              </a:buClr>
              <a:buSzPct val="100000"/>
              <a:buChar char="○"/>
            </a:pPr>
            <a:r>
              <a:rPr b="1" lang="en-US" sz="3000">
                <a:solidFill>
                  <a:srgbClr val="4D4D4F"/>
                </a:solidFill>
              </a:rPr>
              <a:t>Military family members</a:t>
            </a:r>
            <a:endParaRPr b="1" sz="3000">
              <a:solidFill>
                <a:srgbClr val="4D4D4F"/>
              </a:solidFill>
            </a:endParaRPr>
          </a:p>
          <a:p>
            <a:pPr indent="0" lvl="0" marL="1371600" rtl="0" algn="l">
              <a:lnSpc>
                <a:spcPct val="90000"/>
              </a:lnSpc>
              <a:spcBef>
                <a:spcPts val="0"/>
              </a:spcBef>
              <a:spcAft>
                <a:spcPts val="0"/>
              </a:spcAft>
              <a:buNone/>
            </a:pPr>
            <a:r>
              <a:t/>
            </a:r>
            <a:endParaRPr b="1" sz="3000">
              <a:solidFill>
                <a:srgbClr val="4D4D4F"/>
              </a:solidFill>
            </a:endParaRPr>
          </a:p>
          <a:p>
            <a:pPr indent="-404812" lvl="0" marL="457200" rtl="0" algn="l">
              <a:spcBef>
                <a:spcPts val="0"/>
              </a:spcBef>
              <a:spcAft>
                <a:spcPts val="0"/>
              </a:spcAft>
              <a:buClr>
                <a:srgbClr val="4D4D4F"/>
              </a:buClr>
              <a:buSzPct val="100000"/>
              <a:buChar char="●"/>
            </a:pPr>
            <a:r>
              <a:rPr b="1" lang="en-US" sz="3000">
                <a:solidFill>
                  <a:srgbClr val="4D4D4F"/>
                </a:solidFill>
              </a:rPr>
              <a:t>Locations</a:t>
            </a:r>
            <a:endParaRPr b="1" sz="3000">
              <a:solidFill>
                <a:srgbClr val="4D4D4F"/>
              </a:solidFill>
            </a:endParaRPr>
          </a:p>
          <a:p>
            <a:pPr indent="-404812" lvl="1" marL="914400" rtl="0" algn="l">
              <a:spcBef>
                <a:spcPts val="0"/>
              </a:spcBef>
              <a:spcAft>
                <a:spcPts val="0"/>
              </a:spcAft>
              <a:buClr>
                <a:srgbClr val="4D4D4F"/>
              </a:buClr>
              <a:buSzPct val="100000"/>
              <a:buChar char="○"/>
            </a:pPr>
            <a:r>
              <a:rPr b="1" lang="en-US" sz="3000">
                <a:solidFill>
                  <a:srgbClr val="4D4D4F"/>
                </a:solidFill>
              </a:rPr>
              <a:t>Italy</a:t>
            </a:r>
            <a:endParaRPr b="1" sz="3000">
              <a:solidFill>
                <a:srgbClr val="4D4D4F"/>
              </a:solidFill>
            </a:endParaRPr>
          </a:p>
          <a:p>
            <a:pPr indent="-404812" lvl="1" marL="914400" rtl="0" algn="l">
              <a:spcBef>
                <a:spcPts val="0"/>
              </a:spcBef>
              <a:spcAft>
                <a:spcPts val="0"/>
              </a:spcAft>
              <a:buClr>
                <a:srgbClr val="4D4D4F"/>
              </a:buClr>
              <a:buSzPct val="100000"/>
              <a:buChar char="○"/>
            </a:pPr>
            <a:r>
              <a:rPr b="1" lang="en-US" sz="3000">
                <a:solidFill>
                  <a:srgbClr val="4D4D4F"/>
                </a:solidFill>
              </a:rPr>
              <a:t>Pennsylvania</a:t>
            </a:r>
            <a:endParaRPr b="1" sz="3000">
              <a:solidFill>
                <a:srgbClr val="4D4D4F"/>
              </a:solidFill>
            </a:endParaRPr>
          </a:p>
          <a:p>
            <a:pPr indent="-404812" lvl="1" marL="914400" rtl="0" algn="l">
              <a:spcBef>
                <a:spcPts val="0"/>
              </a:spcBef>
              <a:spcAft>
                <a:spcPts val="0"/>
              </a:spcAft>
              <a:buClr>
                <a:srgbClr val="4D4D4F"/>
              </a:buClr>
              <a:buSzPct val="100000"/>
              <a:buChar char="○"/>
            </a:pPr>
            <a:r>
              <a:rPr b="1" lang="en-US" sz="3000">
                <a:solidFill>
                  <a:srgbClr val="4D4D4F"/>
                </a:solidFill>
              </a:rPr>
              <a:t>South Carolina</a:t>
            </a:r>
            <a:endParaRPr b="1" sz="3000">
              <a:solidFill>
                <a:srgbClr val="4D4D4F"/>
              </a:solidFill>
            </a:endParaRPr>
          </a:p>
          <a:p>
            <a:pPr indent="-404812" lvl="1" marL="914400" rtl="0" algn="l">
              <a:spcBef>
                <a:spcPts val="0"/>
              </a:spcBef>
              <a:spcAft>
                <a:spcPts val="0"/>
              </a:spcAft>
              <a:buClr>
                <a:srgbClr val="4D4D4F"/>
              </a:buClr>
              <a:buSzPct val="100000"/>
              <a:buChar char="○"/>
            </a:pPr>
            <a:r>
              <a:rPr b="1" lang="en-US" sz="3000">
                <a:solidFill>
                  <a:srgbClr val="4D4D4F"/>
                </a:solidFill>
              </a:rPr>
              <a:t>Texas</a:t>
            </a:r>
            <a:endParaRPr b="1" sz="3000">
              <a:solidFill>
                <a:srgbClr val="4D4D4F"/>
              </a:solidFill>
            </a:endParaRPr>
          </a:p>
          <a:p>
            <a:pPr indent="0" lvl="0" marL="457200" rtl="0" algn="l">
              <a:lnSpc>
                <a:spcPct val="90000"/>
              </a:lnSpc>
              <a:spcBef>
                <a:spcPts val="0"/>
              </a:spcBef>
              <a:spcAft>
                <a:spcPts val="0"/>
              </a:spcAft>
              <a:buNone/>
            </a:pPr>
            <a:r>
              <a:t/>
            </a:r>
            <a:endParaRPr sz="3000"/>
          </a:p>
          <a:p>
            <a:pPr indent="-50800" lvl="0" marL="228600" rtl="0" algn="l">
              <a:lnSpc>
                <a:spcPct val="90000"/>
              </a:lnSpc>
              <a:spcBef>
                <a:spcPts val="0"/>
              </a:spcBef>
              <a:spcAft>
                <a:spcPts val="0"/>
              </a:spcAft>
              <a:buClr>
                <a:schemeClr val="dk1"/>
              </a:buClr>
              <a:buSzPct val="93333"/>
              <a:buNone/>
            </a:pPr>
            <a:r>
              <a:rPr lang="en-US" sz="3000"/>
              <a:t>                                          </a:t>
            </a:r>
            <a:endParaRPr sz="3000"/>
          </a:p>
        </p:txBody>
      </p:sp>
      <p:pic>
        <p:nvPicPr>
          <p:cNvPr id="77" name="Google Shape;77;p6"/>
          <p:cNvPicPr preferRelativeResize="0"/>
          <p:nvPr/>
        </p:nvPicPr>
        <p:blipFill>
          <a:blip r:embed="rId3">
            <a:alphaModFix/>
          </a:blip>
          <a:stretch>
            <a:fillRect/>
          </a:stretch>
        </p:blipFill>
        <p:spPr>
          <a:xfrm>
            <a:off x="6443425" y="1825625"/>
            <a:ext cx="4590550" cy="391875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65e0a34853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0000"/>
                </a:solidFill>
              </a:rPr>
              <a:t>References</a:t>
            </a:r>
            <a:endParaRPr>
              <a:solidFill>
                <a:srgbClr val="FF0000"/>
              </a:solidFill>
            </a:endParaRPr>
          </a:p>
        </p:txBody>
      </p:sp>
      <p:pic>
        <p:nvPicPr>
          <p:cNvPr id="340" name="Google Shape;340;g265e0a34853_1_0"/>
          <p:cNvPicPr preferRelativeResize="0"/>
          <p:nvPr/>
        </p:nvPicPr>
        <p:blipFill>
          <a:blip r:embed="rId3">
            <a:alphaModFix/>
          </a:blip>
          <a:stretch>
            <a:fillRect/>
          </a:stretch>
        </p:blipFill>
        <p:spPr>
          <a:xfrm>
            <a:off x="3664812" y="1843225"/>
            <a:ext cx="4862377" cy="4862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65e0a34853_1_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Participation</a:t>
            </a:r>
            <a:r>
              <a:rPr lang="en-US"/>
              <a:t> is key</a:t>
            </a:r>
            <a:endParaRPr/>
          </a:p>
        </p:txBody>
      </p:sp>
      <p:pic>
        <p:nvPicPr>
          <p:cNvPr id="83" name="Google Shape;83;g265e0a34853_1_13"/>
          <p:cNvPicPr preferRelativeResize="0"/>
          <p:nvPr/>
        </p:nvPicPr>
        <p:blipFill>
          <a:blip r:embed="rId3">
            <a:alphaModFix/>
          </a:blip>
          <a:stretch>
            <a:fillRect/>
          </a:stretch>
        </p:blipFill>
        <p:spPr>
          <a:xfrm>
            <a:off x="7603925" y="2267675"/>
            <a:ext cx="3467100" cy="3467100"/>
          </a:xfrm>
          <a:prstGeom prst="rect">
            <a:avLst/>
          </a:prstGeom>
          <a:noFill/>
          <a:ln>
            <a:noFill/>
          </a:ln>
        </p:spPr>
      </p:pic>
      <p:pic>
        <p:nvPicPr>
          <p:cNvPr id="84" name="Google Shape;84;g265e0a34853_1_13"/>
          <p:cNvPicPr preferRelativeResize="0"/>
          <p:nvPr/>
        </p:nvPicPr>
        <p:blipFill>
          <a:blip r:embed="rId4">
            <a:alphaModFix/>
          </a:blip>
          <a:stretch>
            <a:fillRect/>
          </a:stretch>
        </p:blipFill>
        <p:spPr>
          <a:xfrm>
            <a:off x="1521013" y="2963000"/>
            <a:ext cx="5762625" cy="207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63a9b0f192_4_18"/>
          <p:cNvSpPr txBox="1"/>
          <p:nvPr>
            <p:ph type="title"/>
          </p:nvPr>
        </p:nvSpPr>
        <p:spPr>
          <a:xfrm>
            <a:off x="636300" y="2034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D4D4F"/>
              </a:buClr>
              <a:buSzPts val="4400"/>
              <a:buFont typeface="Raleway"/>
              <a:buNone/>
            </a:pPr>
            <a:r>
              <a:rPr lang="en-US"/>
              <a:t>Increasing</a:t>
            </a:r>
            <a:r>
              <a:rPr lang="en-US"/>
              <a:t> Awareness of Student Veterans Needs in Higher Education</a:t>
            </a:r>
            <a:endParaRPr/>
          </a:p>
        </p:txBody>
      </p:sp>
      <p:sp>
        <p:nvSpPr>
          <p:cNvPr id="90" name="Google Shape;90;g263a9b0f192_4_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None/>
            </a:pPr>
            <a:r>
              <a:t/>
            </a:r>
            <a:endParaRPr i="1" sz="4800">
              <a:solidFill>
                <a:srgbClr val="4D4D4F"/>
              </a:solidFill>
            </a:endParaRPr>
          </a:p>
          <a:p>
            <a:pPr indent="-396240" lvl="0" marL="457200" rtl="0" algn="l">
              <a:lnSpc>
                <a:spcPct val="90000"/>
              </a:lnSpc>
              <a:spcBef>
                <a:spcPts val="0"/>
              </a:spcBef>
              <a:spcAft>
                <a:spcPts val="0"/>
              </a:spcAft>
              <a:buClr>
                <a:srgbClr val="4D4D4F"/>
              </a:buClr>
              <a:buSzPct val="100000"/>
              <a:buChar char="●"/>
            </a:pPr>
            <a:r>
              <a:rPr b="1" lang="en-US" sz="4800">
                <a:solidFill>
                  <a:srgbClr val="4D4D4F"/>
                </a:solidFill>
              </a:rPr>
              <a:t>Actualizing veterans education in nursing (Sikes et al, 2018)</a:t>
            </a:r>
            <a:endParaRPr b="1" sz="4800">
              <a:solidFill>
                <a:srgbClr val="4D4D4F"/>
              </a:solidFill>
            </a:endParaRPr>
          </a:p>
          <a:p>
            <a:pPr indent="0" lvl="0" marL="914400" rtl="0" algn="l">
              <a:lnSpc>
                <a:spcPct val="90000"/>
              </a:lnSpc>
              <a:spcBef>
                <a:spcPts val="0"/>
              </a:spcBef>
              <a:spcAft>
                <a:spcPts val="0"/>
              </a:spcAft>
              <a:buNone/>
            </a:pPr>
            <a:r>
              <a:t/>
            </a:r>
            <a:endParaRPr b="1" sz="4800">
              <a:solidFill>
                <a:srgbClr val="4D4D4F"/>
              </a:solidFill>
            </a:endParaRPr>
          </a:p>
          <a:p>
            <a:pPr indent="-396240" lvl="0" marL="457200" rtl="0" algn="l">
              <a:lnSpc>
                <a:spcPct val="90000"/>
              </a:lnSpc>
              <a:spcBef>
                <a:spcPts val="0"/>
              </a:spcBef>
              <a:spcAft>
                <a:spcPts val="0"/>
              </a:spcAft>
              <a:buClr>
                <a:srgbClr val="4D4D4F"/>
              </a:buClr>
              <a:buSzPct val="100000"/>
              <a:buChar char="●"/>
            </a:pPr>
            <a:r>
              <a:rPr b="1" lang="en-US" sz="4800">
                <a:solidFill>
                  <a:srgbClr val="4D4D4F"/>
                </a:solidFill>
              </a:rPr>
              <a:t>Student veterans’ transition experiences (Patterson et al., 2019a)</a:t>
            </a:r>
            <a:endParaRPr b="1" sz="4800">
              <a:solidFill>
                <a:srgbClr val="4D4D4F"/>
              </a:solidFill>
            </a:endParaRPr>
          </a:p>
          <a:p>
            <a:pPr indent="0" lvl="0" marL="1371600" rtl="0" algn="l">
              <a:lnSpc>
                <a:spcPct val="90000"/>
              </a:lnSpc>
              <a:spcBef>
                <a:spcPts val="0"/>
              </a:spcBef>
              <a:spcAft>
                <a:spcPts val="0"/>
              </a:spcAft>
              <a:buNone/>
            </a:pPr>
            <a:r>
              <a:t/>
            </a:r>
            <a:endParaRPr b="1" sz="4800">
              <a:solidFill>
                <a:srgbClr val="4D4D4F"/>
              </a:solidFill>
            </a:endParaRPr>
          </a:p>
          <a:p>
            <a:pPr indent="-396240" lvl="0" marL="457200" rtl="0" algn="l">
              <a:spcBef>
                <a:spcPts val="0"/>
              </a:spcBef>
              <a:spcAft>
                <a:spcPts val="0"/>
              </a:spcAft>
              <a:buClr>
                <a:srgbClr val="4D4D4F"/>
              </a:buClr>
              <a:buSzPct val="100000"/>
              <a:buChar char="●"/>
            </a:pPr>
            <a:r>
              <a:rPr b="1" lang="en-US" sz="4800">
                <a:solidFill>
                  <a:srgbClr val="4D4D4F"/>
                </a:solidFill>
              </a:rPr>
              <a:t>Facilitating learning for student veterans (Patterson et al., 2019b)</a:t>
            </a:r>
            <a:endParaRPr b="1" sz="4800">
              <a:solidFill>
                <a:srgbClr val="4D4D4F"/>
              </a:solidFill>
            </a:endParaRPr>
          </a:p>
          <a:p>
            <a:pPr indent="0" lvl="0" marL="0" rtl="0" algn="l">
              <a:spcBef>
                <a:spcPts val="0"/>
              </a:spcBef>
              <a:spcAft>
                <a:spcPts val="0"/>
              </a:spcAft>
              <a:buNone/>
            </a:pPr>
            <a:r>
              <a:t/>
            </a:r>
            <a:endParaRPr b="1" sz="4800">
              <a:solidFill>
                <a:srgbClr val="4D4D4F"/>
              </a:solidFill>
            </a:endParaRPr>
          </a:p>
          <a:p>
            <a:pPr indent="-396240" lvl="0" marL="457200" rtl="0" algn="l">
              <a:spcBef>
                <a:spcPts val="0"/>
              </a:spcBef>
              <a:spcAft>
                <a:spcPts val="0"/>
              </a:spcAft>
              <a:buClr>
                <a:srgbClr val="4D4D4F"/>
              </a:buClr>
              <a:buSzPct val="100000"/>
              <a:buChar char="●"/>
            </a:pPr>
            <a:r>
              <a:rPr b="1" lang="en-US" sz="4800">
                <a:solidFill>
                  <a:srgbClr val="4D4D4F"/>
                </a:solidFill>
              </a:rPr>
              <a:t>Lessons learned serving military students (Sikes et al., 2020)</a:t>
            </a:r>
            <a:endParaRPr b="1" sz="4800">
              <a:solidFill>
                <a:srgbClr val="4D4D4F"/>
              </a:solidFill>
            </a:endParaRPr>
          </a:p>
          <a:p>
            <a:pPr indent="0" lvl="0" marL="457200" rtl="0" algn="l">
              <a:spcBef>
                <a:spcPts val="0"/>
              </a:spcBef>
              <a:spcAft>
                <a:spcPts val="0"/>
              </a:spcAft>
              <a:buNone/>
            </a:pPr>
            <a:r>
              <a:t/>
            </a:r>
            <a:endParaRPr b="1" sz="4800">
              <a:solidFill>
                <a:srgbClr val="4D4D4F"/>
              </a:solidFill>
            </a:endParaRPr>
          </a:p>
          <a:p>
            <a:pPr indent="-396240" lvl="0" marL="457200" rtl="0" algn="l">
              <a:spcBef>
                <a:spcPts val="0"/>
              </a:spcBef>
              <a:spcAft>
                <a:spcPts val="0"/>
              </a:spcAft>
              <a:buClr>
                <a:srgbClr val="4D4D4F"/>
              </a:buClr>
              <a:buSzPct val="100000"/>
              <a:buChar char="●"/>
            </a:pPr>
            <a:r>
              <a:rPr b="1" lang="en-US" sz="4800">
                <a:solidFill>
                  <a:srgbClr val="4D4D4F"/>
                </a:solidFill>
              </a:rPr>
              <a:t>Translating military and education training to meet civilian academic requirements (Hurlbut et al., 2020)</a:t>
            </a:r>
            <a:endParaRPr b="1" sz="4800">
              <a:solidFill>
                <a:srgbClr val="4D4D4F"/>
              </a:solidFill>
            </a:endParaRPr>
          </a:p>
          <a:p>
            <a:pPr indent="0" lvl="0" marL="0" rtl="0" algn="l">
              <a:spcBef>
                <a:spcPts val="0"/>
              </a:spcBef>
              <a:spcAft>
                <a:spcPts val="0"/>
              </a:spcAft>
              <a:buNone/>
            </a:pPr>
            <a:r>
              <a:t/>
            </a:r>
            <a:endParaRPr sz="3000"/>
          </a:p>
          <a:p>
            <a:pPr indent="0" lvl="0" marL="457200" rtl="0" algn="l">
              <a:lnSpc>
                <a:spcPct val="90000"/>
              </a:lnSpc>
              <a:spcBef>
                <a:spcPts val="0"/>
              </a:spcBef>
              <a:spcAft>
                <a:spcPts val="0"/>
              </a:spcAft>
              <a:buNone/>
            </a:pPr>
            <a:r>
              <a:t/>
            </a:r>
            <a:endParaRPr sz="3000"/>
          </a:p>
          <a:p>
            <a:pPr indent="-50800" lvl="0" marL="228600" rtl="0" algn="l">
              <a:lnSpc>
                <a:spcPct val="90000"/>
              </a:lnSpc>
              <a:spcBef>
                <a:spcPts val="0"/>
              </a:spcBef>
              <a:spcAft>
                <a:spcPts val="0"/>
              </a:spcAft>
              <a:buClr>
                <a:schemeClr val="dk1"/>
              </a:buClr>
              <a:buSzPct val="93333"/>
              <a:buNone/>
            </a:pPr>
            <a:r>
              <a:rPr lang="en-US" sz="3000"/>
              <a:t>                                          </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63a9b0f192_1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Raleway"/>
              <a:buNone/>
            </a:pPr>
            <a:r>
              <a:rPr lang="en-US"/>
              <a:t>Background</a:t>
            </a:r>
            <a:endParaRPr/>
          </a:p>
        </p:txBody>
      </p:sp>
      <p:sp>
        <p:nvSpPr>
          <p:cNvPr id="96" name="Google Shape;96;g263a9b0f192_1_1"/>
          <p:cNvSpPr txBox="1"/>
          <p:nvPr>
            <p:ph idx="1" type="body"/>
          </p:nvPr>
        </p:nvSpPr>
        <p:spPr>
          <a:xfrm>
            <a:off x="838200" y="1690825"/>
            <a:ext cx="10515600" cy="4351200"/>
          </a:xfrm>
          <a:prstGeom prst="rect">
            <a:avLst/>
          </a:prstGeom>
          <a:noFill/>
          <a:ln>
            <a:noFill/>
          </a:ln>
        </p:spPr>
        <p:txBody>
          <a:bodyPr anchorCtr="0" anchor="t" bIns="45700" lIns="91425" spcFirstLastPara="1" rIns="91425" wrap="square" tIns="45700">
            <a:normAutofit lnSpcReduction="10000"/>
          </a:bodyPr>
          <a:lstStyle/>
          <a:p>
            <a:pPr indent="-419100" lvl="0" marL="457200" rtl="0" algn="l">
              <a:lnSpc>
                <a:spcPct val="90000"/>
              </a:lnSpc>
              <a:spcBef>
                <a:spcPts val="0"/>
              </a:spcBef>
              <a:spcAft>
                <a:spcPts val="0"/>
              </a:spcAft>
              <a:buClr>
                <a:srgbClr val="4D4D4F"/>
              </a:buClr>
              <a:buSzPts val="3000"/>
              <a:buChar char="●"/>
            </a:pPr>
            <a:r>
              <a:rPr b="1" i="1" lang="en-US" sz="3000">
                <a:solidFill>
                  <a:srgbClr val="4D4D4F"/>
                </a:solidFill>
              </a:rPr>
              <a:t>Joining Forces</a:t>
            </a:r>
            <a:r>
              <a:rPr b="1" lang="en-US" sz="3000">
                <a:solidFill>
                  <a:srgbClr val="4D4D4F"/>
                </a:solidFill>
              </a:rPr>
              <a:t> campaign </a:t>
            </a:r>
            <a:endParaRPr b="1" sz="3000">
              <a:solidFill>
                <a:srgbClr val="4D4D4F"/>
              </a:solidFill>
            </a:endParaRPr>
          </a:p>
          <a:p>
            <a:pPr indent="0" lvl="0" marL="0" rtl="0" algn="l">
              <a:lnSpc>
                <a:spcPct val="90000"/>
              </a:lnSpc>
              <a:spcBef>
                <a:spcPts val="0"/>
              </a:spcBef>
              <a:spcAft>
                <a:spcPts val="0"/>
              </a:spcAft>
              <a:buNone/>
            </a:pPr>
            <a:r>
              <a:rPr b="1" lang="en-US" sz="3000">
                <a:solidFill>
                  <a:srgbClr val="4D4D4F"/>
                </a:solidFill>
              </a:rPr>
              <a:t>                (The White House, n.d.a; The White House, n.d.b)</a:t>
            </a:r>
            <a:endParaRPr b="1" sz="3000">
              <a:solidFill>
                <a:srgbClr val="4D4D4F"/>
              </a:solidFill>
            </a:endParaRPr>
          </a:p>
          <a:p>
            <a:pPr indent="0" lvl="0" marL="0" rtl="0" algn="l">
              <a:lnSpc>
                <a:spcPct val="90000"/>
              </a:lnSpc>
              <a:spcBef>
                <a:spcPts val="0"/>
              </a:spcBef>
              <a:spcAft>
                <a:spcPts val="0"/>
              </a:spcAft>
              <a:buNone/>
            </a:pPr>
            <a:r>
              <a:t/>
            </a:r>
            <a:endParaRPr b="1" sz="3000">
              <a:solidFill>
                <a:srgbClr val="4D4D4F"/>
              </a:solidFill>
            </a:endParaRPr>
          </a:p>
          <a:p>
            <a:pPr indent="-419100" lvl="0" marL="457200" rtl="0" algn="l">
              <a:lnSpc>
                <a:spcPct val="90000"/>
              </a:lnSpc>
              <a:spcBef>
                <a:spcPts val="0"/>
              </a:spcBef>
              <a:spcAft>
                <a:spcPts val="0"/>
              </a:spcAft>
              <a:buClr>
                <a:srgbClr val="4D4D4F"/>
              </a:buClr>
              <a:buSzPts val="3000"/>
              <a:buChar char="●"/>
            </a:pPr>
            <a:r>
              <a:rPr b="1" i="1" lang="en-US" sz="3000">
                <a:solidFill>
                  <a:srgbClr val="4D4D4F"/>
                </a:solidFill>
              </a:rPr>
              <a:t>Have You Ever Served</a:t>
            </a:r>
            <a:r>
              <a:rPr b="1" lang="en-US" sz="3000">
                <a:solidFill>
                  <a:srgbClr val="4D4D4F"/>
                </a:solidFill>
              </a:rPr>
              <a:t>?</a:t>
            </a:r>
            <a:endParaRPr b="1" sz="3000">
              <a:solidFill>
                <a:srgbClr val="4D4D4F"/>
              </a:solidFill>
            </a:endParaRPr>
          </a:p>
          <a:p>
            <a:pPr indent="0" lvl="0" marL="0" rtl="0" algn="l">
              <a:spcBef>
                <a:spcPts val="0"/>
              </a:spcBef>
              <a:spcAft>
                <a:spcPts val="0"/>
              </a:spcAft>
              <a:buNone/>
            </a:pPr>
            <a:r>
              <a:rPr b="1" lang="en-US" sz="3000">
                <a:solidFill>
                  <a:srgbClr val="4D4D4F"/>
                </a:solidFill>
              </a:rPr>
              <a:t>                                      </a:t>
            </a:r>
            <a:r>
              <a:rPr b="1" lang="en-US" sz="3000">
                <a:solidFill>
                  <a:srgbClr val="4D4D4F"/>
                </a:solidFill>
              </a:rPr>
              <a:t>(American Academy of Nursing, 2013)</a:t>
            </a:r>
            <a:endParaRPr b="1" sz="3000">
              <a:solidFill>
                <a:srgbClr val="4D4D4F"/>
              </a:solidFill>
            </a:endParaRPr>
          </a:p>
          <a:p>
            <a:pPr indent="0" lvl="0" marL="914400" rtl="0" algn="l">
              <a:lnSpc>
                <a:spcPct val="90000"/>
              </a:lnSpc>
              <a:spcBef>
                <a:spcPts val="0"/>
              </a:spcBef>
              <a:spcAft>
                <a:spcPts val="0"/>
              </a:spcAft>
              <a:buNone/>
            </a:pPr>
            <a:r>
              <a:t/>
            </a:r>
            <a:endParaRPr b="1" sz="3000">
              <a:solidFill>
                <a:srgbClr val="4D4D4F"/>
              </a:solidFill>
            </a:endParaRPr>
          </a:p>
          <a:p>
            <a:pPr indent="-419100" lvl="0" marL="457200" rtl="0" algn="l">
              <a:lnSpc>
                <a:spcPct val="90000"/>
              </a:lnSpc>
              <a:spcBef>
                <a:spcPts val="0"/>
              </a:spcBef>
              <a:spcAft>
                <a:spcPts val="0"/>
              </a:spcAft>
              <a:buClr>
                <a:srgbClr val="4D4D4F"/>
              </a:buClr>
              <a:buSzPts val="3000"/>
              <a:buChar char="●"/>
            </a:pPr>
            <a:r>
              <a:rPr b="1" lang="en-US" sz="3000">
                <a:solidFill>
                  <a:srgbClr val="4D4D4F"/>
                </a:solidFill>
              </a:rPr>
              <a:t>Health Resources Services Administration (HRSA), Nurse Education, Practice, Quality and Retention Veterans’ Bachelor of Science Degree in Nursing (NEPQR-VBSN) grants </a:t>
            </a:r>
            <a:endParaRPr b="1" sz="3000">
              <a:solidFill>
                <a:srgbClr val="4D4D4F"/>
              </a:solidFill>
            </a:endParaRPr>
          </a:p>
          <a:p>
            <a:pPr indent="-50800" lvl="0" marL="228600" rtl="0" algn="l">
              <a:lnSpc>
                <a:spcPct val="90000"/>
              </a:lnSpc>
              <a:spcBef>
                <a:spcPts val="0"/>
              </a:spcBef>
              <a:spcAft>
                <a:spcPts val="0"/>
              </a:spcAft>
              <a:buClr>
                <a:schemeClr val="dk1"/>
              </a:buClr>
              <a:buSzPts val="2800"/>
              <a:buNone/>
            </a:pPr>
            <a:r>
              <a:rPr b="1" lang="en-US" sz="3000">
                <a:solidFill>
                  <a:srgbClr val="4D4D4F"/>
                </a:solidFill>
              </a:rPr>
              <a:t>                                         (Bureau of Health Workforce, n.d.)</a:t>
            </a:r>
            <a:endParaRPr b="1" sz="3000">
              <a:solidFill>
                <a:srgbClr val="4D4D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Raleway"/>
              <a:buNone/>
            </a:pPr>
            <a:r>
              <a:rPr lang="en-US"/>
              <a:t>Three Research Team Studies</a:t>
            </a:r>
            <a:endParaRPr/>
          </a:p>
        </p:txBody>
      </p:sp>
      <p:sp>
        <p:nvSpPr>
          <p:cNvPr id="102" name="Google Shape;102;p4"/>
          <p:cNvSpPr txBox="1"/>
          <p:nvPr>
            <p:ph idx="1" type="body"/>
          </p:nvPr>
        </p:nvSpPr>
        <p:spPr>
          <a:xfrm>
            <a:off x="838200" y="1857150"/>
            <a:ext cx="10515600" cy="44910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None/>
            </a:pPr>
            <a:r>
              <a:t/>
            </a:r>
            <a:endParaRPr b="1" sz="3500">
              <a:solidFill>
                <a:srgbClr val="4D4D4F"/>
              </a:solidFill>
            </a:endParaRPr>
          </a:p>
          <a:p>
            <a:pPr indent="-388620" lvl="0" marL="457200" rtl="0" algn="l">
              <a:spcBef>
                <a:spcPts val="0"/>
              </a:spcBef>
              <a:spcAft>
                <a:spcPts val="0"/>
              </a:spcAft>
              <a:buClr>
                <a:srgbClr val="4D4D4F"/>
              </a:buClr>
              <a:buSzPct val="100000"/>
              <a:buAutoNum type="arabicPeriod"/>
            </a:pPr>
            <a:r>
              <a:rPr b="1" lang="en-US" sz="3600">
                <a:solidFill>
                  <a:srgbClr val="4D4D4F"/>
                </a:solidFill>
              </a:rPr>
              <a:t>Predictors of student veterans progression and </a:t>
            </a:r>
            <a:r>
              <a:rPr b="1" lang="en-US" sz="3600">
                <a:solidFill>
                  <a:srgbClr val="4D4D4F"/>
                </a:solidFill>
              </a:rPr>
              <a:t>graduation</a:t>
            </a:r>
            <a:r>
              <a:rPr b="1" lang="en-US" sz="3600">
                <a:solidFill>
                  <a:srgbClr val="4D4D4F"/>
                </a:solidFill>
              </a:rPr>
              <a:t> in VBSN programs.</a:t>
            </a:r>
            <a:endParaRPr b="1" sz="3600">
              <a:solidFill>
                <a:srgbClr val="4D4D4F"/>
              </a:solidFill>
            </a:endParaRPr>
          </a:p>
          <a:p>
            <a:pPr indent="0" lvl="0" marL="914400" rtl="0" algn="l">
              <a:lnSpc>
                <a:spcPct val="115000"/>
              </a:lnSpc>
              <a:spcBef>
                <a:spcPts val="0"/>
              </a:spcBef>
              <a:spcAft>
                <a:spcPts val="0"/>
              </a:spcAft>
              <a:buNone/>
            </a:pPr>
            <a:r>
              <a:rPr b="1" lang="en-US" sz="3600">
                <a:solidFill>
                  <a:srgbClr val="4D4D4F"/>
                </a:solidFill>
              </a:rPr>
              <a:t>                                                                           </a:t>
            </a:r>
            <a:r>
              <a:rPr b="1" lang="en-US" sz="3600">
                <a:solidFill>
                  <a:srgbClr val="4D4D4F"/>
                </a:solidFill>
              </a:rPr>
              <a:t>          </a:t>
            </a:r>
            <a:r>
              <a:rPr b="1" lang="en-US" sz="3600">
                <a:solidFill>
                  <a:srgbClr val="4D4D4F"/>
                </a:solidFill>
              </a:rPr>
              <a:t>(</a:t>
            </a:r>
            <a:r>
              <a:rPr b="1" lang="en-US" sz="3600">
                <a:solidFill>
                  <a:srgbClr val="4D4D4F"/>
                </a:solidFill>
              </a:rPr>
              <a:t>Sikes et al., 2020)</a:t>
            </a:r>
            <a:endParaRPr b="1" sz="3600">
              <a:solidFill>
                <a:srgbClr val="4D4D4F"/>
              </a:solidFill>
            </a:endParaRPr>
          </a:p>
          <a:p>
            <a:pPr indent="0" lvl="0" marL="914400" rtl="0" algn="l">
              <a:lnSpc>
                <a:spcPct val="90000"/>
              </a:lnSpc>
              <a:spcBef>
                <a:spcPts val="0"/>
              </a:spcBef>
              <a:spcAft>
                <a:spcPts val="0"/>
              </a:spcAft>
              <a:buNone/>
            </a:pPr>
            <a:r>
              <a:t/>
            </a:r>
            <a:endParaRPr b="1" sz="3600">
              <a:solidFill>
                <a:srgbClr val="4D4D4F"/>
              </a:solidFill>
            </a:endParaRPr>
          </a:p>
          <a:p>
            <a:pPr indent="-388620" lvl="0" marL="457200" rtl="0" algn="l">
              <a:lnSpc>
                <a:spcPct val="115000"/>
              </a:lnSpc>
              <a:spcBef>
                <a:spcPts val="0"/>
              </a:spcBef>
              <a:spcAft>
                <a:spcPts val="0"/>
              </a:spcAft>
              <a:buClr>
                <a:srgbClr val="4D4D4F"/>
              </a:buClr>
              <a:buSzPct val="100000"/>
              <a:buAutoNum type="arabicPeriod"/>
            </a:pPr>
            <a:r>
              <a:rPr b="1" lang="en-US" sz="3600">
                <a:solidFill>
                  <a:srgbClr val="4D4D4F"/>
                </a:solidFill>
              </a:rPr>
              <a:t>Faculty perspectives of teaching and facilitating learning transfer in VBSN programs. </a:t>
            </a:r>
            <a:endParaRPr b="1" sz="3600">
              <a:solidFill>
                <a:srgbClr val="4D4D4F"/>
              </a:solidFill>
            </a:endParaRPr>
          </a:p>
          <a:p>
            <a:pPr indent="0" lvl="0" marL="0" rtl="0" algn="l">
              <a:lnSpc>
                <a:spcPct val="115000"/>
              </a:lnSpc>
              <a:spcBef>
                <a:spcPts val="0"/>
              </a:spcBef>
              <a:spcAft>
                <a:spcPts val="0"/>
              </a:spcAft>
              <a:buNone/>
            </a:pPr>
            <a:r>
              <a:rPr b="1" lang="en-US" sz="800">
                <a:solidFill>
                  <a:srgbClr val="4D4D4F"/>
                </a:solidFill>
              </a:rPr>
              <a:t>                                                                                                                                                                                                                                                                                                                                                                                                    </a:t>
            </a:r>
            <a:r>
              <a:rPr b="1" lang="en-US" sz="3600">
                <a:solidFill>
                  <a:srgbClr val="4D4D4F"/>
                </a:solidFill>
              </a:rPr>
              <a:t>(</a:t>
            </a:r>
            <a:r>
              <a:rPr b="1" lang="en-US" sz="3600">
                <a:solidFill>
                  <a:srgbClr val="4D4D4F"/>
                </a:solidFill>
              </a:rPr>
              <a:t>Chargualaf et al., 2022)</a:t>
            </a:r>
            <a:endParaRPr b="1" sz="3600">
              <a:solidFill>
                <a:srgbClr val="4D4D4F"/>
              </a:solidFill>
            </a:endParaRPr>
          </a:p>
          <a:p>
            <a:pPr indent="0" lvl="0" marL="0" rtl="0" algn="l">
              <a:lnSpc>
                <a:spcPct val="115000"/>
              </a:lnSpc>
              <a:spcBef>
                <a:spcPts val="0"/>
              </a:spcBef>
              <a:spcAft>
                <a:spcPts val="0"/>
              </a:spcAft>
              <a:buNone/>
            </a:pPr>
            <a:r>
              <a:t/>
            </a:r>
            <a:endParaRPr b="1" sz="3600">
              <a:solidFill>
                <a:srgbClr val="4D4D4F"/>
              </a:solidFill>
            </a:endParaRPr>
          </a:p>
          <a:p>
            <a:pPr indent="-388620" lvl="0" marL="457200" rtl="0" algn="l">
              <a:lnSpc>
                <a:spcPct val="115000"/>
              </a:lnSpc>
              <a:spcBef>
                <a:spcPts val="0"/>
              </a:spcBef>
              <a:spcAft>
                <a:spcPts val="0"/>
              </a:spcAft>
              <a:buClr>
                <a:srgbClr val="4D4D4F"/>
              </a:buClr>
              <a:buSzPct val="101408"/>
              <a:buAutoNum type="arabicPeriod"/>
            </a:pPr>
            <a:r>
              <a:rPr b="1" lang="en-US" sz="3550">
                <a:solidFill>
                  <a:srgbClr val="4D4D4F"/>
                </a:solidFill>
              </a:rPr>
              <a:t>Assessing knowledge, attitudes, and confidence in nurses and nursing students in caring for military veterans and their families.                                        </a:t>
            </a:r>
            <a:r>
              <a:rPr b="1" lang="en-US" sz="3600">
                <a:solidFill>
                  <a:srgbClr val="4D4D4F"/>
                </a:solidFill>
              </a:rPr>
              <a:t>(Elliott et al., 2023)</a:t>
            </a:r>
            <a:endParaRPr b="1" sz="3600">
              <a:solidFill>
                <a:srgbClr val="4D4D4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63a9b0f192_4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Raleway"/>
              <a:buNone/>
            </a:pPr>
            <a:r>
              <a:rPr i="1" lang="en-US"/>
              <a:t>Predictors of VBSN Progression/Graduation</a:t>
            </a:r>
            <a:endParaRPr i="1"/>
          </a:p>
          <a:p>
            <a:pPr indent="0" lvl="0" marL="0" rtl="0" algn="l">
              <a:lnSpc>
                <a:spcPct val="90000"/>
              </a:lnSpc>
              <a:spcBef>
                <a:spcPts val="0"/>
              </a:spcBef>
              <a:spcAft>
                <a:spcPts val="0"/>
              </a:spcAft>
              <a:buClr>
                <a:schemeClr val="lt1"/>
              </a:buClr>
              <a:buSzPct val="102325"/>
              <a:buFont typeface="Raleway"/>
              <a:buNone/>
            </a:pPr>
            <a:r>
              <a:rPr lang="en-US" sz="4300">
                <a:solidFill>
                  <a:srgbClr val="38761D"/>
                </a:solidFill>
                <a:latin typeface="Arial"/>
                <a:ea typeface="Arial"/>
                <a:cs typeface="Arial"/>
                <a:sym typeface="Arial"/>
              </a:rPr>
              <a:t>Purpose &amp; Method</a:t>
            </a:r>
            <a:endParaRPr sz="4300">
              <a:solidFill>
                <a:srgbClr val="38761D"/>
              </a:solidFill>
            </a:endParaRPr>
          </a:p>
        </p:txBody>
      </p:sp>
      <p:sp>
        <p:nvSpPr>
          <p:cNvPr id="108" name="Google Shape;108;g263a9b0f192_4_1"/>
          <p:cNvSpPr txBox="1"/>
          <p:nvPr>
            <p:ph idx="4294967295"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57200" lvl="0" marL="457200" rtl="0" algn="l">
              <a:spcBef>
                <a:spcPts val="1800"/>
              </a:spcBef>
              <a:spcAft>
                <a:spcPts val="0"/>
              </a:spcAft>
              <a:buClr>
                <a:srgbClr val="514843"/>
              </a:buClr>
              <a:buSzPts val="3600"/>
              <a:buFont typeface="Raleway"/>
              <a:buChar char="●"/>
            </a:pPr>
            <a:r>
              <a:rPr b="1" lang="en-US" sz="3600">
                <a:solidFill>
                  <a:srgbClr val="514843"/>
                </a:solidFill>
              </a:rPr>
              <a:t>Identify predictors of student veterans’ (SV) progression and graduation rates in VBSN programs </a:t>
            </a:r>
            <a:endParaRPr b="1" sz="3600">
              <a:solidFill>
                <a:srgbClr val="514843"/>
              </a:solidFill>
            </a:endParaRPr>
          </a:p>
          <a:p>
            <a:pPr indent="-457200" lvl="0" marL="457200" rtl="0" algn="l">
              <a:spcBef>
                <a:spcPts val="0"/>
              </a:spcBef>
              <a:spcAft>
                <a:spcPts val="0"/>
              </a:spcAft>
              <a:buClr>
                <a:srgbClr val="514843"/>
              </a:buClr>
              <a:buSzPts val="3600"/>
              <a:buFont typeface="Raleway"/>
              <a:buChar char="●"/>
            </a:pPr>
            <a:r>
              <a:rPr b="1" lang="en-US" sz="3600">
                <a:solidFill>
                  <a:srgbClr val="514843"/>
                </a:solidFill>
              </a:rPr>
              <a:t>A descriptive correlational retrospective design</a:t>
            </a:r>
            <a:endParaRPr b="1" sz="3600">
              <a:solidFill>
                <a:srgbClr val="514843"/>
              </a:solidFill>
            </a:endParaRPr>
          </a:p>
          <a:p>
            <a:pPr indent="-457200" lvl="0" marL="457200" rtl="0" algn="l">
              <a:spcBef>
                <a:spcPts val="0"/>
              </a:spcBef>
              <a:spcAft>
                <a:spcPts val="0"/>
              </a:spcAft>
              <a:buClr>
                <a:srgbClr val="514843"/>
              </a:buClr>
              <a:buSzPts val="3600"/>
              <a:buFont typeface="Raleway SemiBold"/>
              <a:buChar char="●"/>
            </a:pPr>
            <a:r>
              <a:rPr b="1" lang="en-US" sz="3600">
                <a:solidFill>
                  <a:srgbClr val="514843"/>
                </a:solidFill>
              </a:rPr>
              <a:t>Examined 282 student veterans’ education records from VBSN  programs </a:t>
            </a:r>
            <a:r>
              <a:rPr lang="en-US" sz="3600">
                <a:solidFill>
                  <a:srgbClr val="514843"/>
                </a:solidFill>
                <a:latin typeface="Raleway SemiBold"/>
                <a:ea typeface="Raleway SemiBold"/>
                <a:cs typeface="Raleway SemiBold"/>
                <a:sym typeface="Raleway SemiBold"/>
              </a:rPr>
              <a:t> </a:t>
            </a:r>
            <a:endParaRPr sz="3600">
              <a:solidFill>
                <a:srgbClr val="514843"/>
              </a:solidFill>
              <a:latin typeface="Raleway SemiBold"/>
              <a:ea typeface="Raleway SemiBold"/>
              <a:cs typeface="Raleway SemiBold"/>
              <a:sym typeface="Raleway SemiBold"/>
            </a:endParaRPr>
          </a:p>
          <a:p>
            <a:pPr indent="-50800" lvl="0" marL="228600" rtl="0" algn="l">
              <a:lnSpc>
                <a:spcPct val="90000"/>
              </a:lnSpc>
              <a:spcBef>
                <a:spcPts val="0"/>
              </a:spcBef>
              <a:spcAft>
                <a:spcPts val="0"/>
              </a:spcAft>
              <a:buClr>
                <a:schemeClr val="dk1"/>
              </a:buClr>
              <a:buSzPts val="2800"/>
              <a:buNone/>
            </a:pPr>
            <a:r>
              <a:t/>
            </a:r>
            <a:endParaRPr i="1" sz="3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2022-10-03T17:51:41Z</dcterms:created>
  <dc:creator>Ashley Krumwiede</dc:creator>
</cp:coreProperties>
</file>