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73" r:id="rId2"/>
    <p:sldId id="322" r:id="rId3"/>
    <p:sldId id="257" r:id="rId4"/>
    <p:sldId id="275" r:id="rId5"/>
    <p:sldId id="315" r:id="rId6"/>
    <p:sldId id="276" r:id="rId7"/>
    <p:sldId id="277" r:id="rId8"/>
    <p:sldId id="300" r:id="rId9"/>
    <p:sldId id="301" r:id="rId10"/>
    <p:sldId id="299" r:id="rId11"/>
    <p:sldId id="263" r:id="rId12"/>
    <p:sldId id="323" r:id="rId13"/>
    <p:sldId id="324" r:id="rId14"/>
    <p:sldId id="325" r:id="rId15"/>
    <p:sldId id="326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21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1" r:id="rId36"/>
    <p:sldId id="287" r:id="rId37"/>
    <p:sldId id="289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118" d="100"/>
          <a:sy n="118" d="100"/>
        </p:scale>
        <p:origin x="-81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3090271702148341"/>
          <c:y val="1.5551550774463066E-2"/>
          <c:w val="0.57368839311752695"/>
          <c:h val="0.872652766995674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Composition</c:v>
                </c:pt>
              </c:strCache>
            </c:strRef>
          </c:tx>
          <c:explosion val="1"/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-0.20478492271799373"/>
                  <c:y val="3.06284425714391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Mineral</a:t>
                    </a:r>
                  </a:p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45%</a:t>
                    </a:r>
                  </a:p>
                </c:rich>
              </c:tx>
              <c:showVal val="1"/>
              <c:showSerName val="1"/>
            </c:dLbl>
            <c:dLbl>
              <c:idx val="1"/>
              <c:layout>
                <c:manualLayout>
                  <c:x val="8.8658501020705729E-2"/>
                  <c:y val="-7.0422535211267659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>
                        <a:latin typeface="Times New Roman" pitchFamily="18" charset="0"/>
                        <a:cs typeface="Times New Roman" pitchFamily="18" charset="0"/>
                      </a:rPr>
                      <a:t>Organic</a:t>
                    </a:r>
                  </a:p>
                  <a:p>
                    <a:r>
                      <a:rPr lang="en-US" sz="1800" dirty="0" smtClean="0">
                        <a:latin typeface="Times New Roman" pitchFamily="18" charset="0"/>
                        <a:cs typeface="Times New Roman" pitchFamily="18" charset="0"/>
                      </a:rPr>
                      <a:t>Matter</a:t>
                    </a:r>
                  </a:p>
                  <a:p>
                    <a:r>
                      <a:rPr lang="en-US" sz="1800" dirty="0" smtClean="0">
                        <a:latin typeface="Times New Roman" pitchFamily="18" charset="0"/>
                        <a:cs typeface="Times New Roman" pitchFamily="18" charset="0"/>
                      </a:rPr>
                      <a:t>5%</a:t>
                    </a:r>
                    <a:endParaRPr lang="en-US" sz="18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SerName val="1"/>
            </c:dLbl>
            <c:dLbl>
              <c:idx val="2"/>
              <c:layout>
                <c:manualLayout>
                  <c:x val="0.10883092738407699"/>
                  <c:y val="-0.183048500979631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Air</a:t>
                    </a:r>
                  </a:p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25%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SerName val="1"/>
            </c:dLbl>
            <c:dLbl>
              <c:idx val="3"/>
              <c:layout>
                <c:manualLayout>
                  <c:x val="0.13240850102070575"/>
                  <c:y val="0.152203800229196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Water</a:t>
                    </a:r>
                  </a:p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25%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SerName val="1"/>
            </c:dLbl>
            <c:spPr>
              <a:solidFill>
                <a:schemeClr val="bg1"/>
              </a:solidFill>
            </c:spPr>
            <c:showSerName val="1"/>
            <c:showLeaderLines val="1"/>
          </c:dLbls>
          <c:cat>
            <c:strRef>
              <c:f>Sheet1!$A$2:$A$5</c:f>
              <c:strCache>
                <c:ptCount val="4"/>
                <c:pt idx="0">
                  <c:v>Mineral</c:v>
                </c:pt>
                <c:pt idx="1">
                  <c:v>Organic matter</c:v>
                </c:pt>
                <c:pt idx="2">
                  <c:v>Air</c:v>
                </c:pt>
                <c:pt idx="3">
                  <c:v>Water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0.45</c:v>
                </c:pt>
                <c:pt idx="1">
                  <c:v>0.05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7D22-63E6-4AD8-BBDB-2632D5564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A098-A6F6-4353-B36A-5EFD2B49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0F8F6-AB8E-4DAC-A119-BA165A722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E69-1BEC-42D9-80CA-5682A549C9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79BD-F3B0-4E73-8AA1-BB0A4697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CB0D-BB96-4FD3-BB73-FFD150EA41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8123-4908-4645-B305-8382846DA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95D-6AA1-49AA-A45D-4910CAD500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C7B03-D6F5-45A1-95EE-F68B6C2CBA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C99D-B5AD-4C98-8537-5AC2333BB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112EB-D354-4EB2-A735-9E691C542F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42A2-5C2B-42C9-8552-9350E0E95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hiwon Lee\My Documents\D-drive\teaching\plsc368-plant propagation\2009\lecture\growth environmen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7391400" cy="5181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00" y="6324600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Courtesy:  Landis, T.D. (1993)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610600" cy="762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Chap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Propagation Environment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Facility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09600"/>
            <a:ext cx="7766050" cy="658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Environmental Controls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628775"/>
            <a:ext cx="7486650" cy="3810000"/>
          </a:xfrm>
        </p:spPr>
        <p:txBody>
          <a:bodyPr>
            <a:normAutofit/>
          </a:bodyPr>
          <a:lstStyle/>
          <a:p>
            <a:pPr marL="461963" indent="-461963" algn="l" eaLnBrk="1" hangingPunct="1">
              <a:lnSpc>
                <a:spcPct val="90000"/>
              </a:lnSpc>
              <a:buAutoNum type="arabicPeriod"/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Light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Temperature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Growing Media</a:t>
            </a:r>
            <a:endParaRPr lang="en-US" sz="3600" b="1" dirty="0" smtClean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1963" indent="-461963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Plant Nutrition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Humidity</a:t>
            </a:r>
          </a:p>
          <a:p>
            <a:pPr marL="742950" indent="-742950" algn="l"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6.  Carbon </a:t>
            </a: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Dioxide </a:t>
            </a:r>
          </a:p>
          <a:p>
            <a:pPr marL="742950" indent="-742950" algn="l" eaLnBrk="1" hangingPunct="1">
              <a:lnSpc>
                <a:spcPct val="90000"/>
              </a:lnSpc>
            </a:pPr>
            <a:endParaRPr lang="en-US" sz="36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6629400" cy="4953000"/>
          </a:xfrm>
        </p:spPr>
        <p:txBody>
          <a:bodyPr>
            <a:normAutofit fontScale="77500" lnSpcReduction="20000"/>
          </a:bodyPr>
          <a:lstStyle/>
          <a:p>
            <a:pPr marL="966788" lvl="1" indent="-495300" defTabSz="228600">
              <a:lnSpc>
                <a:spcPct val="90000"/>
              </a:lnSpc>
              <a:buAutoNum type="alphaUcPeriod"/>
            </a:pP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</a:p>
          <a:p>
            <a:pPr marL="966788" lvl="1" indent="-495300" defTabSz="228600">
              <a:lnSpc>
                <a:spcPct val="90000"/>
              </a:lnSpc>
              <a:buNone/>
            </a:pPr>
            <a:endParaRPr lang="en-US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03325" lvl="4" indent="-176213" defTabSz="228600">
              <a:lnSpc>
                <a:spcPct val="90000"/>
              </a:lnSpc>
              <a:buFontTx/>
              <a:buChar char="-"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Electromagnetic spectrum</a:t>
            </a:r>
          </a:p>
          <a:p>
            <a:pPr marL="1203325" lvl="4" indent="-176213" defTabSz="228600">
              <a:lnSpc>
                <a:spcPct val="90000"/>
              </a:lnSpc>
              <a:buFontTx/>
              <a:buChar char="-"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Solar radiation vs. artificial lights</a:t>
            </a:r>
            <a:endParaRPr lang="en-US" sz="2300" b="1" dirty="0">
              <a:latin typeface="Times New Roman" pitchFamily="18" charset="0"/>
              <a:cs typeface="Times New Roman" pitchFamily="18" charset="0"/>
            </a:endParaRPr>
          </a:p>
          <a:p>
            <a:pPr marL="1082675" lvl="3" indent="-168275" defTabSz="228600">
              <a:lnSpc>
                <a:spcPct val="90000"/>
              </a:lnSpc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1027113" lvl="2" indent="-280988" defTabSz="228600">
              <a:lnSpc>
                <a:spcPct val="90000"/>
              </a:lnSpc>
              <a:buAutoNum type="alphaL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Quality</a:t>
            </a:r>
          </a:p>
          <a:p>
            <a:pPr marL="1027113" lvl="2" indent="-280988" defTabSz="228600">
              <a:lnSpc>
                <a:spcPct val="90000"/>
              </a:lnSpc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- what wave length the light belongs to </a:t>
            </a:r>
          </a:p>
          <a:p>
            <a:pPr marL="1316038" lvl="2" indent="-288925" defTabSz="228600">
              <a:lnSpc>
                <a:spcPct val="90000"/>
              </a:lnSpc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- perceived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by the human eye as color.</a:t>
            </a:r>
          </a:p>
          <a:p>
            <a:pPr marL="1203325" lvl="3" indent="-120650" defTabSz="228600">
              <a:lnSpc>
                <a:spcPct val="90000"/>
              </a:lnSpc>
              <a:buFontTx/>
              <a:buChar char="-"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light and far-red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light</a:t>
            </a:r>
          </a:p>
          <a:p>
            <a:pPr marL="1203325" lvl="3" indent="-120650" defTabSz="228600">
              <a:lnSpc>
                <a:spcPct val="90000"/>
              </a:lnSpc>
              <a:buFontTx/>
              <a:buChar char="-"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effects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plant height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and development</a:t>
            </a:r>
          </a:p>
          <a:p>
            <a:pPr marL="1203325" lvl="4" indent="-120650" defTabSz="228600">
              <a:lnSpc>
                <a:spcPct val="90000"/>
              </a:lnSpc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969963" lvl="2" indent="-223838" defTabSz="228600">
              <a:lnSpc>
                <a:spcPct val="90000"/>
              </a:lnSpc>
              <a:buAutoNum type="alphaLcPeriod" startAt="2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Quantity</a:t>
            </a:r>
            <a:endParaRPr lang="en-US" sz="23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203325" lvl="3" indent="-176213" defTabSz="228600">
              <a:lnSpc>
                <a:spcPct val="90000"/>
              </a:lnSpc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-	intensity or brightness of light</a:t>
            </a:r>
          </a:p>
          <a:p>
            <a:pPr marL="1203325" lvl="2" indent="-176213" defTabSz="228600">
              <a:lnSpc>
                <a:spcPct val="90000"/>
              </a:lnSpc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-	radiometric and photometric measurements</a:t>
            </a:r>
          </a:p>
          <a:p>
            <a:pPr marL="1203325" lvl="2" indent="-176213" defTabSz="228600">
              <a:lnSpc>
                <a:spcPct val="90000"/>
              </a:lnSpc>
              <a:buFontTx/>
              <a:buChar char="-"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influence on photosynthesis</a:t>
            </a:r>
          </a:p>
          <a:p>
            <a:pPr marL="1203325" lvl="2" indent="-176213" defTabSz="228600">
              <a:lnSpc>
                <a:spcPct val="90000"/>
              </a:lnSpc>
              <a:buFontTx/>
              <a:buChar char="-"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1027113" lvl="4" indent="-338138" defTabSz="228600">
              <a:lnSpc>
                <a:spcPct val="9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c.	Duration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1027113" lvl="4" indent="-338138" defTabSz="228600">
              <a:lnSpc>
                <a:spcPct val="9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	influenced by longitude and season</a:t>
            </a:r>
          </a:p>
          <a:p>
            <a:pPr marL="1027113" lvl="4" indent="-338138" defTabSz="228600">
              <a:lnSpc>
                <a:spcPct val="90000"/>
              </a:lnSpc>
              <a:buNone/>
            </a:pP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-	photoperiods: long-day, short-day, day-neutral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1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Environmental factors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334963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Light Quality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5334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does it mean?</a:t>
            </a:r>
          </a:p>
          <a:p>
            <a:pPr marL="457200" indent="-457200" eaLnBrk="1" hangingPunct="1">
              <a:buFontTx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spectrum of light does it involve?  (Red, blue, green, orange, or infrared lights, etc.)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	Measurements</a:t>
            </a:r>
          </a:p>
          <a:p>
            <a:pPr marL="457200" indent="-457200" eaLnBrk="1" hangingPunct="1">
              <a:buFontTx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a. Wave lengths: distance from peak to peak</a:t>
            </a:r>
          </a:p>
          <a:p>
            <a:pPr marL="457200" indent="-457200" eaLnBrk="1" hangingPunct="1">
              <a:buFont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or valley to valley in units of nm or µm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µm = 10</a:t>
            </a:r>
            <a:r>
              <a:rPr lang="en-US" sz="18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mm   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nm = 10</a:t>
            </a:r>
            <a:r>
              <a:rPr lang="en-US" sz="18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mm      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 Å = 10</a:t>
            </a:r>
            <a:r>
              <a:rPr lang="en-US" sz="18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</a:t>
            </a:r>
          </a:p>
          <a:p>
            <a:pPr marL="457200" indent="-457200" eaLnBrk="1" hangingPunct="1">
              <a:buFont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b. Wave number: number of waves per cm of light (number/cm)</a:t>
            </a:r>
          </a:p>
          <a:p>
            <a:pPr marL="457200" indent="-457200" eaLnBrk="1" hangingPunct="1">
              <a:buFont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c. Frequency: number of cycles per second (cycles/sec, cps)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Hertz (Hz) = 1 cycle/sec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Mega Hz = 1 million Hz</a:t>
            </a:r>
          </a:p>
          <a:p>
            <a:pPr marL="457200" indent="-457200" eaLnBrk="1" hangingPunct="1">
              <a:buFontTx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</p:txBody>
      </p:sp>
      <p:pic>
        <p:nvPicPr>
          <p:cNvPr id="9220" name="Picture 2" descr="C:\Documents and Settings\Chiwon Lee\My Documents\My Pictures\wavefreq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514600"/>
            <a:ext cx="1647825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5314496"/>
            <a:ext cx="1752600" cy="11005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Composition of Visible Light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C:\Documents and Settings\Chiwon Lee\My Documents\D-drive\teaching\plsc368-plant propagation\2009\lecture\chap 3-environment and facility\facility pictues\spectrum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6291026" cy="4648200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609600" y="1347788"/>
            <a:ext cx="1295400" cy="4443412"/>
            <a:chOff x="762000" y="1752602"/>
            <a:chExt cx="1219200" cy="3874530"/>
          </a:xfrm>
        </p:grpSpPr>
        <p:sp>
          <p:nvSpPr>
            <p:cNvPr id="7" name="TextBox 6"/>
            <p:cNvSpPr txBox="1"/>
            <p:nvPr/>
          </p:nvSpPr>
          <p:spPr>
            <a:xfrm>
              <a:off x="914400" y="1752602"/>
              <a:ext cx="10668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Red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8200" y="2286002"/>
              <a:ext cx="10668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Orange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38200" y="2971803"/>
              <a:ext cx="9144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Yellow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8200" y="3581405"/>
              <a:ext cx="9144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Green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4191005"/>
              <a:ext cx="9144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Blue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2000" y="4724406"/>
              <a:ext cx="10668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 Indigo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2000" y="5257800"/>
              <a:ext cx="9144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Violet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5943600" y="601980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Source: NASA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349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Light Intensity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rmAutofit/>
          </a:bodyPr>
          <a:lstStyle/>
          <a:p>
            <a:pPr marL="45720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What does it mean?</a:t>
            </a:r>
          </a:p>
          <a:p>
            <a:pPr marL="45720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How much irradiated on the surface (Quantity)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Radiometric measurements</a:t>
            </a:r>
          </a:p>
          <a:p>
            <a:pPr marL="746125" indent="-288925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.  Light intensity measured in terms of power of radiation on a unit surface area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Power =  energy/unit time  </a:t>
            </a:r>
          </a:p>
          <a:p>
            <a:pPr marL="45720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	Intensity = power/unit area, energy/unit area per unit time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b.  Measurement units:  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Joules cm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sec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watts cm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BTU ft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hr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 kcal cm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hr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endParaRPr lang="en-US" sz="16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c. The shorter the wave length, the more the energy available.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 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Photometric measurements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a.  Light intensity expressed in terms of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illuminance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or how bright the light is (visible 	radiation only)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b.  Measurement units: 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Foot candles, lumens, </a:t>
            </a:r>
            <a:r>
              <a:rPr lang="en-US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lux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µmol m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sec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-1</a:t>
            </a:r>
          </a:p>
          <a:p>
            <a:pPr marL="45720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c.  Relationships:           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lux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1 lumen m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</a:t>
            </a:r>
          </a:p>
          <a:p>
            <a:pPr marL="45720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foot candle = 10.76  </a:t>
            </a:r>
            <a:r>
              <a:rPr lang="en-US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lux</a:t>
            </a:r>
            <a:r>
              <a:rPr lang="en-US" sz="1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Factors affecting light intensity</a:t>
            </a:r>
          </a:p>
          <a:p>
            <a:pPr marL="18288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     a.  Moisture in the air:  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No. of clear days in January:  70-80% in AZ, 30-40% in NY</a:t>
            </a:r>
          </a:p>
          <a:p>
            <a:pPr marL="18288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     b.  Topography: 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Higher the altitude, brighter the light</a:t>
            </a:r>
          </a:p>
          <a:p>
            <a:pPr marL="182880" indent="-457200">
              <a:spcBef>
                <a:spcPts val="0"/>
              </a:spcBef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     c.  Pollutants in the air: 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PAN, SO</a:t>
            </a:r>
            <a:r>
              <a:rPr lang="en-US" sz="1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NOx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etc.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349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Duration of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924800" cy="5334000"/>
          </a:xfrm>
        </p:spPr>
        <p:txBody>
          <a:bodyPr>
            <a:normAutofit/>
          </a:bodyPr>
          <a:lstStyle/>
          <a:p>
            <a:pPr marL="45720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What does it mean?</a:t>
            </a:r>
          </a:p>
          <a:p>
            <a:pPr marL="45720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How long the light was on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Factors that affect light duration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a.  Time of the year (seasonal variation)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b.  Latitudes (both northern and southern hemisphere)  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Fargo: 56.5 N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Photoperiod responses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a.  Long day plants (short night plants)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Requires days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longer than 16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hours to bloom</a:t>
            </a:r>
          </a:p>
          <a:p>
            <a:pPr marL="1196975" indent="-67945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Aster, petunia, potato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b.  Short day plants (long night plants)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Requires days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shorter than 13 hours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to bloom</a:t>
            </a:r>
          </a:p>
          <a:p>
            <a:pPr marL="1211263" indent="-693738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Chrysanthemum, poinsettia, </a:t>
            </a:r>
            <a:r>
              <a:rPr lang="en-US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kalanchoe</a:t>
            </a:r>
            <a:endParaRPr lang="en-US" sz="1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c.  Mechanism of responses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Phytochrome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system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660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 light absorbing form</a:t>
            </a:r>
          </a:p>
          <a:p>
            <a:pPr marL="274320" indent="-45720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	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730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far-red light absorbing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Influence of Photoperiod on Flowering</a:t>
            </a:r>
          </a:p>
        </p:txBody>
      </p:sp>
      <p:pic>
        <p:nvPicPr>
          <p:cNvPr id="27651" name="Picture 3" descr="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66800"/>
            <a:ext cx="8382000" cy="5562600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4873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Spectral Distribution of Various Lamps</a:t>
            </a:r>
          </a:p>
        </p:txBody>
      </p:sp>
      <p:pic>
        <p:nvPicPr>
          <p:cNvPr id="7" name="Picture 2" descr="C:\Documents and Settings\Chiwon Lee\My Documents\D-drive\teaching\plsc368-plant propagation\2009\lecture\chap 3-environment and facility\facility pictues\light lamps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1"/>
            <a:ext cx="8382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6172200" cy="5635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Lighting for Photosynthesis</a:t>
            </a:r>
          </a:p>
        </p:txBody>
      </p:sp>
      <p:pic>
        <p:nvPicPr>
          <p:cNvPr id="26627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990600"/>
            <a:ext cx="8686800" cy="55626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82000" cy="5257800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Temperature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Optimum temperature</a:t>
            </a:r>
          </a:p>
          <a:p>
            <a:pPr marL="1141413" lvl="2" indent="-227013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For most plants: 70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day and 60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night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Importance – some examples</a:t>
            </a:r>
          </a:p>
          <a:p>
            <a:pPr marL="1311275" lvl="2" indent="-169863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Cold-moist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stratification breaks dormancy of some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seeds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311275" lvl="3" indent="-169863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Warm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temperature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soil medium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improves germination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rooting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311275" lvl="3" indent="-169863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	Heat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applied to graft union to speed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callusing and tissue joining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311275" lvl="3" indent="-169863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	Bottom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heat on propagation bench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stimulates rooting, more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cost-effective than heating whole greenhouse.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Environmental factors (continued)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sz="4000" smtClean="0"/>
          </a:p>
        </p:txBody>
      </p:sp>
      <p:pic>
        <p:nvPicPr>
          <p:cNvPr id="20483" name="Picture 3" descr="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24400" y="838200"/>
            <a:ext cx="3657600" cy="4754563"/>
          </a:xfrm>
          <a:noFill/>
        </p:spPr>
      </p:pic>
      <p:pic>
        <p:nvPicPr>
          <p:cNvPr id="20484" name="Picture 4" descr="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762000"/>
            <a:ext cx="3733800" cy="4876800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of psychrometric chart in greenhouse cooling</a:t>
            </a:r>
          </a:p>
        </p:txBody>
      </p:sp>
      <p:pic>
        <p:nvPicPr>
          <p:cNvPr id="23555" name="Content Placeholder 3" descr="C:\Users\Chiwon\Desktop\My Documents\D-drive\teaching\PLSC210\2008\general education\psychrometric chart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914400"/>
            <a:ext cx="8839200" cy="5715000"/>
          </a:xfr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620000" cy="715962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Pad and Fan Evaporative Cooling System</a:t>
            </a:r>
          </a:p>
        </p:txBody>
      </p:sp>
      <p:pic>
        <p:nvPicPr>
          <p:cNvPr id="24579" name="Picture 3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524000"/>
            <a:ext cx="3806825" cy="4800600"/>
          </a:xfrm>
          <a:noFill/>
        </p:spPr>
      </p:pic>
      <p:pic>
        <p:nvPicPr>
          <p:cNvPr id="24580" name="Picture 4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19600" y="2590800"/>
            <a:ext cx="4267200" cy="3630613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781800" cy="563562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High pressure fogging system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3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990600"/>
            <a:ext cx="8077200" cy="5662361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Growing Media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457200" y="1066800"/>
          <a:ext cx="6858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6"/>
          <p:cNvGrpSpPr/>
          <p:nvPr/>
        </p:nvGrpSpPr>
        <p:grpSpPr>
          <a:xfrm>
            <a:off x="5410200" y="2362200"/>
            <a:ext cx="3276600" cy="1949172"/>
            <a:chOff x="5410200" y="2362200"/>
            <a:chExt cx="3276600" cy="1949172"/>
          </a:xfrm>
        </p:grpSpPr>
        <p:sp>
          <p:nvSpPr>
            <p:cNvPr id="5" name="TextBox 4"/>
            <p:cNvSpPr txBox="1"/>
            <p:nvPr/>
          </p:nvSpPr>
          <p:spPr>
            <a:xfrm>
              <a:off x="5486400" y="2895600"/>
              <a:ext cx="3200400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Solid	50%</a:t>
              </a:r>
            </a:p>
            <a:p>
              <a:pPr marL="227013" indent="-227013"/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	   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45% mineral</a:t>
              </a:r>
            </a:p>
            <a:p>
              <a:pPr marL="227013" indent="-227013"/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	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     5% organic matter</a:t>
              </a:r>
              <a:endParaRPr lang="en-US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Water	25%</a:t>
              </a:r>
            </a:p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Air	25%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410200" y="2362200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Ideal Composition</a:t>
              </a:r>
              <a:endPara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763000" cy="5486400"/>
          </a:xfrm>
        </p:spPr>
        <p:txBody>
          <a:bodyPr>
            <a:normAutofit lnSpcReduction="10000"/>
          </a:bodyPr>
          <a:lstStyle/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Sand</a:t>
            </a:r>
            <a:r>
              <a:rPr lang="en-US" sz="2400" dirty="0" smtClean="0"/>
              <a:t>: low water-holding, low CEC, heavy, size varies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	used as </a:t>
            </a:r>
            <a:r>
              <a:rPr lang="en-US" sz="2400" dirty="0" smtClean="0">
                <a:solidFill>
                  <a:srgbClr val="FF0000"/>
                </a:solidFill>
              </a:rPr>
              <a:t>inert</a:t>
            </a:r>
            <a:r>
              <a:rPr lang="en-US" sz="2400" dirty="0" smtClean="0"/>
              <a:t> medium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Vermiculite</a:t>
            </a:r>
            <a:r>
              <a:rPr lang="en-US" sz="2400" dirty="0" smtClean="0"/>
              <a:t>: expanded mica mineral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	high water-holding, good CEC, high buffering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err="1" smtClean="0"/>
              <a:t>Perlite</a:t>
            </a:r>
            <a:r>
              <a:rPr lang="en-US" sz="2400" dirty="0" smtClean="0"/>
              <a:t>: heated, popped volcanic rock (</a:t>
            </a:r>
            <a:r>
              <a:rPr lang="en-US" sz="2400" dirty="0" smtClean="0">
                <a:solidFill>
                  <a:srgbClr val="FF0000"/>
                </a:solidFill>
              </a:rPr>
              <a:t>inert</a:t>
            </a:r>
            <a:r>
              <a:rPr lang="en-US" sz="2400" dirty="0" smtClean="0"/>
              <a:t>)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	   very light, no CEC, no buffering or nutrient holding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err="1" smtClean="0"/>
              <a:t>Calcined</a:t>
            </a:r>
            <a:r>
              <a:rPr lang="en-US" sz="2400" b="1" dirty="0" smtClean="0"/>
              <a:t> Clay</a:t>
            </a:r>
            <a:r>
              <a:rPr lang="en-US" sz="2400" dirty="0" smtClean="0"/>
              <a:t>: baked </a:t>
            </a:r>
            <a:r>
              <a:rPr lang="en-US" sz="2400" dirty="0" err="1" smtClean="0"/>
              <a:t>montmorlillonite</a:t>
            </a:r>
            <a:r>
              <a:rPr lang="en-US" sz="2400" dirty="0" smtClean="0"/>
              <a:t> clay, aggregate 		     particles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	heavy, durable, high CEC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Pumice</a:t>
            </a:r>
            <a:r>
              <a:rPr lang="en-US" sz="2400" dirty="0" smtClean="0"/>
              <a:t>: Crushed volcanic rock (</a:t>
            </a:r>
            <a:r>
              <a:rPr lang="en-US" sz="2400" dirty="0" smtClean="0">
                <a:solidFill>
                  <a:srgbClr val="FF0000"/>
                </a:solidFill>
              </a:rPr>
              <a:t>inert</a:t>
            </a:r>
            <a:r>
              <a:rPr lang="en-US" sz="2400" dirty="0" smtClean="0"/>
              <a:t>)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		</a:t>
            </a:r>
            <a:r>
              <a:rPr lang="en-US" sz="2400" dirty="0" smtClean="0"/>
              <a:t>low water-holding, low </a:t>
            </a:r>
            <a:r>
              <a:rPr lang="en-US" sz="2400" dirty="0" smtClean="0"/>
              <a:t>CEC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Peat</a:t>
            </a:r>
            <a:r>
              <a:rPr lang="en-US" sz="2400" dirty="0" smtClean="0"/>
              <a:t>: about 75% decomposed sphagnum </a:t>
            </a:r>
            <a:r>
              <a:rPr lang="en-US" sz="2400" dirty="0" err="1" smtClean="0"/>
              <a:t>peatmoss</a:t>
            </a:r>
            <a:endParaRPr lang="en-US" sz="2400" dirty="0" smtClean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dirty="0" smtClean="0"/>
              <a:t>	high water-holding, high CEC, low pH</a:t>
            </a:r>
            <a:r>
              <a:rPr lang="en-US" sz="2400" dirty="0" smtClean="0"/>
              <a:t>	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1295400" y="3200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00" y="3810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Soil Amendments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162800" cy="4111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Using Soil in Growing Media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marL="647700" lvl="1" indent="-533400" eaLnBrk="1" hangingPunct="1">
              <a:lnSpc>
                <a:spcPct val="90000"/>
              </a:lnSpc>
              <a:buFontTx/>
              <a:buAutoNum type="alphaLcPeriod"/>
              <a:tabLst>
                <a:tab pos="515938" algn="l"/>
                <a:tab pos="914400" algn="l"/>
                <a:tab pos="1371600" algn="l"/>
              </a:tabLst>
            </a:pPr>
            <a:r>
              <a:rPr lang="en-US" b="1" smtClean="0"/>
              <a:t>Heavy Texture Soil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  		Use: 1 part clay loam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				 2 parts organic matter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				 2 parts coarse aggregate (amendments)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b. </a:t>
            </a:r>
            <a:r>
              <a:rPr lang="en-US" b="1" smtClean="0"/>
              <a:t>Medium Texture Soil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  		Use: 1 part silty loam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				 1 part organic matter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				 1 part coarse aggregate (amendments)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c. </a:t>
            </a:r>
            <a:r>
              <a:rPr lang="en-US" b="1" smtClean="0"/>
              <a:t>Light Texture Soil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  		Use: 1 part sandy loam</a:t>
            </a:r>
          </a:p>
          <a:p>
            <a:pPr marL="647700" lvl="1" indent="-533400" eaLnBrk="1" hangingPunct="1">
              <a:lnSpc>
                <a:spcPct val="90000"/>
              </a:lnSpc>
              <a:buFontTx/>
              <a:buNone/>
              <a:tabLst>
                <a:tab pos="515938" algn="l"/>
                <a:tab pos="914400" algn="l"/>
                <a:tab pos="1371600" algn="l"/>
              </a:tabLst>
            </a:pPr>
            <a:r>
              <a:rPr lang="en-US" smtClean="0"/>
              <a:t>				 1 part organic matter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295400" y="3200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5867400" cy="6096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FF0000"/>
                </a:solidFill>
              </a:rPr>
              <a:t>Adjustment of Soil pH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4906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/>
              <a:t>To raise soil 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Ground limestone (CaCO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)</a:t>
            </a:r>
            <a:endParaRPr lang="en-US" sz="2400" baseline="-25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Dolomitic</a:t>
            </a:r>
            <a:r>
              <a:rPr lang="en-US" sz="2400" dirty="0" smtClean="0"/>
              <a:t> lime (mixture of CaCO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+ MgCO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Gypsum (CaSO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To lower soil 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Sulfur powder (S)</a:t>
            </a:r>
            <a:endParaRPr lang="en-US" sz="2400" baseline="-25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Aluminum sulfate [Al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(SO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)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]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Iron Sulfate (FeSO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For solution, use: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Sulfuric Acid	</a:t>
            </a:r>
            <a:r>
              <a:rPr lang="en-US" sz="2000" dirty="0" smtClean="0"/>
              <a:t>	(</a:t>
            </a:r>
            <a:r>
              <a:rPr lang="en-US" sz="2000" b="1" dirty="0" smtClean="0">
                <a:solidFill>
                  <a:srgbClr val="FF0000"/>
                </a:solidFill>
              </a:rPr>
              <a:t>H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</a:rPr>
              <a:t>SO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</a:rPr>
              <a:t> ------------</a:t>
            </a:r>
            <a:r>
              <a:rPr lang="en-US" sz="1400" b="1" dirty="0" smtClean="0">
                <a:solidFill>
                  <a:srgbClr val="FF00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2H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+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+ SO</a:t>
            </a:r>
            <a:r>
              <a:rPr lang="en-US" sz="2000" b="1" baseline="-25000" dirty="0" smtClean="0">
                <a:solidFill>
                  <a:srgbClr val="FF0000"/>
                </a:solidFill>
                <a:cs typeface="Arial" charset="0"/>
              </a:rPr>
              <a:t>4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-2</a:t>
            </a:r>
            <a:r>
              <a:rPr lang="en-US" sz="2000" dirty="0" smtClean="0">
                <a:cs typeface="Arial" charset="0"/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Phosphoric Acid</a:t>
            </a:r>
            <a:r>
              <a:rPr lang="en-US" sz="2000" dirty="0" smtClean="0"/>
              <a:t> 	(</a:t>
            </a:r>
            <a:r>
              <a:rPr lang="en-US" sz="2000" b="1" dirty="0" smtClean="0">
                <a:solidFill>
                  <a:srgbClr val="FF0000"/>
                </a:solidFill>
              </a:rPr>
              <a:t>H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</a:rPr>
              <a:t>PO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</a:rPr>
              <a:t> ------------</a:t>
            </a:r>
            <a:r>
              <a:rPr lang="en-US" sz="1400" b="1" dirty="0" smtClean="0">
                <a:solidFill>
                  <a:srgbClr val="FF00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3H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+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+ PO</a:t>
            </a:r>
            <a:r>
              <a:rPr lang="en-US" sz="2000" b="1" baseline="-25000" dirty="0" smtClean="0">
                <a:solidFill>
                  <a:srgbClr val="FF0000"/>
                </a:solidFill>
                <a:cs typeface="Arial" charset="0"/>
              </a:rPr>
              <a:t>4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-3</a:t>
            </a:r>
            <a:r>
              <a:rPr lang="en-US" sz="2000" dirty="0" smtClean="0">
                <a:cs typeface="Arial" charset="0"/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Nitric Acid</a:t>
            </a:r>
            <a:r>
              <a:rPr lang="en-US" sz="2000" dirty="0" smtClean="0"/>
              <a:t> 		(</a:t>
            </a:r>
            <a:r>
              <a:rPr lang="en-US" sz="2000" b="1" dirty="0" smtClean="0">
                <a:solidFill>
                  <a:srgbClr val="FF0000"/>
                </a:solidFill>
              </a:rPr>
              <a:t>HNO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------------</a:t>
            </a:r>
            <a:r>
              <a:rPr lang="en-US" sz="1400" b="1" dirty="0" smtClean="0">
                <a:solidFill>
                  <a:srgbClr val="FF00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H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+</a:t>
            </a: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 + NO</a:t>
            </a:r>
            <a:r>
              <a:rPr lang="en-US" sz="2000" b="1" baseline="-25000" dirty="0" smtClean="0">
                <a:solidFill>
                  <a:srgbClr val="FF0000"/>
                </a:solidFill>
                <a:cs typeface="Arial" charset="0"/>
              </a:rPr>
              <a:t>3</a:t>
            </a:r>
            <a:r>
              <a:rPr lang="en-US" sz="2000" b="1" baseline="30000" dirty="0" smtClean="0">
                <a:solidFill>
                  <a:srgbClr val="FF0000"/>
                </a:solidFill>
                <a:cs typeface="Arial" charset="0"/>
              </a:rPr>
              <a:t>-</a:t>
            </a:r>
            <a:r>
              <a:rPr lang="en-US" sz="2000" dirty="0" smtClean="0">
                <a:cs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Rockwool used as growing media for tomato production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G:\2007\pictures 2007\07-07-20-trip-to-tucson-willcox-euro-fresh-farm-phoenix\IMG_12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399"/>
            <a:ext cx="8382000" cy="57015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smtClean="0"/>
              <a:t>Fertilizer Application</a:t>
            </a:r>
          </a:p>
        </p:txBody>
      </p:sp>
      <p:pic>
        <p:nvPicPr>
          <p:cNvPr id="37891" name="Picture 3" descr="water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066800"/>
            <a:ext cx="8610600" cy="5486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921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Fertilizer Injection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Documents and Settings\Chiwon Lee\My Documents\2008\pictures 08\08-07-17-jongmyung-choi-visit-to-bergen's-greenhouses\DSC028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467600" cy="560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63976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Fertilizer Stock Tanks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C:\Documents and Settings\Chiwon Lee\My Documents\2008\pictures 08\08-07-17-jongmyung-choi-visit-to-bergen's-greenhouses\DSC028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7391399" cy="5353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153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smtClean="0"/>
              <a:t>Purification of Water</a:t>
            </a:r>
            <a:r>
              <a:rPr lang="en-US" sz="3200" b="1" smtClean="0"/>
              <a:t> </a:t>
            </a:r>
          </a:p>
        </p:txBody>
      </p:sp>
      <p:pic>
        <p:nvPicPr>
          <p:cNvPr id="39939" name="Picture 3" descr="RO filte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38600" y="4343400"/>
            <a:ext cx="2819400" cy="2009775"/>
          </a:xfrm>
          <a:noFill/>
        </p:spPr>
      </p:pic>
      <p:pic>
        <p:nvPicPr>
          <p:cNvPr id="39940" name="Picture 4" descr="filter canist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00200"/>
            <a:ext cx="3460750" cy="4800600"/>
          </a:xfrm>
          <a:noFill/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4267200" y="1828800"/>
            <a:ext cx="4648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n-US"/>
              <a:t> </a:t>
            </a:r>
            <a:r>
              <a:rPr lang="en-US" sz="2400" b="1"/>
              <a:t>Filtration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b="1"/>
              <a:t> Reverse Osmosis (RO water)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b="1"/>
              <a:t> Distillation (DI water)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8229600" cy="10668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9900"/>
                </a:solidFill>
              </a:rPr>
              <a:t>Fluctuation of CO</a:t>
            </a:r>
            <a:r>
              <a:rPr lang="en-US" sz="3200" b="1" baseline="-25000" smtClean="0">
                <a:solidFill>
                  <a:srgbClr val="009900"/>
                </a:solidFill>
              </a:rPr>
              <a:t>2 </a:t>
            </a:r>
            <a:r>
              <a:rPr lang="en-US" sz="3200" b="1" smtClean="0">
                <a:solidFill>
                  <a:srgbClr val="009900"/>
                </a:solidFill>
              </a:rPr>
              <a:t>Concentration</a:t>
            </a:r>
            <a:br>
              <a:rPr lang="en-US" sz="3200" b="1" smtClean="0">
                <a:solidFill>
                  <a:srgbClr val="009900"/>
                </a:solidFill>
              </a:rPr>
            </a:br>
            <a:r>
              <a:rPr lang="en-US" sz="3200" b="1" smtClean="0">
                <a:solidFill>
                  <a:srgbClr val="009900"/>
                </a:solidFill>
              </a:rPr>
              <a:t>Inside a Greenhouse in One Day</a:t>
            </a:r>
            <a:endParaRPr lang="en-US" sz="3200" b="1" baseline="-25000" smtClean="0">
              <a:solidFill>
                <a:srgbClr val="009900"/>
              </a:solidFill>
            </a:endParaRPr>
          </a:p>
        </p:txBody>
      </p:sp>
      <p:pic>
        <p:nvPicPr>
          <p:cNvPr id="40963" name="Picture 4" descr="co2 flux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8800"/>
            <a:ext cx="8610600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06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Environmental 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Control Facility</a:t>
            </a:r>
            <a:endParaRPr lang="en-US" sz="3600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676401"/>
            <a:ext cx="5715000" cy="3505200"/>
          </a:xfrm>
        </p:spPr>
        <p:txBody>
          <a:bodyPr>
            <a:normAutofit/>
          </a:bodyPr>
          <a:lstStyle/>
          <a:p>
            <a:pPr marL="461963" indent="-461963" algn="l" eaLnBrk="1" hangingPunct="1">
              <a:lnSpc>
                <a:spcPct val="90000"/>
              </a:lnSpc>
              <a:buAutoNum type="arabicPeriod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Cold frames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Hotbeds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Greenhouses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Shade houses</a:t>
            </a:r>
          </a:p>
          <a:p>
            <a:pPr marL="457200" indent="-457200" algn="l" eaLnBrk="1" hangingPunct="1">
              <a:lnSpc>
                <a:spcPct val="90000"/>
              </a:lnSpc>
              <a:buFontTx/>
              <a:buAutoNum type="arabicPeriod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Other structures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l" eaLnBrk="1" hangingPunct="1">
              <a:lnSpc>
                <a:spcPct val="90000"/>
              </a:lnSpc>
            </a:pPr>
            <a:endParaRPr lang="en-US" sz="36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553200" cy="6096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Cold Frames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09600" y="1066801"/>
            <a:ext cx="8153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98463" indent="-398463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Semi-controlled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environment</a:t>
            </a:r>
          </a:p>
          <a:p>
            <a:pPr marL="398463" indent="-398463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for hardening seedlings and rooted cuttings</a:t>
            </a:r>
          </a:p>
          <a:p>
            <a:pPr marL="398463" indent="-398463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also be used for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vernalizing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herbaceous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perennials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Documents and Settings\Chiwon Lee\My Documents\D-drive\teaching\plsc368-plant propagation\2009\lecture\coldframe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3581400"/>
            <a:ext cx="3962400" cy="2819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147" name="Picture 3" descr="C:\Documents and Settings\Chiwon Lee\My Documents\D-drive\teaching\plsc368-plant propagation\2009\lecture\colframe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581400"/>
            <a:ext cx="3809999" cy="2819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5486400" cy="4572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Hotbeds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81000" y="1143000"/>
            <a:ext cx="838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219200" y="838200"/>
            <a:ext cx="7391400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1450" indent="-171450">
              <a:lnSpc>
                <a:spcPct val="7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low structures for minimum environmental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control</a:t>
            </a:r>
          </a:p>
          <a:p>
            <a:pPr marL="171450" indent="-171450">
              <a:lnSpc>
                <a:spcPct val="7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Some bottom-heated</a:t>
            </a:r>
          </a:p>
          <a:p>
            <a:pPr marL="623888" indent="-225425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Use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electrical cables, hot water,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stream</a:t>
            </a:r>
          </a:p>
          <a:p>
            <a:pPr marL="623888" indent="-225425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Heat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from organic waste (manure, straw) was used earlier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days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Possible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problems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Seedling damping-off (</a:t>
            </a:r>
            <a:r>
              <a:rPr lang="en-US" sz="1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Pythium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Rhizoctonia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Tx/>
              <a:buChar char="-"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Complete control of temperature difficult</a:t>
            </a:r>
          </a:p>
        </p:txBody>
      </p:sp>
      <p:pic>
        <p:nvPicPr>
          <p:cNvPr id="5122" name="Picture 2" descr="C:\Documents and Settings\Chiwon Lee\My Documents\D-drive\teaching\plsc368-plant propagation\2009\lecture\hotb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657600"/>
            <a:ext cx="5029200" cy="29718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20713"/>
            <a:ext cx="7559675" cy="5619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>
                <a:solidFill>
                  <a:srgbClr val="339933"/>
                </a:solidFill>
              </a:rPr>
              <a:t> Structural Designs of Greenhouse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484313"/>
            <a:ext cx="7067550" cy="4319587"/>
          </a:xfrm>
        </p:spPr>
        <p:txBody>
          <a:bodyPr/>
          <a:lstStyle/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/>
              <a:t> 1. Lean-to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/>
              <a:t> 2. Single Span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/>
              <a:t> 		</a:t>
            </a:r>
            <a:r>
              <a:rPr lang="en-US" sz="2400">
                <a:solidFill>
                  <a:srgbClr val="FF3300"/>
                </a:solidFill>
              </a:rPr>
              <a:t>- </a:t>
            </a:r>
            <a:r>
              <a:rPr lang="en-US" sz="2000">
                <a:solidFill>
                  <a:srgbClr val="FF3300"/>
                </a:solidFill>
              </a:rPr>
              <a:t>Even-span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 sz="2000">
                <a:solidFill>
                  <a:srgbClr val="FF3300"/>
                </a:solidFill>
              </a:rPr>
              <a:t>		- Uneven-span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 sz="2000">
                <a:solidFill>
                  <a:srgbClr val="FF3300"/>
                </a:solidFill>
              </a:rPr>
              <a:t>		- Arch or curvilinear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 sz="2400"/>
              <a:t> </a:t>
            </a:r>
            <a:r>
              <a:rPr lang="en-US"/>
              <a:t>3. Ridge-and-Furrow Greenhouses</a:t>
            </a:r>
          </a:p>
          <a:p>
            <a:pPr>
              <a:buFontTx/>
              <a:buNone/>
              <a:tabLst>
                <a:tab pos="515938" algn="l"/>
                <a:tab pos="863600" algn="l"/>
                <a:tab pos="1377950" algn="l"/>
                <a:tab pos="1828800" algn="l"/>
                <a:tab pos="2292350" algn="l"/>
                <a:tab pos="2743200" algn="l"/>
              </a:tabLst>
            </a:pPr>
            <a:r>
              <a:rPr lang="en-US"/>
              <a:t>		</a:t>
            </a:r>
            <a:r>
              <a:rPr lang="en-US" sz="2400">
                <a:solidFill>
                  <a:srgbClr val="FF3300"/>
                </a:solidFill>
              </a:rPr>
              <a:t>- Gutter connected multi-span greenhouses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404813"/>
            <a:ext cx="5041900" cy="792162"/>
          </a:xfrm>
        </p:spPr>
        <p:txBody>
          <a:bodyPr/>
          <a:lstStyle/>
          <a:p>
            <a:pPr algn="l"/>
            <a:r>
              <a:rPr lang="en-US" sz="3200"/>
              <a:t>1. Lean-to Greenhouses</a:t>
            </a: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989138"/>
            <a:ext cx="4537075" cy="1978025"/>
          </a:xfrm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16013" y="1341438"/>
            <a:ext cx="4489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Build against a side of an existing building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11188" y="4365625"/>
            <a:ext cx="7921625" cy="1435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tabLst>
                <a:tab pos="1377950" algn="l"/>
                <a:tab pos="1828800" algn="l"/>
              </a:tabLst>
            </a:pPr>
            <a:r>
              <a:rPr lang="en-US" dirty="0"/>
              <a:t>Advantages: 	</a:t>
            </a:r>
            <a:r>
              <a:rPr lang="en-US" dirty="0" smtClean="0"/>
              <a:t>Less </a:t>
            </a:r>
            <a:r>
              <a:rPr lang="en-US" dirty="0"/>
              <a:t>heating costs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1377950" algn="l"/>
                <a:tab pos="1828800" algn="l"/>
              </a:tabLst>
            </a:pPr>
            <a:r>
              <a:rPr lang="en-US" dirty="0"/>
              <a:t>		Easy access to harvesting crops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1377950" algn="l"/>
                <a:tab pos="1828800" algn="l"/>
              </a:tabLst>
            </a:pPr>
            <a:r>
              <a:rPr lang="en-US" dirty="0"/>
              <a:t>Disadvantages:	Humid air into the house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1377950" algn="l"/>
                <a:tab pos="1828800" algn="l"/>
              </a:tabLst>
            </a:pPr>
            <a:r>
              <a:rPr lang="en-US" dirty="0"/>
              <a:t>		Chemical spray health hazard (use biological control)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3124200" cy="33496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Earlier Greenhouses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724400" y="762000"/>
          <a:ext cx="4267200" cy="2822222"/>
        </p:xfrm>
        <a:graphic>
          <a:graphicData uri="http://schemas.openxmlformats.org/presentationml/2006/ole">
            <p:oleObj spid="_x0000_s3074" name="Image" r:id="rId3" imgW="5003175" imgH="5523810" progId="">
              <p:embed/>
            </p:oleObj>
          </a:graphicData>
        </a:graphic>
      </p:graphicFrame>
      <p:pic>
        <p:nvPicPr>
          <p:cNvPr id="13316" name="Picture 4" descr="IMG0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762000"/>
            <a:ext cx="4343400" cy="5867400"/>
          </a:xfrm>
          <a:prstGeom prst="rect">
            <a:avLst/>
          </a:prstGeom>
          <a:noFill/>
        </p:spPr>
      </p:pic>
      <p:pic>
        <p:nvPicPr>
          <p:cNvPr id="13317" name="Picture 5" descr="IMG063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4724400" y="3733800"/>
            <a:ext cx="4267200" cy="2895600"/>
          </a:xfrm>
          <a:noFill/>
          <a:ln/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 flipH="1">
            <a:off x="4800600" y="228600"/>
            <a:ext cx="342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Modern Greenhouses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88913"/>
            <a:ext cx="5770563" cy="490537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Single-Span Greenhouses</a:t>
            </a:r>
          </a:p>
        </p:txBody>
      </p:sp>
      <p:pic>
        <p:nvPicPr>
          <p:cNvPr id="16387" name="Picture 3" descr="single span house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908050"/>
            <a:ext cx="8207375" cy="5949950"/>
          </a:xfrm>
          <a:noFill/>
          <a:ln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0021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52400"/>
            <a:ext cx="8839200" cy="6019800"/>
          </a:xfrm>
          <a:noFill/>
          <a:ln/>
        </p:spPr>
      </p:pic>
      <p:sp>
        <p:nvSpPr>
          <p:cNvPr id="3" name="TextBox 2"/>
          <p:cNvSpPr txBox="1"/>
          <p:nvPr/>
        </p:nvSpPr>
        <p:spPr>
          <a:xfrm>
            <a:off x="838200" y="62484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Modified temporary Quonset greenhouses, NDSU campus 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72200"/>
            <a:ext cx="8507413" cy="5334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Standard Single-Span Greenhouses</a:t>
            </a:r>
          </a:p>
        </p:txBody>
      </p:sp>
      <p:pic>
        <p:nvPicPr>
          <p:cNvPr id="18435" name="Picture 3" descr="3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799" y="228600"/>
            <a:ext cx="8690563" cy="5867400"/>
          </a:xfrm>
          <a:noFill/>
          <a:ln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Chiwon Lee\My Documents\D-drive\teaching\plsc368-plant propagation\2009\lecture\quonset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335" y="152400"/>
            <a:ext cx="8095129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3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52400"/>
            <a:ext cx="8763000" cy="6096000"/>
          </a:xfrm>
          <a:noFill/>
          <a:ln/>
        </p:spPr>
      </p:pic>
      <p:sp>
        <p:nvSpPr>
          <p:cNvPr id="3" name="TextBox 2"/>
          <p:cNvSpPr txBox="1"/>
          <p:nvPr/>
        </p:nvSpPr>
        <p:spPr>
          <a:xfrm>
            <a:off x="1371600" y="63246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Construction of a Quonset Greenhouse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Chiwon Lee\My Documents\D-drive\teaching\plsc368-plant propagation\2009\lecture\greenhouse structur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6106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11415</TotalTime>
  <Words>391</Words>
  <Application>Microsoft PowerPoint</Application>
  <PresentationFormat>On-screen Show (4:3)</PresentationFormat>
  <Paragraphs>205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Image</vt:lpstr>
      <vt:lpstr>Chap 3. Propagation Environment and Facility</vt:lpstr>
      <vt:lpstr>Environmental Controls</vt:lpstr>
      <vt:lpstr>Slide 3</vt:lpstr>
      <vt:lpstr>Light Quality</vt:lpstr>
      <vt:lpstr>Composition of Visible Light</vt:lpstr>
      <vt:lpstr>Light Intensity</vt:lpstr>
      <vt:lpstr>Duration of Light</vt:lpstr>
      <vt:lpstr>Influence of Photoperiod on Flowering</vt:lpstr>
      <vt:lpstr>Spectral Distribution of Various Lamps</vt:lpstr>
      <vt:lpstr>Lighting for Photosynthesis</vt:lpstr>
      <vt:lpstr>1.  Environmental factors (continued)</vt:lpstr>
      <vt:lpstr>Slide 12</vt:lpstr>
      <vt:lpstr>Use of psychrometric chart in greenhouse cooling</vt:lpstr>
      <vt:lpstr>Pad and Fan Evaporative Cooling System</vt:lpstr>
      <vt:lpstr>High pressure fogging system</vt:lpstr>
      <vt:lpstr>Growing Media</vt:lpstr>
      <vt:lpstr>Slide 17</vt:lpstr>
      <vt:lpstr>Using Soil in Growing Media</vt:lpstr>
      <vt:lpstr>Adjustment of Soil pH</vt:lpstr>
      <vt:lpstr>Rockwool used as growing media for tomato production</vt:lpstr>
      <vt:lpstr>Fertilizer Application</vt:lpstr>
      <vt:lpstr>Fertilizer Injection</vt:lpstr>
      <vt:lpstr>Fertilizer Stock Tanks</vt:lpstr>
      <vt:lpstr>Purification of Water </vt:lpstr>
      <vt:lpstr>Fluctuation of CO2 Concentration Inside a Greenhouse in One Day</vt:lpstr>
      <vt:lpstr>2.  Environmental Control Facility</vt:lpstr>
      <vt:lpstr>Cold Frames</vt:lpstr>
      <vt:lpstr>Hotbeds</vt:lpstr>
      <vt:lpstr> Structural Designs of Greenhouse</vt:lpstr>
      <vt:lpstr>1. Lean-to Greenhouses</vt:lpstr>
      <vt:lpstr>Earlier Greenhouses</vt:lpstr>
      <vt:lpstr>2. Single-Span Greenhouses</vt:lpstr>
      <vt:lpstr>Slide 33</vt:lpstr>
      <vt:lpstr>Standard Single-Span Greenhouses</vt:lpstr>
      <vt:lpstr>Slide 35</vt:lpstr>
      <vt:lpstr>Slide 36</vt:lpstr>
      <vt:lpstr>Slide 37</vt:lpstr>
    </vt:vector>
  </TitlesOfParts>
  <Company>plantsciences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3. Environment and facilities</dc:title>
  <dc:creator>Vickie</dc:creator>
  <cp:lastModifiedBy>The School Of</cp:lastModifiedBy>
  <cp:revision>147</cp:revision>
  <dcterms:created xsi:type="dcterms:W3CDTF">2007-01-03T19:55:40Z</dcterms:created>
  <dcterms:modified xsi:type="dcterms:W3CDTF">2009-02-09T21:30:31Z</dcterms:modified>
</cp:coreProperties>
</file>